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7"/>
  </p:notesMasterIdLst>
  <p:sldIdLst>
    <p:sldId id="293" r:id="rId2"/>
    <p:sldId id="324" r:id="rId3"/>
    <p:sldId id="266" r:id="rId4"/>
    <p:sldId id="304" r:id="rId5"/>
    <p:sldId id="339" r:id="rId6"/>
    <p:sldId id="337" r:id="rId7"/>
    <p:sldId id="338" r:id="rId8"/>
    <p:sldId id="340" r:id="rId9"/>
    <p:sldId id="341" r:id="rId10"/>
    <p:sldId id="285" r:id="rId11"/>
    <p:sldId id="295" r:id="rId12"/>
    <p:sldId id="294" r:id="rId13"/>
    <p:sldId id="310" r:id="rId14"/>
    <p:sldId id="319" r:id="rId15"/>
    <p:sldId id="320" r:id="rId16"/>
    <p:sldId id="321" r:id="rId17"/>
    <p:sldId id="322" r:id="rId18"/>
    <p:sldId id="311" r:id="rId19"/>
    <p:sldId id="330" r:id="rId20"/>
    <p:sldId id="331" r:id="rId21"/>
    <p:sldId id="342" r:id="rId22"/>
    <p:sldId id="343" r:id="rId23"/>
    <p:sldId id="344" r:id="rId24"/>
    <p:sldId id="333" r:id="rId25"/>
    <p:sldId id="326" r:id="rId2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51" d="100"/>
          <a:sy n="151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28-5-2019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5/28/2019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5/28/2019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5/28/2019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5/28/2019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5/28/2019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5/28/2019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5/28/2019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5/28/2019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5/28/2019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5/28/2019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5/28/2019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5/28/2019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it.ly/2VRdLSz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mlchallenge.azurewebsites.net/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Machine Learning Challenge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Opfrissing Modelleren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X en Y, variabelen</a:t>
            </a:r>
          </a:p>
          <a:p>
            <a:r>
              <a:rPr lang="nl-NL" dirty="0"/>
              <a:t>Aanname: Y = f(X) + e</a:t>
            </a:r>
          </a:p>
          <a:p>
            <a:r>
              <a:rPr lang="nl-NL" dirty="0"/>
              <a:t>Modelleren: f inschatten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Voorbeeld: lichaamsgewicht Y uit –lengte 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Y = 0.45*X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f: 0.45* </a:t>
            </a:r>
          </a:p>
          <a:p>
            <a:r>
              <a:rPr lang="nl-NL" dirty="0"/>
              <a:t>Hoe schat je f goed in?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Hopelijk met Machine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" b="1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en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Machine Learning algoritmes moeten getraind worden</a:t>
            </a:r>
          </a:p>
          <a:p>
            <a:r>
              <a:rPr lang="nl-NL" dirty="0"/>
              <a:t>Het model moet getest worden</a:t>
            </a:r>
          </a:p>
          <a:p>
            <a:r>
              <a:rPr lang="nl-NL" dirty="0"/>
              <a:t>Zoals leren rekenen op school</a:t>
            </a:r>
          </a:p>
          <a:p>
            <a:r>
              <a:rPr lang="nl-NL" dirty="0"/>
              <a:t>Splits je dataset in 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Je traint het algoritme met training</a:t>
            </a:r>
          </a:p>
          <a:p>
            <a:r>
              <a:rPr lang="nl-NL" dirty="0"/>
              <a:t>Je test het getrainde algoritme op de test set en berekent de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88" y="1722387"/>
            <a:ext cx="4602712" cy="15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training en </a:t>
            </a:r>
            <a:r>
              <a:rPr lang="nl-NL" dirty="0" err="1"/>
              <a:t>testing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262065" cy="3401999"/>
          </a:xfrm>
        </p:spPr>
        <p:txBody>
          <a:bodyPr/>
          <a:lstStyle/>
          <a:p>
            <a:r>
              <a:rPr lang="nl-NL" dirty="0"/>
              <a:t>Testen of je model goed werkt!</a:t>
            </a:r>
          </a:p>
          <a:p>
            <a:r>
              <a:rPr lang="nl-NL" dirty="0"/>
              <a:t>Te weinig training: </a:t>
            </a:r>
            <a:r>
              <a:rPr lang="nl-NL" dirty="0" err="1"/>
              <a:t>underfit</a:t>
            </a:r>
            <a:endParaRPr lang="nl-NL" dirty="0"/>
          </a:p>
          <a:p>
            <a:r>
              <a:rPr lang="nl-NL" dirty="0"/>
              <a:t>Te veel training: </a:t>
            </a:r>
            <a:r>
              <a:rPr lang="nl-NL" dirty="0" err="1"/>
              <a:t>overfit</a:t>
            </a:r>
            <a:endParaRPr lang="nl-NL" dirty="0"/>
          </a:p>
          <a:p>
            <a:r>
              <a:rPr lang="nl-NL" dirty="0" err="1"/>
              <a:t>Testing</a:t>
            </a:r>
            <a:r>
              <a:rPr lang="nl-NL" dirty="0"/>
              <a:t> data apart houden, zodat je kan testen of je model goed fit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18" y="791999"/>
            <a:ext cx="5228318" cy="35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828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Fantasy?</a:t>
            </a:r>
          </a:p>
          <a:p>
            <a:r>
              <a:rPr lang="nl-NL" dirty="0"/>
              <a:t>Lord of </a:t>
            </a:r>
            <a:r>
              <a:rPr lang="nl-NL" dirty="0" err="1"/>
              <a:t>the</a:t>
            </a:r>
            <a:r>
              <a:rPr lang="nl-NL" dirty="0"/>
              <a:t> Rings?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Fantasy</a:t>
            </a:r>
          </a:p>
        </p:txBody>
      </p:sp>
      <p:sp>
        <p:nvSpPr>
          <p:cNvPr id="10" name="Oval 9"/>
          <p:cNvSpPr/>
          <p:nvPr/>
        </p:nvSpPr>
        <p:spPr>
          <a:xfrm>
            <a:off x="5611819" y="126846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LotR</a:t>
            </a:r>
            <a:endParaRPr lang="nl-NL" dirty="0"/>
          </a:p>
        </p:txBody>
      </p:sp>
      <p:sp>
        <p:nvSpPr>
          <p:cNvPr id="11" name="Oval 10"/>
          <p:cNvSpPr/>
          <p:nvPr/>
        </p:nvSpPr>
        <p:spPr>
          <a:xfrm>
            <a:off x="4840100" y="1819473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sp>
        <p:nvSpPr>
          <p:cNvPr id="14" name="Oval 13"/>
          <p:cNvSpPr/>
          <p:nvPr/>
        </p:nvSpPr>
        <p:spPr>
          <a:xfrm>
            <a:off x="7009275" y="2529942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cxnSp>
        <p:nvCxnSpPr>
          <p:cNvPr id="23" name="Straight Arrow Connector 22"/>
          <p:cNvCxnSpPr>
            <a:stCxn id="6" idx="5"/>
            <a:endCxn id="14" idx="7"/>
          </p:cNvCxnSpPr>
          <p:nvPr/>
        </p:nvCxnSpPr>
        <p:spPr>
          <a:xfrm>
            <a:off x="7859511" y="1161783"/>
            <a:ext cx="248833" cy="14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6255639" y="1161783"/>
            <a:ext cx="693373" cy="10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0"/>
          </p:cNvCxnSpPr>
          <p:nvPr/>
        </p:nvCxnSpPr>
        <p:spPr>
          <a:xfrm flipH="1">
            <a:off x="5483920" y="1545407"/>
            <a:ext cx="316469" cy="27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14623" y="1845778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cxnSp>
        <p:nvCxnSpPr>
          <p:cNvPr id="31" name="Straight Arrow Connector 30"/>
          <p:cNvCxnSpPr>
            <a:stCxn id="10" idx="5"/>
            <a:endCxn id="28" idx="0"/>
          </p:cNvCxnSpPr>
          <p:nvPr/>
        </p:nvCxnSpPr>
        <p:spPr>
          <a:xfrm>
            <a:off x="6710888" y="1545407"/>
            <a:ext cx="179613" cy="2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  <p:bldP spid="14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andere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Vind je het erg als Sean </a:t>
            </a:r>
            <a:r>
              <a:rPr lang="nl-NL" dirty="0" err="1"/>
              <a:t>Bean</a:t>
            </a:r>
            <a:r>
              <a:rPr lang="nl-NL" dirty="0"/>
              <a:t> omkomt?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Sean </a:t>
            </a:r>
            <a:r>
              <a:rPr lang="nl-NL" sz="1100" dirty="0" err="1"/>
              <a:t>Bean</a:t>
            </a:r>
            <a:endParaRPr lang="nl-NL" sz="1100" dirty="0"/>
          </a:p>
        </p:txBody>
      </p:sp>
      <p:sp>
        <p:nvSpPr>
          <p:cNvPr id="10" name="Oval 9"/>
          <p:cNvSpPr/>
          <p:nvPr/>
        </p:nvSpPr>
        <p:spPr>
          <a:xfrm>
            <a:off x="5764219" y="151702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sp>
        <p:nvSpPr>
          <p:cNvPr id="14" name="Oval 13"/>
          <p:cNvSpPr/>
          <p:nvPr/>
        </p:nvSpPr>
        <p:spPr>
          <a:xfrm>
            <a:off x="7636180" y="154180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cxnSp>
        <p:nvCxnSpPr>
          <p:cNvPr id="23" name="Straight Arrow Connector 22"/>
          <p:cNvCxnSpPr>
            <a:stCxn id="6" idx="5"/>
            <a:endCxn id="14" idx="0"/>
          </p:cNvCxnSpPr>
          <p:nvPr/>
        </p:nvCxnSpPr>
        <p:spPr>
          <a:xfrm>
            <a:off x="7859511" y="1161783"/>
            <a:ext cx="420489" cy="38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6408039" y="1161783"/>
            <a:ext cx="540973" cy="3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24" y="1974266"/>
            <a:ext cx="5844356" cy="22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andere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Heb je World of </a:t>
            </a:r>
            <a:r>
              <a:rPr lang="nl-NL" dirty="0" err="1"/>
              <a:t>Warcraft</a:t>
            </a:r>
            <a:r>
              <a:rPr lang="nl-NL" dirty="0"/>
              <a:t> gespeeld?</a:t>
            </a:r>
          </a:p>
          <a:p>
            <a:r>
              <a:rPr lang="nl-NL" dirty="0"/>
              <a:t>Hou je van complexe verhalen?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WoW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5300361" y="1397887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sp>
        <p:nvSpPr>
          <p:cNvPr id="14" name="Oval 13"/>
          <p:cNvSpPr/>
          <p:nvPr/>
        </p:nvSpPr>
        <p:spPr>
          <a:xfrm>
            <a:off x="7564180" y="1620273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Complexiteit</a:t>
            </a:r>
          </a:p>
        </p:txBody>
      </p:sp>
      <p:sp>
        <p:nvSpPr>
          <p:cNvPr id="15" name="Oval 14"/>
          <p:cNvSpPr/>
          <p:nvPr/>
        </p:nvSpPr>
        <p:spPr>
          <a:xfrm>
            <a:off x="7636180" y="239938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sp>
        <p:nvSpPr>
          <p:cNvPr id="16" name="Oval 15"/>
          <p:cNvSpPr/>
          <p:nvPr/>
        </p:nvSpPr>
        <p:spPr>
          <a:xfrm>
            <a:off x="5908876" y="2409065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cxnSp>
        <p:nvCxnSpPr>
          <p:cNvPr id="23" name="Straight Arrow Connector 22"/>
          <p:cNvCxnSpPr>
            <a:stCxn id="6" idx="5"/>
            <a:endCxn id="14" idx="0"/>
          </p:cNvCxnSpPr>
          <p:nvPr/>
        </p:nvCxnSpPr>
        <p:spPr>
          <a:xfrm>
            <a:off x="7859511" y="1161783"/>
            <a:ext cx="348489" cy="45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7"/>
          </p:cNvCxnSpPr>
          <p:nvPr/>
        </p:nvCxnSpPr>
        <p:spPr>
          <a:xfrm flipH="1">
            <a:off x="6399430" y="1161783"/>
            <a:ext cx="549582" cy="28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6" idx="7"/>
          </p:cNvCxnSpPr>
          <p:nvPr/>
        </p:nvCxnSpPr>
        <p:spPr>
          <a:xfrm flipH="1">
            <a:off x="7007945" y="1897220"/>
            <a:ext cx="744805" cy="55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4"/>
            <a:endCxn id="15" idx="0"/>
          </p:cNvCxnSpPr>
          <p:nvPr/>
        </p:nvCxnSpPr>
        <p:spPr>
          <a:xfrm>
            <a:off x="8208000" y="1944737"/>
            <a:ext cx="72000" cy="45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beslist een Random </a:t>
            </a:r>
            <a:r>
              <a:rPr lang="nl-NL" dirty="0" err="1"/>
              <a:t>Forest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hebt zojuist een Random </a:t>
            </a:r>
            <a:r>
              <a:rPr lang="nl-NL" dirty="0" err="1"/>
              <a:t>Forest</a:t>
            </a:r>
            <a:r>
              <a:rPr lang="nl-NL" dirty="0"/>
              <a:t> gemaakt</a:t>
            </a:r>
          </a:p>
          <a:p>
            <a:r>
              <a:rPr lang="nl-NL" dirty="0"/>
              <a:t>Uiteindelijke beslissing gebeurt door </a:t>
            </a:r>
            <a:r>
              <a:rPr lang="nl-NL" dirty="0" err="1"/>
              <a:t>majority</a:t>
            </a:r>
            <a:r>
              <a:rPr lang="nl-NL" dirty="0"/>
              <a:t> </a:t>
            </a:r>
            <a:r>
              <a:rPr lang="nl-NL" dirty="0" err="1"/>
              <a:t>voting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781283"/>
            <a:ext cx="4724400" cy="35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is een bootstrap </a:t>
            </a:r>
            <a:r>
              <a:rPr lang="nl-NL" dirty="0" err="1"/>
              <a:t>aggregation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Bootstrap: random sampling met </a:t>
            </a:r>
            <a:r>
              <a:rPr lang="nl-NL" dirty="0" err="1"/>
              <a:t>replacement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Aggregation</a:t>
            </a:r>
            <a:r>
              <a:rPr lang="nl-NL" dirty="0"/>
              <a:t>: bijeenvoeging</a:t>
            </a:r>
          </a:p>
          <a:p>
            <a:r>
              <a:rPr lang="nl-NL" dirty="0"/>
              <a:t>Creatie: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Sample met </a:t>
            </a:r>
            <a:r>
              <a:rPr lang="nl-NL" dirty="0" err="1"/>
              <a:t>replacement</a:t>
            </a:r>
            <a:r>
              <a:rPr lang="nl-NL" dirty="0"/>
              <a:t> uit de training data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Fit/train </a:t>
            </a:r>
            <a:r>
              <a:rPr lang="nl-NL" dirty="0" err="1"/>
              <a:t>decision</a:t>
            </a:r>
            <a:r>
              <a:rPr lang="nl-NL" dirty="0"/>
              <a:t> trees op dit sample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 err="1"/>
              <a:t>Repeat</a:t>
            </a:r>
            <a:r>
              <a:rPr lang="nl-NL" dirty="0"/>
              <a:t> tot n </a:t>
            </a:r>
            <a:r>
              <a:rPr lang="nl-NL" dirty="0" err="1"/>
              <a:t>decision</a:t>
            </a:r>
            <a:r>
              <a:rPr lang="nl-NL" dirty="0"/>
              <a:t> trees gemaakt zijn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4" y="1332177"/>
            <a:ext cx="4724635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 teruggrijpen: hoe wordt een </a:t>
            </a:r>
            <a:r>
              <a:rPr lang="nl-NL" dirty="0" err="1"/>
              <a:t>decision</a:t>
            </a:r>
            <a:r>
              <a:rPr lang="nl-NL" dirty="0"/>
              <a:t> tree opgebouwd?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360387" cy="3401999"/>
          </a:xfrm>
        </p:spPr>
        <p:txBody>
          <a:bodyPr/>
          <a:lstStyle/>
          <a:p>
            <a:r>
              <a:rPr lang="nl-NL" dirty="0"/>
              <a:t>1 grote dataset: veel onzekerheid</a:t>
            </a:r>
          </a:p>
          <a:p>
            <a:r>
              <a:rPr lang="nl-NL" dirty="0"/>
              <a:t>Opsplitsen in categorieën, steeds minder variantie per categorie</a:t>
            </a:r>
          </a:p>
          <a:p>
            <a:r>
              <a:rPr lang="nl-NL" dirty="0"/>
              <a:t>Opsplitsing die de meeste variantie verklaart eerst</a:t>
            </a:r>
          </a:p>
          <a:p>
            <a:r>
              <a:rPr lang="nl-NL" dirty="0"/>
              <a:t>Dan de volgende binnen die categorie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791998"/>
            <a:ext cx="5063614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9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Opzet van de avond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17:00-17:45 – Introductie en </a:t>
            </a:r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  <a:p>
            <a:r>
              <a:rPr lang="nl-NL" dirty="0"/>
              <a:t>17:45-18:30 – Diner</a:t>
            </a:r>
          </a:p>
          <a:p>
            <a:r>
              <a:rPr lang="nl-NL" dirty="0"/>
              <a:t>18:30-20:25 – Challenge</a:t>
            </a:r>
          </a:p>
          <a:p>
            <a:r>
              <a:rPr lang="nl-NL" dirty="0"/>
              <a:t>20:25-eind – Borrel/nabespreking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488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Opbouw van een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Sample N cases met </a:t>
            </a:r>
            <a:r>
              <a:rPr lang="nl-NL" dirty="0" err="1"/>
              <a:t>replacement</a:t>
            </a:r>
            <a:r>
              <a:rPr lang="nl-NL" dirty="0"/>
              <a:t> (ongeveer 66% van totaal)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Maak 1 decision tree. Bij elke splitsing: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Sample </a:t>
            </a:r>
            <a:r>
              <a:rPr lang="nl-NL" i="1" dirty="0"/>
              <a:t>m</a:t>
            </a:r>
            <a:r>
              <a:rPr lang="nl-NL" dirty="0"/>
              <a:t> variabelen zonder </a:t>
            </a:r>
            <a:r>
              <a:rPr lang="nl-NL" dirty="0" err="1"/>
              <a:t>replacement</a:t>
            </a:r>
            <a:r>
              <a:rPr lang="nl-NL" dirty="0"/>
              <a:t> van </a:t>
            </a:r>
            <a:r>
              <a:rPr lang="nl-NL" i="1" dirty="0"/>
              <a:t>p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Kies de variabele die de meeste variantie verklaart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Ga naar de volgende node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Repeat 1-&gt;3 tot T decision trees</a:t>
            </a:r>
            <a:endParaRPr lang="nl-NL" i="1" dirty="0"/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classificatie </a:t>
            </a:r>
            <a:r>
              <a:rPr lang="nl-NL" dirty="0" err="1"/>
              <a:t>sqrt</a:t>
            </a:r>
            <a:r>
              <a:rPr lang="nl-NL" dirty="0"/>
              <a:t>(</a:t>
            </a:r>
            <a:r>
              <a:rPr lang="nl-NL" i="1" dirty="0"/>
              <a:t>p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regressie </a:t>
            </a:r>
            <a:r>
              <a:rPr lang="nl-NL" i="1" dirty="0"/>
              <a:t>p</a:t>
            </a:r>
            <a:r>
              <a:rPr lang="nl-NL" dirty="0"/>
              <a:t>/3</a:t>
            </a:r>
          </a:p>
          <a:p>
            <a:pPr marL="0" indent="0">
              <a:buNone/>
            </a:pPr>
            <a:r>
              <a:rPr lang="nl-NL" i="1" dirty="0"/>
              <a:t>p</a:t>
            </a:r>
            <a:r>
              <a:rPr lang="nl-NL" dirty="0"/>
              <a:t> is het totale aantal variabelen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332177"/>
            <a:ext cx="4679999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bouwen met </a:t>
            </a:r>
            <a:r>
              <a:rPr lang="nl-NL" dirty="0" err="1"/>
              <a:t>SciKit</a:t>
            </a:r>
            <a:r>
              <a:rPr lang="nl-NL" dirty="0"/>
              <a:t> </a:t>
            </a:r>
            <a:r>
              <a:rPr lang="nl-NL" dirty="0" err="1"/>
              <a:t>Learn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B08422-FBF0-44FA-9D83-35008DDC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999"/>
            <a:ext cx="9144000" cy="2364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A7AD2-BFAF-4749-A70A-6704561E079B}"/>
              </a:ext>
            </a:extLst>
          </p:cNvPr>
          <p:cNvSpPr txBox="1"/>
          <p:nvPr/>
        </p:nvSpPr>
        <p:spPr>
          <a:xfrm>
            <a:off x="95250" y="3247995"/>
            <a:ext cx="290624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Splits de data in training en </a:t>
            </a:r>
            <a:r>
              <a:rPr lang="nl-NL" sz="1300" dirty="0" err="1">
                <a:solidFill>
                  <a:schemeClr val="bg1"/>
                </a:solidFill>
              </a:rPr>
              <a:t>testing</a:t>
            </a:r>
            <a:r>
              <a:rPr lang="nl-NL" sz="1300" dirty="0">
                <a:solidFill>
                  <a:schemeClr val="bg1"/>
                </a:solidFill>
              </a:rPr>
              <a:t> sets</a:t>
            </a:r>
            <a:endParaRPr lang="en-NL" sz="13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62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bouwen met </a:t>
            </a:r>
            <a:r>
              <a:rPr lang="nl-NL" dirty="0" err="1"/>
              <a:t>SciKit</a:t>
            </a:r>
            <a:r>
              <a:rPr lang="nl-NL" dirty="0"/>
              <a:t> </a:t>
            </a:r>
            <a:r>
              <a:rPr lang="nl-NL" dirty="0" err="1"/>
              <a:t>Learn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A7AD2-BFAF-4749-A70A-6704561E079B}"/>
              </a:ext>
            </a:extLst>
          </p:cNvPr>
          <p:cNvSpPr txBox="1"/>
          <p:nvPr/>
        </p:nvSpPr>
        <p:spPr>
          <a:xfrm>
            <a:off x="104775" y="2030833"/>
            <a:ext cx="89344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300" dirty="0">
                <a:solidFill>
                  <a:schemeClr val="bg1"/>
                </a:solidFill>
              </a:rPr>
              <a:t>Creëer een Random </a:t>
            </a:r>
            <a:r>
              <a:rPr lang="nl-NL" sz="1300" dirty="0" err="1">
                <a:solidFill>
                  <a:schemeClr val="bg1"/>
                </a:solidFill>
              </a:rPr>
              <a:t>Forest</a:t>
            </a:r>
            <a:r>
              <a:rPr lang="nl-NL" sz="1300" dirty="0">
                <a:solidFill>
                  <a:schemeClr val="bg1"/>
                </a:solidFill>
              </a:rPr>
              <a:t> met bepaalde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300" dirty="0">
                <a:solidFill>
                  <a:schemeClr val="bg1"/>
                </a:solidFill>
              </a:rPr>
              <a:t>Fit het Random </a:t>
            </a:r>
            <a:r>
              <a:rPr lang="nl-NL" sz="1300" dirty="0" err="1">
                <a:solidFill>
                  <a:schemeClr val="bg1"/>
                </a:solidFill>
              </a:rPr>
              <a:t>Forest</a:t>
            </a:r>
            <a:r>
              <a:rPr lang="nl-NL" sz="1300" dirty="0">
                <a:solidFill>
                  <a:schemeClr val="bg1"/>
                </a:solidFill>
              </a:rPr>
              <a:t> met de training en de </a:t>
            </a:r>
            <a:r>
              <a:rPr lang="nl-NL" sz="1300" dirty="0" err="1">
                <a:solidFill>
                  <a:schemeClr val="bg1"/>
                </a:solidFill>
              </a:rPr>
              <a:t>testing</a:t>
            </a:r>
            <a:r>
              <a:rPr lang="nl-NL" sz="1300" dirty="0">
                <a:solidFill>
                  <a:schemeClr val="bg1"/>
                </a:solidFill>
              </a:rPr>
              <a:t> set met </a:t>
            </a:r>
            <a:r>
              <a:rPr lang="nl-NL" sz="1300" dirty="0" err="1">
                <a:solidFill>
                  <a:schemeClr val="bg1"/>
                </a:solidFill>
              </a:rPr>
              <a:t>RandomForestClassifier.fit</a:t>
            </a:r>
            <a:r>
              <a:rPr lang="nl-NL" sz="13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300" dirty="0">
                <a:solidFill>
                  <a:schemeClr val="bg1"/>
                </a:solidFill>
              </a:rPr>
              <a:t>Voorspel de waarden </a:t>
            </a:r>
            <a:r>
              <a:rPr lang="nl-NL" sz="1300" dirty="0" err="1">
                <a:solidFill>
                  <a:schemeClr val="bg1"/>
                </a:solidFill>
              </a:rPr>
              <a:t>RandomForestClassifier.predict</a:t>
            </a:r>
            <a:r>
              <a:rPr lang="nl-NL" sz="13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300" dirty="0">
                <a:solidFill>
                  <a:schemeClr val="bg1"/>
                </a:solidFill>
              </a:rPr>
              <a:t>Bekijk hoe accuraat je model is met </a:t>
            </a:r>
            <a:r>
              <a:rPr lang="nl-NL" sz="1300" dirty="0" err="1">
                <a:solidFill>
                  <a:schemeClr val="bg1"/>
                </a:solidFill>
              </a:rPr>
              <a:t>accuracy_score</a:t>
            </a:r>
            <a:r>
              <a:rPr lang="nl-NL" sz="1300" dirty="0">
                <a:solidFill>
                  <a:schemeClr val="bg1"/>
                </a:solidFill>
              </a:rPr>
              <a:t>()</a:t>
            </a:r>
            <a:endParaRPr lang="en-NL" sz="1300" dirty="0" err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0885C-2897-4235-B420-7A70656B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999"/>
            <a:ext cx="9144000" cy="114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5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bouwen met </a:t>
            </a:r>
            <a:r>
              <a:rPr lang="nl-NL" dirty="0" err="1"/>
              <a:t>SciKit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: argumenten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Sample N cases met </a:t>
            </a:r>
            <a:r>
              <a:rPr lang="nl-NL" dirty="0" err="1"/>
              <a:t>replacement</a:t>
            </a:r>
            <a:r>
              <a:rPr lang="nl-NL" dirty="0"/>
              <a:t> (ongeveer 66% van totaal)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Maak 1 decision tree. Bij elke splitsing: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Sample </a:t>
            </a:r>
            <a:r>
              <a:rPr lang="nl-NL" i="1" dirty="0"/>
              <a:t>m</a:t>
            </a:r>
            <a:r>
              <a:rPr lang="nl-NL" dirty="0"/>
              <a:t> variabelen zonder </a:t>
            </a:r>
            <a:r>
              <a:rPr lang="nl-NL" dirty="0" err="1"/>
              <a:t>replacement</a:t>
            </a:r>
            <a:r>
              <a:rPr lang="nl-NL" dirty="0"/>
              <a:t> van </a:t>
            </a:r>
            <a:r>
              <a:rPr lang="nl-NL" i="1" dirty="0"/>
              <a:t>p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Kies de variabele die de meeste variantie verklaart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Ga naar de volgende node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Repeat 1-&gt;3 tot T decision trees</a:t>
            </a:r>
            <a:endParaRPr lang="nl-NL" i="1" dirty="0"/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classificatie </a:t>
            </a:r>
            <a:r>
              <a:rPr lang="nl-NL" dirty="0" err="1"/>
              <a:t>sqrt</a:t>
            </a:r>
            <a:r>
              <a:rPr lang="nl-NL" dirty="0"/>
              <a:t>(</a:t>
            </a:r>
            <a:r>
              <a:rPr lang="nl-NL" i="1" dirty="0"/>
              <a:t>p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regressie </a:t>
            </a:r>
            <a:r>
              <a:rPr lang="nl-NL" i="1" dirty="0"/>
              <a:t>p</a:t>
            </a:r>
            <a:r>
              <a:rPr lang="nl-NL" dirty="0"/>
              <a:t>/3</a:t>
            </a:r>
          </a:p>
          <a:p>
            <a:pPr marL="0" indent="0">
              <a:buNone/>
            </a:pPr>
            <a:r>
              <a:rPr lang="nl-NL" i="1" dirty="0"/>
              <a:t>p</a:t>
            </a:r>
            <a:r>
              <a:rPr lang="nl-NL" dirty="0"/>
              <a:t> is het totale aantal variabelen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3B8EF-ECDF-4BAB-A395-7BA2BE48F11A}"/>
              </a:ext>
            </a:extLst>
          </p:cNvPr>
          <p:cNvSpPr txBox="1">
            <a:spLocks/>
          </p:cNvSpPr>
          <p:nvPr/>
        </p:nvSpPr>
        <p:spPr>
          <a:xfrm>
            <a:off x="4464000" y="900001"/>
            <a:ext cx="4070350" cy="340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i="1" dirty="0" err="1"/>
              <a:t>max_leaf_nodes</a:t>
            </a:r>
            <a:r>
              <a:rPr lang="nl-NL" i="1" dirty="0"/>
              <a:t>: maximale aantal </a:t>
            </a:r>
            <a:r>
              <a:rPr lang="nl-NL" i="1" dirty="0" err="1"/>
              <a:t>leaves</a:t>
            </a:r>
            <a:endParaRPr lang="nl-NL" i="1" dirty="0"/>
          </a:p>
          <a:p>
            <a:r>
              <a:rPr lang="nl-NL" i="1" dirty="0" err="1"/>
              <a:t>min_impurity_decrease</a:t>
            </a:r>
            <a:r>
              <a:rPr lang="nl-NL" i="1" dirty="0"/>
              <a:t>: splits een node in </a:t>
            </a:r>
            <a:r>
              <a:rPr lang="nl-NL" i="1" dirty="0" err="1"/>
              <a:t>leaves</a:t>
            </a:r>
            <a:r>
              <a:rPr lang="nl-NL" i="1" dirty="0"/>
              <a:t> wanneer de “</a:t>
            </a:r>
            <a:r>
              <a:rPr lang="nl-NL" i="1" dirty="0" err="1"/>
              <a:t>impuurheid</a:t>
            </a:r>
            <a:r>
              <a:rPr lang="nl-NL" i="1" dirty="0"/>
              <a:t>” zo veel kleiner wordt</a:t>
            </a:r>
          </a:p>
          <a:p>
            <a:r>
              <a:rPr lang="nl-NL" i="1" dirty="0" err="1"/>
              <a:t>min_samples_split</a:t>
            </a:r>
            <a:r>
              <a:rPr lang="nl-NL" i="1" dirty="0"/>
              <a:t>: minimum hoeveelheid training samples in een node om te splitten</a:t>
            </a:r>
          </a:p>
          <a:p>
            <a:r>
              <a:rPr lang="nl-NL" i="1" dirty="0" err="1"/>
              <a:t>min_samples_leaf</a:t>
            </a:r>
            <a:r>
              <a:rPr lang="nl-NL" i="1" dirty="0"/>
              <a:t>: minimum hoeveelheid training samples dat over moet blijven in een </a:t>
            </a:r>
            <a:r>
              <a:rPr lang="nl-NL" i="1" dirty="0" err="1"/>
              <a:t>leaf</a:t>
            </a:r>
            <a:r>
              <a:rPr lang="nl-NL" i="1" dirty="0"/>
              <a:t> na splitsing</a:t>
            </a:r>
          </a:p>
          <a:p>
            <a:r>
              <a:rPr lang="nl-NL" i="1" dirty="0" err="1"/>
              <a:t>max_features</a:t>
            </a:r>
            <a:r>
              <a:rPr lang="nl-NL" i="1" dirty="0"/>
              <a:t> = m</a:t>
            </a:r>
          </a:p>
          <a:p>
            <a:r>
              <a:rPr lang="nl-NL" i="1" dirty="0"/>
              <a:t>n</a:t>
            </a:r>
            <a:r>
              <a:rPr lang="nl-NL" i="1"/>
              <a:t>_</a:t>
            </a:r>
            <a:r>
              <a:rPr lang="nl-NL" i="1" dirty="0" err="1"/>
              <a:t>estimators</a:t>
            </a:r>
            <a:r>
              <a:rPr lang="nl-NL" i="1" dirty="0"/>
              <a:t> = T</a:t>
            </a:r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83877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Naslagwerk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Voor zij die meer willen weten: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http://www-bcf.usc.edu/~gareth/ISL/ISLR%20First%20Printing.pdf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Een uitgebreid naslagwerk over gebruikelijke machine </a:t>
            </a:r>
            <a:r>
              <a:rPr lang="nl-NL" dirty="0" err="1"/>
              <a:t>learning</a:t>
            </a:r>
            <a:r>
              <a:rPr lang="nl-NL" dirty="0"/>
              <a:t> methoden en de achterliggende theorie.</a:t>
            </a:r>
          </a:p>
          <a:p>
            <a:pPr marL="0" indent="0">
              <a:buNone/>
            </a:pPr>
            <a:r>
              <a:rPr lang="nl-NL" dirty="0"/>
              <a:t>Aan te raden als je dieper in wilt gaan op de achterliggende wiskunde en theorie.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080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Inspecteer de dataset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Denk na: wat zit er in de data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Stel dan een model op dat voor jou logisch is. Wat is je afhankelijke? Wat zijn je onafhankelijken?</a:t>
            </a:r>
            <a:br>
              <a:rPr lang="nl-NL" sz="1600" dirty="0"/>
            </a:br>
            <a:r>
              <a:rPr lang="nl-NL" sz="1600" dirty="0"/>
              <a:t>Je moet kunnen verklaren waarom je dat model hebt opgesteld!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Bouw je model in Python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Interpreteer je model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970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Introductie </a:t>
            </a:r>
            <a:r>
              <a:rPr lang="nl-NL" dirty="0" err="1"/>
              <a:t>Jupyter</a:t>
            </a:r>
            <a:r>
              <a:rPr lang="nl-NL" dirty="0"/>
              <a:t> container en doel van de avond</a:t>
            </a:r>
          </a:p>
          <a:p>
            <a:r>
              <a:rPr lang="nl-NL" dirty="0"/>
              <a:t>Opfrissen: 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  <a:p>
            <a:r>
              <a:rPr lang="nl-NL" dirty="0"/>
              <a:t>Syntax Random </a:t>
            </a:r>
            <a:r>
              <a:rPr lang="nl-NL" dirty="0" err="1"/>
              <a:t>Forest</a:t>
            </a:r>
            <a:r>
              <a:rPr lang="nl-NL" dirty="0"/>
              <a:t> met </a:t>
            </a:r>
            <a:r>
              <a:rPr lang="nl-NL" dirty="0" err="1"/>
              <a:t>Scikit-Learn</a:t>
            </a:r>
            <a:endParaRPr lang="nl-NL" dirty="0"/>
          </a:p>
          <a:p>
            <a:r>
              <a:rPr lang="nl-NL" dirty="0"/>
              <a:t>Voorbeeld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</a:t>
            </a:r>
            <a:r>
              <a:rPr lang="nl-NL" dirty="0" err="1"/>
              <a:t>Jupyter</a:t>
            </a:r>
            <a:r>
              <a:rPr lang="nl-NL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4896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Jupyter</a:t>
            </a:r>
            <a:r>
              <a:rPr lang="nl-NL" dirty="0"/>
              <a:t>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Docker container beschikbaar</a:t>
            </a:r>
          </a:p>
          <a:p>
            <a:r>
              <a:rPr lang="nl-NL" dirty="0"/>
              <a:t>Iedereen heeft Docker geïnstalleerd?</a:t>
            </a:r>
          </a:p>
          <a:p>
            <a:r>
              <a:rPr lang="nl-NL" dirty="0"/>
              <a:t>Docker container bevat </a:t>
            </a:r>
            <a:r>
              <a:rPr lang="nl-NL" dirty="0" err="1"/>
              <a:t>Jupyter</a:t>
            </a:r>
            <a:r>
              <a:rPr lang="nl-NL" dirty="0"/>
              <a:t> én al het materiaal van de lezing van Lucas Jellema</a:t>
            </a:r>
          </a:p>
          <a:p>
            <a:r>
              <a:rPr lang="nl-NL" dirty="0"/>
              <a:t>Download de </a:t>
            </a:r>
            <a:r>
              <a:rPr lang="nl-NL" dirty="0" err="1"/>
              <a:t>repository</a:t>
            </a:r>
            <a:r>
              <a:rPr lang="nl-NL" dirty="0"/>
              <a:t>:</a:t>
            </a:r>
          </a:p>
          <a:p>
            <a:pPr marL="180000" lvl="1" indent="0">
              <a:buNone/>
            </a:pPr>
            <a:r>
              <a:rPr lang="nl-NL" dirty="0">
                <a:hlinkClick r:id="rId2"/>
              </a:rPr>
              <a:t>https://bit.ly/2VRdLSz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2A4F18-F594-4BB4-B6E9-1AC671D82724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110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Jupyter</a:t>
            </a:r>
            <a:r>
              <a:rPr lang="nl-NL" dirty="0"/>
              <a:t>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Bouw het Docker image met:</a:t>
            </a:r>
          </a:p>
          <a:p>
            <a:pPr marL="180000" lvl="1" indent="0">
              <a:buNone/>
            </a:pPr>
            <a:r>
              <a:rPr lang="en-GB" dirty="0"/>
              <a:t>docker build ./ -t ml-challenge:1.0</a:t>
            </a:r>
            <a:endParaRPr lang="nl-NL" dirty="0"/>
          </a:p>
          <a:p>
            <a:r>
              <a:rPr lang="nl-NL" dirty="0"/>
              <a:t>Start de container met:</a:t>
            </a:r>
          </a:p>
          <a:p>
            <a:pPr marL="180000" lvl="1" indent="0">
              <a:buNone/>
            </a:pPr>
            <a:r>
              <a:rPr lang="en-GB" dirty="0"/>
              <a:t>docker run -p 8888:8888 --name </a:t>
            </a:r>
            <a:r>
              <a:rPr lang="en-GB" dirty="0" err="1"/>
              <a:t>machine_learning</a:t>
            </a:r>
            <a:r>
              <a:rPr lang="en-GB" dirty="0"/>
              <a:t> ml-challenge:1.0</a:t>
            </a:r>
          </a:p>
          <a:p>
            <a:r>
              <a:rPr lang="en-GB" dirty="0"/>
              <a:t>Of run de commando’s </a:t>
            </a:r>
            <a:r>
              <a:rPr lang="en-GB" dirty="0" err="1"/>
              <a:t>uit</a:t>
            </a:r>
            <a:r>
              <a:rPr lang="en-GB" dirty="0"/>
              <a:t> het start-container.sh of start-container.ps1 script!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10" name="Picture 4" descr="http://seekvectorlogo.com/wp-content/uploads/2018/12/docker-vector-logo-small.png">
            <a:extLst>
              <a:ext uri="{FF2B5EF4-FFF2-40B4-BE49-F238E27FC236}">
                <a16:creationId xmlns:a16="http://schemas.microsoft.com/office/drawing/2014/main" id="{B80908FC-CA2D-41E5-A226-9B1D18E09850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11005"/>
          <a:stretch>
            <a:fillRect/>
          </a:stretch>
        </p:blipFill>
        <p:spPr bwMode="auto">
          <a:xfrm>
            <a:off x="4643438" y="809625"/>
            <a:ext cx="4500562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5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 avond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Verdeel je in teams van 2</a:t>
            </a:r>
          </a:p>
          <a:p>
            <a:r>
              <a:rPr lang="nl-NL" dirty="0"/>
              <a:t>Dataset beschikbaar in de container</a:t>
            </a:r>
          </a:p>
          <a:p>
            <a:r>
              <a:rPr lang="nl-NL" dirty="0"/>
              <a:t>Splits de training dataset in een training en </a:t>
            </a:r>
            <a:r>
              <a:rPr lang="nl-NL" dirty="0" err="1"/>
              <a:t>testing</a:t>
            </a:r>
            <a:r>
              <a:rPr lang="nl-NL" dirty="0"/>
              <a:t> set</a:t>
            </a:r>
          </a:p>
          <a:p>
            <a:r>
              <a:rPr lang="nl-NL" dirty="0"/>
              <a:t>Train een model (Random </a:t>
            </a:r>
            <a:r>
              <a:rPr lang="nl-NL" dirty="0" err="1"/>
              <a:t>Forest</a:t>
            </a:r>
            <a:r>
              <a:rPr lang="nl-NL" dirty="0"/>
              <a:t> of Support Vector Machine)</a:t>
            </a:r>
          </a:p>
          <a:p>
            <a:r>
              <a:rPr lang="nl-NL" dirty="0"/>
              <a:t>Test je model op je eigen </a:t>
            </a:r>
            <a:r>
              <a:rPr lang="nl-NL" dirty="0" err="1"/>
              <a:t>testing</a:t>
            </a:r>
            <a:r>
              <a:rPr lang="nl-NL" dirty="0"/>
              <a:t> set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26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 avond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Ben je tevreden? Gebruik je model om de waarden van de meegeleverde </a:t>
            </a:r>
            <a:r>
              <a:rPr lang="nl-NL" dirty="0" err="1"/>
              <a:t>testing</a:t>
            </a:r>
            <a:r>
              <a:rPr lang="nl-NL" dirty="0"/>
              <a:t> set te voorspellen</a:t>
            </a:r>
          </a:p>
          <a:p>
            <a:r>
              <a:rPr lang="nl-NL" dirty="0"/>
              <a:t>Upload de resultaten naar </a:t>
            </a:r>
            <a:r>
              <a:rPr lang="nl-NL" dirty="0">
                <a:hlinkClick r:id="rId2"/>
              </a:rPr>
              <a:t>https://mlchallenge.azurewebsites.net/</a:t>
            </a:r>
            <a:endParaRPr lang="nl-NL" dirty="0"/>
          </a:p>
          <a:p>
            <a:r>
              <a:rPr lang="nl-NL" dirty="0"/>
              <a:t>De scores per team zijn op het leaderboard beschikbaar!</a:t>
            </a:r>
          </a:p>
          <a:p>
            <a:r>
              <a:rPr lang="nl-NL" dirty="0"/>
              <a:t>Beste team aan het einde van de avond wint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936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Opfrisser modelleren, trainen en testen</a:t>
            </a:r>
          </a:p>
        </p:txBody>
      </p:sp>
    </p:spTree>
    <p:extLst>
      <p:ext uri="{BB962C8B-B14F-4D97-AF65-F5344CB8AC3E}">
        <p14:creationId xmlns:p14="http://schemas.microsoft.com/office/powerpoint/2010/main" val="327379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10951</TotalTime>
  <Words>1029</Words>
  <Application>Microsoft Office PowerPoint</Application>
  <PresentationFormat>On-screen Show (16:9)</PresentationFormat>
  <Paragraphs>185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Office-thema</vt:lpstr>
      <vt:lpstr>Machine Learning Challenge</vt:lpstr>
      <vt:lpstr>Opzet van de avond</vt:lpstr>
      <vt:lpstr>Getting Started</vt:lpstr>
      <vt:lpstr>Introductie Jupyter container</vt:lpstr>
      <vt:lpstr>Jupyter container</vt:lpstr>
      <vt:lpstr>Jupyter container</vt:lpstr>
      <vt:lpstr>Doel van de avond</vt:lpstr>
      <vt:lpstr>Doel van de avond</vt:lpstr>
      <vt:lpstr>Opfrisser modelleren, trainen en testen</vt:lpstr>
      <vt:lpstr>Opfrissing Modelleren</vt:lpstr>
      <vt:lpstr>Training en Testing</vt:lpstr>
      <vt:lpstr>Waarom training en testing?</vt:lpstr>
      <vt:lpstr>Introductie Random Forest</vt:lpstr>
      <vt:lpstr>Intuïtief voorbeeld</vt:lpstr>
      <vt:lpstr>Intuïtief voorbeeld</vt:lpstr>
      <vt:lpstr>Intuïtief voorbeeld</vt:lpstr>
      <vt:lpstr>Hoe beslist een Random Forest?</vt:lpstr>
      <vt:lpstr>Introductie Random Forest</vt:lpstr>
      <vt:lpstr>Kort teruggrijpen: hoe wordt een decision tree opgebouwd?</vt:lpstr>
      <vt:lpstr>Opbouw van een Random Forest</vt:lpstr>
      <vt:lpstr>Random Forest bouwen met SciKit Learn</vt:lpstr>
      <vt:lpstr>Random Forest bouwen met SciKit Learn</vt:lpstr>
      <vt:lpstr>Random Forest bouwen met SciKit Learn: argumenten</vt:lpstr>
      <vt:lpstr>Naslagwerk</vt:lpstr>
      <vt:lpstr>Data Science 101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van Gastel</dc:creator>
  <cp:keywords/>
  <dc:description>Amis - versie 1 - juni 2017
Ontwerp: Humming
Template: Ton Persoon</dc:description>
  <cp:lastModifiedBy>Michael van Gastel</cp:lastModifiedBy>
  <cp:revision>127</cp:revision>
  <dcterms:created xsi:type="dcterms:W3CDTF">2018-03-23T07:37:32Z</dcterms:created>
  <dcterms:modified xsi:type="dcterms:W3CDTF">2019-05-28T08:43:07Z</dcterms:modified>
  <cp:category/>
</cp:coreProperties>
</file>