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3"/>
  </p:notesMasterIdLst>
  <p:sldIdLst>
    <p:sldId id="294" r:id="rId2"/>
    <p:sldId id="347" r:id="rId3"/>
    <p:sldId id="350" r:id="rId4"/>
    <p:sldId id="351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9" r:id="rId21"/>
    <p:sldId id="380" r:id="rId22"/>
    <p:sldId id="381" r:id="rId23"/>
    <p:sldId id="382" r:id="rId24"/>
    <p:sldId id="383" r:id="rId25"/>
    <p:sldId id="384" r:id="rId26"/>
    <p:sldId id="372" r:id="rId27"/>
    <p:sldId id="373" r:id="rId28"/>
    <p:sldId id="374" r:id="rId29"/>
    <p:sldId id="375" r:id="rId30"/>
    <p:sldId id="376" r:id="rId31"/>
    <p:sldId id="378" r:id="rId32"/>
  </p:sldIdLst>
  <p:sldSz cx="17340263" cy="9753600"/>
  <p:notesSz cx="6858000" cy="9144000"/>
  <p:defaultTextStyle>
    <a:defPPr>
      <a:defRPr lang="nl-NL"/>
    </a:defPPr>
    <a:lvl1pPr marL="0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688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3763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064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07526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34409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61291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8817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1505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60" autoAdjust="0"/>
    <p:restoredTop sz="89651" autoAdjust="0"/>
  </p:normalViewPr>
  <p:slideViewPr>
    <p:cSldViewPr snapToGrid="0">
      <p:cViewPr>
        <p:scale>
          <a:sx n="60" d="100"/>
          <a:sy n="60" d="100"/>
        </p:scale>
        <p:origin x="-298" y="-149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006A-2783-4486-9514-6DFE1115B29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D759-295C-484A-9A59-E25428A9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5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65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76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87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9" y="3962704"/>
            <a:ext cx="6320532" cy="19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6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4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2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68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20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68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27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/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5"/>
            <a:ext cx="14955977" cy="22382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55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86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0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90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1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18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567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1942763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8"/>
            <a:ext cx="14955977" cy="27070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45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5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96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3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18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843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1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13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27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0" y="843460"/>
            <a:ext cx="14955977" cy="1450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500" baseline="0"/>
            </a:lvl1pPr>
          </a:lstStyle>
          <a:p>
            <a:r>
              <a:rPr lang="en-US" dirty="0" err="1" smtClean="0"/>
              <a:t>Luxe</a:t>
            </a:r>
            <a:r>
              <a:rPr lang="en-US" dirty="0" smtClean="0"/>
              <a:t> agenda -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346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012659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819368" y="285075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16754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24070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24070" y="761526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830779" y="7623292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35177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70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7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4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11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66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54246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2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219410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15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5824" y="1073151"/>
            <a:ext cx="10498139" cy="6596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 smtClean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smtClean="0"/>
              <a:t>Basic agenda –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258" y="6480163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6099" y="59061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16" y="4294428"/>
            <a:ext cx="3835882" cy="12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 de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7013" y="2521338"/>
            <a:ext cx="15572102" cy="686156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456925" indent="-456925">
              <a:lnSpc>
                <a:spcPts val="3725"/>
              </a:lnSpc>
              <a:spcAft>
                <a:spcPts val="0"/>
              </a:spcAft>
              <a:defRPr sz="3200" b="0" i="0">
                <a:latin typeface="Arial" pitchFamily="34" charset="0"/>
                <a:cs typeface="Arial"/>
              </a:defRPr>
            </a:lvl1pPr>
            <a:lvl2pPr marL="916539" indent="-459614" algn="l">
              <a:buSzPct val="100000"/>
              <a:buFont typeface="Arial" pitchFamily="34" charset="0"/>
              <a:buChar char="–"/>
              <a:tabLst>
                <a:tab pos="1669122" algn="l"/>
              </a:tabLst>
              <a:defRPr sz="2700" i="0" baseline="0">
                <a:latin typeface="Arial" pitchFamily="34" charset="0"/>
                <a:cs typeface="Arial" pitchFamily="34" charset="0"/>
              </a:defRPr>
            </a:lvl2pPr>
            <a:lvl3pPr marL="1292831" indent="-357478">
              <a:buFont typeface="Arial" pitchFamily="34" charset="0"/>
              <a:buChar char="•"/>
              <a:defRPr sz="2000" baseline="0">
                <a:latin typeface="Arial" pitchFamily="34" charset="0"/>
              </a:defRPr>
            </a:lvl3pPr>
            <a:lvl4pPr marL="1696000" indent="-378980">
              <a:buFont typeface="Arial" pitchFamily="34" charset="0"/>
              <a:buChar char="–"/>
              <a:defRPr sz="2000" baseline="0">
                <a:latin typeface="Arial" pitchFamily="34" charset="0"/>
              </a:defRPr>
            </a:lvl4pPr>
            <a:lvl5pPr marL="1118123" indent="-36554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2400" smtClean="0"/>
              <a:t>Xxxx</a:t>
            </a:r>
          </a:p>
          <a:p>
            <a:pPr lvl="2"/>
            <a:r>
              <a:rPr lang="nl-NL" sz="2400" smtClean="0"/>
              <a:t>Xxx</a:t>
            </a:r>
          </a:p>
          <a:p>
            <a:pPr lvl="3"/>
            <a:r>
              <a:rPr lang="nl-NL" sz="240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60129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2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7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4" y="519113"/>
            <a:ext cx="14955837" cy="1885951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4" y="2597151"/>
            <a:ext cx="14955837" cy="6188075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26" r:id="rId3"/>
    <p:sldLayoutId id="2147483764" r:id="rId4"/>
    <p:sldLayoutId id="2147483704" r:id="rId5"/>
    <p:sldLayoutId id="2147483727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63" r:id="rId27"/>
    <p:sldLayoutId id="2147483708" r:id="rId28"/>
    <p:sldLayoutId id="2147483729" r:id="rId29"/>
    <p:sldLayoutId id="2147483730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713" r:id="rId47"/>
    <p:sldLayoutId id="2147483715" r:id="rId48"/>
    <p:sldLayoutId id="2147483728" r:id="rId49"/>
    <p:sldLayoutId id="2147483716" r:id="rId50"/>
    <p:sldLayoutId id="2147483717" r:id="rId51"/>
    <p:sldLayoutId id="2147483759" r:id="rId52"/>
    <p:sldLayoutId id="2147483760" r:id="rId53"/>
    <p:sldLayoutId id="2147483761" r:id="rId54"/>
    <p:sldLayoutId id="2147483758" r:id="rId55"/>
    <p:sldLayoutId id="2147483733" r:id="rId56"/>
    <p:sldLayoutId id="2147483762" r:id="rId57"/>
    <p:sldLayoutId id="2147483731" r:id="rId58"/>
    <p:sldLayoutId id="2147483718" r:id="rId59"/>
    <p:sldLayoutId id="2147483719" r:id="rId60"/>
    <p:sldLayoutId id="2147483885" r:id="rId61"/>
  </p:sldLayoutIdLst>
  <p:timing>
    <p:tnLst>
      <p:par>
        <p:cTn id="1" dur="indefinite" restart="never" nodeType="tmRoot"/>
      </p:par>
    </p:tnLst>
  </p:timing>
  <p:txStyles>
    <p:titleStyle>
      <a:lvl1pPr algn="l" defTabSz="1218978" rtl="0" eaLnBrk="1" latinLnBrk="0" hangingPunct="1">
        <a:lnSpc>
          <a:spcPct val="9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04745" indent="-304745" algn="l" defTabSz="12189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91423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52372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213321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437957" indent="0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335219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68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68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57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78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6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5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4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3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2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1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80120" y="1752600"/>
            <a:ext cx="9185819" cy="3508573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6600" dirty="0" err="1" smtClean="0">
                <a:solidFill>
                  <a:srgbClr val="FF0000"/>
                </a:solidFill>
              </a:rPr>
              <a:t>Comparing</a:t>
            </a:r>
            <a:r>
              <a:rPr lang="nl-NL" sz="6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nl-NL" sz="6600" dirty="0" err="1" smtClean="0">
                <a:solidFill>
                  <a:srgbClr val="FF0000"/>
                </a:solidFill>
              </a:rPr>
              <a:t>MongoDB</a:t>
            </a:r>
            <a:r>
              <a:rPr lang="nl-NL" sz="6600" dirty="0" smtClean="0">
                <a:solidFill>
                  <a:srgbClr val="FF0000"/>
                </a:solidFill>
              </a:rPr>
              <a:t> search </a:t>
            </a:r>
          </a:p>
          <a:p>
            <a:r>
              <a:rPr lang="nl-NL" sz="6600" dirty="0" err="1" smtClean="0">
                <a:solidFill>
                  <a:srgbClr val="FF0000"/>
                </a:solidFill>
              </a:rPr>
              <a:t>with</a:t>
            </a:r>
            <a:r>
              <a:rPr lang="nl-NL" sz="6600" dirty="0" smtClean="0">
                <a:solidFill>
                  <a:srgbClr val="FF0000"/>
                </a:solidFill>
              </a:rPr>
              <a:t> </a:t>
            </a:r>
            <a:br>
              <a:rPr lang="nl-NL" sz="6600" dirty="0" smtClean="0">
                <a:solidFill>
                  <a:srgbClr val="FF0000"/>
                </a:solidFill>
              </a:rPr>
            </a:br>
            <a:r>
              <a:rPr lang="nl-NL" sz="6600" dirty="0" err="1" smtClean="0">
                <a:solidFill>
                  <a:srgbClr val="FF0000"/>
                </a:solidFill>
              </a:rPr>
              <a:t>racle</a:t>
            </a:r>
            <a:r>
              <a:rPr lang="nl-NL" sz="6600" dirty="0" smtClean="0">
                <a:solidFill>
                  <a:srgbClr val="FF0000"/>
                </a:solidFill>
              </a:rPr>
              <a:t> SQL </a:t>
            </a:r>
            <a:r>
              <a:rPr lang="nl-NL" sz="6600" dirty="0" err="1" smtClean="0">
                <a:solidFill>
                  <a:srgbClr val="FF0000"/>
                </a:solidFill>
              </a:rPr>
              <a:t>queries</a:t>
            </a:r>
            <a:endParaRPr lang="nl-NL" sz="6600" dirty="0">
              <a:solidFill>
                <a:srgbClr val="FF00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5941" y="8037474"/>
            <a:ext cx="14955977" cy="2707095"/>
          </a:xfrm>
          <a:prstGeom prst="rect">
            <a:avLst/>
          </a:prstGeom>
        </p:spPr>
        <p:txBody>
          <a:bodyPr lIns="91422" tIns="45712" rIns="91422" bIns="45712"/>
          <a:lstStyle>
            <a:lvl1pPr marL="304804" indent="-304804" algn="l" defTabSz="1219216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914412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52402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2133629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438432" indent="0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3352844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3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8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Find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Aggregate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vs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comparable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Oracle SQL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queries</a:t>
            </a:r>
            <a:endParaRPr lang="nl-NL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Lucas Jellema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1" y="169181"/>
            <a:ext cx="4787859" cy="150867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05177" y="4436360"/>
            <a:ext cx="9185819" cy="4447076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7200" dirty="0">
                <a:solidFill>
                  <a:srgbClr val="FF0000"/>
                </a:solidFill>
              </a:rPr>
              <a:t>O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28" y="7540796"/>
            <a:ext cx="8030383" cy="210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total salary sum, total number of employees, the highest salary and the earliest </a:t>
            </a:r>
            <a:r>
              <a:rPr lang="en-US" dirty="0" err="1"/>
              <a:t>startdate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null,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66928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smtClean="0">
                <a:latin typeface="Lucida Console" panose="020B0609040504020204" pitchFamily="49" charset="0"/>
              </a:rPr>
              <a:t>sum(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 smtClean="0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6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400" dirty="0"/>
              <a:t>total salary sum, total number of employees, the highest salary and the earliest </a:t>
            </a:r>
            <a:r>
              <a:rPr lang="en-US" sz="4400" dirty="0" err="1" smtClean="0"/>
              <a:t>startdate</a:t>
            </a:r>
            <a:r>
              <a:rPr lang="en-US" sz="4400" dirty="0" smtClean="0"/>
              <a:t> </a:t>
            </a:r>
            <a:r>
              <a:rPr lang="en-US" sz="4400" i="1" dirty="0" smtClean="0"/>
              <a:t>PER DEPARTMENT</a:t>
            </a:r>
            <a:endParaRPr lang="en-US" sz="44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"$DEPTNO",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854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                         </a:t>
            </a:r>
            <a:r>
              <a:rPr lang="en-US" dirty="0" err="1">
                <a:latin typeface="Lucida Console" panose="020B0609040504020204" pitchFamily="49" charset="0"/>
              </a:rPr>
              <a:t>hireyear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sum(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group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957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total salary sum, </a:t>
            </a:r>
            <a:r>
              <a:rPr lang="en-US" sz="4000" dirty="0" smtClean="0"/>
              <a:t>number </a:t>
            </a:r>
            <a:r>
              <a:rPr lang="en-US" sz="4000" dirty="0"/>
              <a:t>of employees, </a:t>
            </a:r>
            <a:r>
              <a:rPr lang="en-US" sz="4000" dirty="0" smtClean="0"/>
              <a:t>highest </a:t>
            </a:r>
            <a:r>
              <a:rPr lang="en-US" sz="4000" dirty="0"/>
              <a:t>salary and </a:t>
            </a:r>
            <a:r>
              <a:rPr lang="en-US" sz="4000" dirty="0" smtClean="0"/>
              <a:t>earliest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PER DEPARTMENT and </a:t>
            </a:r>
            <a:r>
              <a:rPr lang="en-US" sz="4000" dirty="0" err="1" smtClean="0"/>
              <a:t>hireyear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i="1" dirty="0" smtClean="0"/>
              <a:t>with number of employees two or more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{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: "$</a:t>
            </a:r>
            <a:r>
              <a:rPr lang="en-US" dirty="0" smtClean="0">
                <a:latin typeface="Lucida Console" panose="020B0609040504020204" pitchFamily="49" charset="0"/>
              </a:rPr>
              <a:t>DEPTNO“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, </a:t>
            </a:r>
            <a:r>
              <a:rPr lang="en-US" dirty="0" err="1">
                <a:latin typeface="Lucida Console" panose="020B0609040504020204" pitchFamily="49" charset="0"/>
              </a:rPr>
              <a:t>hireyear</a:t>
            </a:r>
            <a:r>
              <a:rPr lang="en-US" dirty="0">
                <a:latin typeface="Lucida Console" panose="020B0609040504020204" pitchFamily="49" charset="0"/>
              </a:rPr>
              <a:t> :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{  </a:t>
            </a:r>
            <a:r>
              <a:rPr lang="en-US" dirty="0">
                <a:latin typeface="Lucida Console" panose="020B0609040504020204" pitchFamily="49" charset="0"/>
              </a:rPr>
              <a:t>$year: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,{$</a:t>
            </a:r>
            <a:r>
              <a:rPr lang="en-US" dirty="0">
                <a:latin typeface="Lucida Console" panose="020B0609040504020204" pitchFamily="49" charset="0"/>
              </a:rPr>
              <a:t>match: {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</a:t>
            </a:r>
            <a:r>
              <a:rPr lang="en-US" dirty="0" err="1">
                <a:latin typeface="Lucida Console" panose="020B0609040504020204" pitchFamily="49" charset="0"/>
              </a:rPr>
              <a:t>gt</a:t>
            </a:r>
            <a:r>
              <a:rPr lang="en-US" dirty="0">
                <a:latin typeface="Lucida Console" panose="020B0609040504020204" pitchFamily="49" charset="0"/>
              </a:rPr>
              <a:t>: 1 }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}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              </a:t>
            </a:r>
            <a:r>
              <a:rPr lang="en-US" dirty="0" err="1" smtClean="0">
                <a:latin typeface="Lucida Console" panose="020B0609040504020204" pitchFamily="49" charset="0"/>
              </a:rPr>
              <a:t>hireyear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sum(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having count(*) &gt; 1</a:t>
            </a:r>
          </a:p>
          <a:p>
            <a:r>
              <a:rPr lang="en-US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65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800" dirty="0" smtClean="0"/>
              <a:t>All employees with their department details (when available)</a:t>
            </a:r>
            <a:endParaRPr lang="en-US" sz="48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80854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lookup</a:t>
            </a:r>
            <a:r>
              <a:rPr lang="en-US" dirty="0" smtClean="0">
                <a:latin typeface="Lucida Console" panose="020B0609040504020204" pitchFamily="49" charset="0"/>
              </a:rPr>
              <a:t>: {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from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localField</a:t>
            </a:r>
            <a:r>
              <a:rPr lang="en-US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foreignField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as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}  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,{$</a:t>
            </a:r>
            <a:r>
              <a:rPr lang="en-US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EMPNO":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ENAME":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DEPT": { $</a:t>
            </a:r>
            <a:r>
              <a:rPr lang="en-US" dirty="0" err="1">
                <a:latin typeface="Lucida Console" panose="020B0609040504020204" pitchFamily="49" charset="0"/>
              </a:rPr>
              <a:t>arrayElemAt</a:t>
            </a:r>
            <a:r>
              <a:rPr lang="en-US" dirty="0">
                <a:latin typeface="Lucida Console" panose="020B0609040504020204" pitchFamily="49" charset="0"/>
              </a:rPr>
              <a:t>:["$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", 0</a:t>
            </a:r>
            <a:r>
              <a:rPr lang="en-US" dirty="0" smtClean="0">
                <a:latin typeface="Lucida Console" panose="020B0609040504020204" pitchFamily="49" charset="0"/>
              </a:rPr>
              <a:t>]}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,      d.*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from   </a:t>
            </a:r>
            <a:r>
              <a:rPr lang="en-US" dirty="0" err="1" smtClean="0">
                <a:latin typeface="Lucida Console" panose="020B0609040504020204" pitchFamily="49" charset="0"/>
              </a:rPr>
              <a:t>emp</a:t>
            </a:r>
            <a:r>
              <a:rPr lang="en-US" dirty="0" smtClean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</a:t>
            </a:r>
            <a:r>
              <a:rPr lang="en-US" dirty="0" err="1" smtClean="0">
                <a:latin typeface="Lucida Console" panose="020B0609040504020204" pitchFamily="49" charset="0"/>
              </a:rPr>
              <a:t>dept</a:t>
            </a:r>
            <a:r>
              <a:rPr lang="en-US" dirty="0" smtClean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on (</a:t>
            </a:r>
            <a:r>
              <a:rPr lang="en-US" dirty="0" err="1" smtClean="0">
                <a:latin typeface="Lucida Console" panose="020B0609040504020204" pitchFamily="49" charset="0"/>
              </a:rPr>
              <a:t>e.deptno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d.deptno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3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nl-NL" sz="4000" dirty="0" err="1" smtClean="0"/>
              <a:t>All</a:t>
            </a:r>
            <a:r>
              <a:rPr lang="nl-NL" sz="4000" dirty="0" smtClean="0"/>
              <a:t> </a:t>
            </a:r>
            <a:r>
              <a:rPr lang="nl-NL" sz="4000" dirty="0" err="1" smtClean="0"/>
              <a:t>departments</a:t>
            </a:r>
            <a:r>
              <a:rPr lang="nl-NL" sz="4000" dirty="0" smtClean="0"/>
              <a:t> </a:t>
            </a:r>
            <a:r>
              <a:rPr lang="nl-NL" sz="4000" dirty="0" err="1" smtClean="0"/>
              <a:t>with</a:t>
            </a:r>
            <a:r>
              <a:rPr lang="nl-NL" sz="4000" dirty="0" smtClean="0"/>
              <a:t> a list of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names</a:t>
            </a:r>
            <a:r>
              <a:rPr lang="nl-NL" sz="4000" dirty="0" smtClean="0"/>
              <a:t> of </a:t>
            </a:r>
            <a:r>
              <a:rPr lang="nl-NL" sz="4000" dirty="0" err="1" smtClean="0"/>
              <a:t>their</a:t>
            </a:r>
            <a:r>
              <a:rPr lang="nl-NL" sz="4000" dirty="0" smtClean="0"/>
              <a:t> 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494085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db.dept.aggregate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[{$</a:t>
            </a:r>
            <a:r>
              <a:rPr lang="en-US" sz="2000" dirty="0">
                <a:latin typeface="Lucida Console" panose="020B0609040504020204" pitchFamily="49" charset="0"/>
              </a:rPr>
              <a:t>lookup</a:t>
            </a:r>
            <a:r>
              <a:rPr lang="en-US" sz="2000" dirty="0" smtClean="0">
                <a:latin typeface="Lucida Console" panose="020B0609040504020204" pitchFamily="49" charset="0"/>
              </a:rPr>
              <a:t>: {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smtClean="0">
                <a:latin typeface="Lucida Console" panose="020B0609040504020204" pitchFamily="49" charset="0"/>
              </a:rPr>
              <a:t>from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emp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 err="1" smtClean="0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 err="1" smtClean="0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as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emps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  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sz="2000" dirty="0" err="1">
                <a:latin typeface="Lucida Console" panose="020B0609040504020204" pitchFamily="49" charset="0"/>
              </a:rPr>
              <a:t>dname</a:t>
            </a:r>
            <a:r>
              <a:rPr lang="en-US" sz="2000" dirty="0">
                <a:latin typeface="Lucida Console" panose="020B0609040504020204" pitchFamily="49" charset="0"/>
              </a:rPr>
              <a:t>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"staff": {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$</a:t>
            </a:r>
            <a:r>
              <a:rPr lang="en-US" sz="2000" dirty="0">
                <a:latin typeface="Lucida Console" panose="020B0609040504020204" pitchFamily="49" charset="0"/>
              </a:rPr>
              <a:t>reduce: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input</a:t>
            </a:r>
            <a:r>
              <a:rPr lang="en-US" sz="2000" dirty="0">
                <a:latin typeface="Lucida Console" panose="020B0609040504020204" pitchFamily="49" charset="0"/>
              </a:rPr>
              <a:t>: "$</a:t>
            </a:r>
            <a:r>
              <a:rPr lang="en-US" sz="2000" dirty="0" err="1">
                <a:latin typeface="Lucida Console" panose="020B0609040504020204" pitchFamily="49" charset="0"/>
              </a:rPr>
              <a:t>emps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US" sz="2000" dirty="0" err="1" smtClean="0">
                <a:latin typeface="Lucida Console" panose="020B0609040504020204" pitchFamily="49" charset="0"/>
              </a:rPr>
              <a:t>initialValue</a:t>
            </a:r>
            <a:r>
              <a:rPr lang="en-US" sz="2000" dirty="0">
                <a:latin typeface="Lucida Console" panose="020B0609040504020204" pitchFamily="49" charset="0"/>
              </a:rPr>
              <a:t>: "",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in</a:t>
            </a:r>
            <a:r>
              <a:rPr lang="en-US" sz="2000" dirty="0">
                <a:latin typeface="Lucida Console" panose="020B0609040504020204" pitchFamily="49" charset="0"/>
              </a:rPr>
              <a:t>: { $</a:t>
            </a:r>
            <a:r>
              <a:rPr lang="en-US" sz="2000" dirty="0" err="1">
                <a:latin typeface="Lucida Console" panose="020B0609040504020204" pitchFamily="49" charset="0"/>
              </a:rPr>
              <a:t>concat</a:t>
            </a:r>
            <a:r>
              <a:rPr lang="en-US" sz="2000" dirty="0">
                <a:latin typeface="Lucida Console" panose="020B0609040504020204" pitchFamily="49" charset="0"/>
              </a:rPr>
              <a:t> : ["$$</a:t>
            </a:r>
            <a:r>
              <a:rPr lang="en-US" sz="2000" dirty="0" smtClean="0">
                <a:latin typeface="Lucida Console" panose="020B0609040504020204" pitchFamily="49" charset="0"/>
              </a:rPr>
              <a:t>value"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     , </a:t>
            </a:r>
            <a:r>
              <a:rPr lang="en-US" sz="2000" dirty="0">
                <a:latin typeface="Lucida Console" panose="020B0609040504020204" pitchFamily="49" charset="0"/>
              </a:rPr>
              <a:t>", "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     ,"$$</a:t>
            </a:r>
            <a:r>
              <a:rPr lang="en-US" sz="2000" dirty="0" err="1">
                <a:latin typeface="Lucida Console" panose="020B0609040504020204" pitchFamily="49" charset="0"/>
              </a:rPr>
              <a:t>this.ENAME</a:t>
            </a:r>
            <a:r>
              <a:rPr lang="en-US" sz="2000" dirty="0">
                <a:latin typeface="Lucida Console" panose="020B0609040504020204" pitchFamily="49" charset="0"/>
              </a:rPr>
              <a:t>"]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smtClean="0">
                <a:latin typeface="Lucida Console" panose="020B0609040504020204" pitchFamily="49" charset="0"/>
              </a:rPr>
              <a:t>   } // reduce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        } // staff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} // project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])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d.dname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</a:t>
            </a:r>
            <a:r>
              <a:rPr lang="en-US" dirty="0" err="1">
                <a:latin typeface="Lucida Console" panose="020B0609040504020204" pitchFamily="49" charset="0"/>
              </a:rPr>
              <a:t>listagg</a:t>
            </a:r>
            <a:r>
              <a:rPr lang="en-US" dirty="0">
                <a:latin typeface="Lucida Console" panose="020B0609040504020204" pitchFamily="49" charset="0"/>
              </a:rPr>
              <a:t>(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>
                <a:latin typeface="Lucida Console" panose="020B0609040504020204" pitchFamily="49" charset="0"/>
              </a:rPr>
              <a:t>, ',')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within </a:t>
            </a:r>
            <a:r>
              <a:rPr lang="en-US" dirty="0">
                <a:latin typeface="Lucida Console" panose="020B0609040504020204" pitchFamily="49" charset="0"/>
              </a:rPr>
              <a:t>group (order by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>)   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as "staff"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on (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e.deptno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 smtClean="0">
                <a:latin typeface="Lucida Console" panose="020B0609040504020204" pitchFamily="49" charset="0"/>
              </a:rPr>
              <a:t>d.deptno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d.dname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6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all employees who work in NEW YORK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49408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db.emp.aggregate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[{$lookup: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from:"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</a:t>
            </a:r>
            <a:r>
              <a:rPr lang="en-US" sz="2000" dirty="0" err="1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</a:t>
            </a:r>
            <a:r>
              <a:rPr lang="en-US" sz="2000" dirty="0" err="1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as:"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,{$project: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"EMPNO":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"ENAME":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"DEPT": { $</a:t>
            </a:r>
            <a:r>
              <a:rPr lang="en-US" sz="2000" dirty="0" err="1">
                <a:latin typeface="Lucida Console" panose="020B0609040504020204" pitchFamily="49" charset="0"/>
              </a:rPr>
              <a:t>arrayElemAt</a:t>
            </a:r>
            <a:r>
              <a:rPr lang="en-US" sz="2000" dirty="0">
                <a:latin typeface="Lucida Console" panose="020B0609040504020204" pitchFamily="49" charset="0"/>
              </a:rPr>
              <a:t>:["$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", 0]}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, {$match: {  "</a:t>
            </a:r>
            <a:r>
              <a:rPr lang="en-US" sz="2000" dirty="0" err="1">
                <a:latin typeface="Lucida Console" panose="020B0609040504020204" pitchFamily="49" charset="0"/>
              </a:rPr>
              <a:t>DEPT.loc</a:t>
            </a:r>
            <a:r>
              <a:rPr lang="en-US" sz="2000" dirty="0">
                <a:latin typeface="Lucida Console" panose="020B0609040504020204" pitchFamily="49" charset="0"/>
              </a:rPr>
              <a:t>" :"NEW YORK"} }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]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d.*</a:t>
            </a: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on (</a:t>
            </a:r>
            <a:r>
              <a:rPr lang="en-US" dirty="0" err="1">
                <a:latin typeface="Lucida Console" panose="020B0609040504020204" pitchFamily="49" charset="0"/>
              </a:rPr>
              <a:t>e.deptno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where  </a:t>
            </a:r>
            <a:r>
              <a:rPr lang="en-US" dirty="0" err="1">
                <a:latin typeface="Lucida Console" panose="020B0609040504020204" pitchFamily="49" charset="0"/>
              </a:rPr>
              <a:t>d.loc</a:t>
            </a:r>
            <a:r>
              <a:rPr lang="en-US" dirty="0">
                <a:latin typeface="Lucida Console" panose="020B0609040504020204" pitchFamily="49" charset="0"/>
              </a:rPr>
              <a:t> = 'NEW YORK' </a:t>
            </a:r>
          </a:p>
        </p:txBody>
      </p:sp>
    </p:spTree>
    <p:extLst>
      <p:ext uri="{BB962C8B-B14F-4D97-AF65-F5344CB8AC3E}">
        <p14:creationId xmlns:p14="http://schemas.microsoft.com/office/powerpoint/2010/main" val="165799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Employee named KING </a:t>
            </a:r>
            <a:br>
              <a:rPr lang="en-US" sz="4000" dirty="0" smtClean="0"/>
            </a:br>
            <a:r>
              <a:rPr lang="en-US" sz="4000" dirty="0" smtClean="0"/>
              <a:t>with all </a:t>
            </a:r>
            <a:r>
              <a:rPr lang="en-US" sz="4000" dirty="0"/>
              <a:t>employees who work </a:t>
            </a:r>
            <a:r>
              <a:rPr lang="en-US" sz="4000" dirty="0" smtClean="0"/>
              <a:t>under her or him</a:t>
            </a:r>
            <a:br>
              <a:rPr lang="en-US" sz="4000" dirty="0" smtClean="0"/>
            </a:br>
            <a:r>
              <a:rPr lang="en-US" sz="4000" dirty="0" smtClean="0"/>
              <a:t>and a neat list of the names of these subordinate staff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879080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db.emp.aggregate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[{$</a:t>
            </a:r>
            <a:r>
              <a:rPr lang="en-US" sz="2000" dirty="0">
                <a:latin typeface="Lucida Console" panose="020B0609040504020204" pitchFamily="49" charset="0"/>
              </a:rPr>
              <a:t>match: { ENAME: "KING"}}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lookup</a:t>
            </a:r>
            <a:r>
              <a:rPr lang="en-US" sz="2000" dirty="0" smtClean="0">
                <a:latin typeface="Lucida Console" panose="020B0609040504020204" pitchFamily="49" charset="0"/>
              </a:rPr>
              <a:t>: </a:t>
            </a:r>
            <a:r>
              <a:rPr lang="en-US" sz="2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from:"</a:t>
            </a:r>
            <a:r>
              <a:rPr lang="en-US" sz="2000" dirty="0" err="1">
                <a:latin typeface="Lucida Console" panose="020B0609040504020204" pitchFamily="49" charset="0"/>
              </a:rPr>
              <a:t>emp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:"EMPNO",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:"MGR",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as:"subordinates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  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"EMPNO":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"ENAME":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"subordinates":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"</a:t>
            </a:r>
            <a:r>
              <a:rPr lang="en-US" sz="2000" dirty="0">
                <a:latin typeface="Lucida Console" panose="020B0609040504020204" pitchFamily="49" charset="0"/>
              </a:rPr>
              <a:t>staff": { $reduce: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input</a:t>
            </a:r>
            <a:r>
              <a:rPr lang="en-US" sz="2000" dirty="0">
                <a:latin typeface="Lucida Console" panose="020B0609040504020204" pitchFamily="49" charset="0"/>
              </a:rPr>
              <a:t>: "$subordinates",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</a:t>
            </a:r>
            <a:r>
              <a:rPr lang="en-US" sz="2000" dirty="0" err="1" smtClean="0">
                <a:latin typeface="Lucida Console" panose="020B0609040504020204" pitchFamily="49" charset="0"/>
              </a:rPr>
              <a:t>initialValue</a:t>
            </a:r>
            <a:r>
              <a:rPr lang="en-US" sz="2000" dirty="0">
                <a:latin typeface="Lucida Console" panose="020B0609040504020204" pitchFamily="49" charset="0"/>
              </a:rPr>
              <a:t>: "",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in</a:t>
            </a:r>
            <a:r>
              <a:rPr lang="en-US" sz="2000" dirty="0">
                <a:latin typeface="Lucida Console" panose="020B0609040504020204" pitchFamily="49" charset="0"/>
              </a:rPr>
              <a:t>: { $</a:t>
            </a:r>
            <a:r>
              <a:rPr lang="en-US" sz="2000" dirty="0" err="1">
                <a:latin typeface="Lucida Console" panose="020B0609040504020204" pitchFamily="49" charset="0"/>
              </a:rPr>
              <a:t>concat</a:t>
            </a:r>
            <a:r>
              <a:rPr lang="en-US" sz="2000" dirty="0">
                <a:latin typeface="Lucida Console" panose="020B0609040504020204" pitchFamily="49" charset="0"/>
              </a:rPr>
              <a:t> :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["$$</a:t>
            </a:r>
            <a:r>
              <a:rPr lang="en-US" sz="2000" dirty="0">
                <a:latin typeface="Lucida Console" panose="020B0609040504020204" pitchFamily="49" charset="0"/>
              </a:rPr>
              <a:t>value", ", ","$$</a:t>
            </a:r>
            <a:r>
              <a:rPr lang="en-US" sz="2000" dirty="0" err="1">
                <a:latin typeface="Lucida Console" panose="020B0609040504020204" pitchFamily="49" charset="0"/>
              </a:rPr>
              <a:t>this.ENAME</a:t>
            </a:r>
            <a:r>
              <a:rPr lang="en-US" sz="2000" dirty="0" smtClean="0">
                <a:latin typeface="Lucida Console" panose="020B0609040504020204" pitchFamily="49" charset="0"/>
              </a:rPr>
              <a:t>"]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} //in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           </a:t>
            </a:r>
            <a:r>
              <a:rPr lang="en-US" sz="2000" dirty="0" smtClean="0">
                <a:latin typeface="Lucida Console" panose="020B0609040504020204" pitchFamily="49" charset="0"/>
              </a:rPr>
              <a:t>} // reduce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smtClean="0">
                <a:latin typeface="Lucida Console" panose="020B0609040504020204" pitchFamily="49" charset="0"/>
              </a:rPr>
              <a:t>},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cursor( select *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from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s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where </a:t>
            </a:r>
            <a:r>
              <a:rPr lang="en-US" dirty="0" err="1">
                <a:latin typeface="Lucida Console" panose="020B0609040504020204" pitchFamily="49" charset="0"/>
              </a:rPr>
              <a:t>s.mgr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e.empno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) </a:t>
            </a:r>
            <a:r>
              <a:rPr lang="en-US" dirty="0">
                <a:latin typeface="Lucida Console" panose="020B0609040504020204" pitchFamily="49" charset="0"/>
              </a:rPr>
              <a:t>subordinates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( select </a:t>
            </a:r>
            <a:r>
              <a:rPr lang="en-US" dirty="0" err="1">
                <a:latin typeface="Lucida Console" panose="020B0609040504020204" pitchFamily="49" charset="0"/>
              </a:rPr>
              <a:t>listagg</a:t>
            </a:r>
            <a:r>
              <a:rPr lang="en-US" dirty="0">
                <a:latin typeface="Lucida Console" panose="020B0609040504020204" pitchFamily="49" charset="0"/>
              </a:rPr>
              <a:t>( </a:t>
            </a:r>
            <a:r>
              <a:rPr lang="en-US" dirty="0" err="1">
                <a:latin typeface="Lucida Console" panose="020B0609040504020204" pitchFamily="49" charset="0"/>
              </a:rPr>
              <a:t>s.ename</a:t>
            </a:r>
            <a:r>
              <a:rPr lang="en-US" dirty="0">
                <a:latin typeface="Lucida Console" panose="020B0609040504020204" pitchFamily="49" charset="0"/>
              </a:rPr>
              <a:t>, ',')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within group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(</a:t>
            </a: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s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where  </a:t>
            </a:r>
            <a:r>
              <a:rPr lang="en-US" dirty="0" err="1">
                <a:latin typeface="Lucida Console" panose="020B0609040504020204" pitchFamily="49" charset="0"/>
              </a:rPr>
              <a:t>s.mgr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e.empno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 ) as "staff"</a:t>
            </a: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where  </a:t>
            </a:r>
            <a:r>
              <a:rPr lang="en-US" dirty="0" err="1">
                <a:latin typeface="Lucida Console" panose="020B0609040504020204" pitchFamily="49" charset="0"/>
              </a:rPr>
              <a:t>e.ename</a:t>
            </a:r>
            <a:r>
              <a:rPr lang="en-US" dirty="0">
                <a:latin typeface="Lucida Console" panose="020B0609040504020204" pitchFamily="49" charset="0"/>
              </a:rPr>
              <a:t> = 'KING' </a:t>
            </a:r>
          </a:p>
        </p:txBody>
      </p:sp>
    </p:spTree>
    <p:extLst>
      <p:ext uri="{BB962C8B-B14F-4D97-AF65-F5344CB8AC3E}">
        <p14:creationId xmlns:p14="http://schemas.microsoft.com/office/powerpoint/2010/main" val="176581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(1)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categorizedByJob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 $</a:t>
            </a:r>
            <a:r>
              <a:rPr lang="en-US" sz="1600" b="1" dirty="0" err="1">
                <a:latin typeface="Lucida Console" panose="020B0609040504020204" pitchFamily="49" charset="0"/>
              </a:rPr>
              <a:t>sortByCount</a:t>
            </a:r>
            <a:r>
              <a:rPr lang="en-US" sz="1600" b="1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{$</a:t>
            </a:r>
            <a:r>
              <a:rPr lang="en-US" sz="1600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smtClean="0">
                <a:latin typeface="Lucida Console" panose="020B0609040504020204" pitchFamily="49" charset="0"/>
              </a:rPr>
              <a:t>} // output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 smtClean="0">
                <a:latin typeface="Lucida Console" panose="020B0609040504020204" pitchFamily="49" charset="0"/>
              </a:rPr>
              <a:t>  }// bucket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 $</a:t>
            </a:r>
            <a:r>
              <a:rPr lang="en-US" sz="1600" b="1" dirty="0" err="1">
                <a:latin typeface="Lucida Console" panose="020B0609040504020204" pitchFamily="49" charset="0"/>
              </a:rPr>
              <a:t>sortByCount</a:t>
            </a:r>
            <a:r>
              <a:rPr lang="en-US" sz="1600" b="1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$</a:t>
            </a:r>
            <a:r>
              <a:rPr lang="en-US" sz="1600" dirty="0" err="1">
                <a:latin typeface="Lucida Console" panose="020B0609040504020204" pitchFamily="49" charset="0"/>
              </a:rPr>
              <a:t>bucketAuto</a:t>
            </a:r>
            <a:r>
              <a:rPr lang="en-US" sz="1600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</a:t>
            </a:r>
            <a:r>
              <a:rPr lang="en-US" sz="1600" dirty="0" err="1">
                <a:latin typeface="Lucida Console" panose="020B0609040504020204" pitchFamily="49" charset="0"/>
              </a:rPr>
              <a:t>startdate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b="1" dirty="0" err="1">
                <a:latin typeface="Lucida Console" panose="020B0609040504020204" pitchFamily="49" charset="0"/>
              </a:rPr>
              <a:t>categorizedByJob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select job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job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order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"count" </a:t>
            </a:r>
            <a:r>
              <a:rPr lang="en-US" sz="1800" dirty="0" err="1">
                <a:latin typeface="Lucida Console" panose="020B0609040504020204" pitchFamily="49" charset="0"/>
              </a:rPr>
              <a:t>desc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 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b="1" dirty="0" err="1">
                <a:latin typeface="Lucida Console" panose="020B0609040504020204" pitchFamily="49" charset="0"/>
              </a:rPr>
              <a:t>categorizedByDepartment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order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"count" </a:t>
            </a:r>
            <a:r>
              <a:rPr lang="en-US" sz="1800" dirty="0" err="1">
                <a:latin typeface="Lucida Console" panose="020B0609040504020204" pitchFamily="49" charset="0"/>
              </a:rPr>
              <a:t>desc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3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(2)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categorizedByJob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{$</a:t>
            </a:r>
            <a:r>
              <a:rPr lang="en-US" sz="1600" b="1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err="1">
                <a:latin typeface="Lucida Console" panose="020B0609040504020204" pitchFamily="49" charset="0"/>
              </a:rPr>
              <a:t>groupBy</a:t>
            </a:r>
            <a:r>
              <a:rPr lang="en-US" sz="1600" b="1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} // output</a:t>
            </a:r>
            <a:endParaRPr lang="en-US" sz="1600" b="1" dirty="0"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 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  }// bucket</a:t>
            </a:r>
            <a:endParaRPr lang="en-US" sz="1600" b="1" dirty="0"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$</a:t>
            </a:r>
            <a:r>
              <a:rPr lang="en-US" sz="1600" dirty="0" err="1">
                <a:latin typeface="Lucida Console" panose="020B0609040504020204" pitchFamily="49" charset="0"/>
              </a:rPr>
              <a:t>bucketAuto</a:t>
            </a:r>
            <a:r>
              <a:rPr lang="en-US" sz="1600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</a:t>
            </a:r>
            <a:r>
              <a:rPr lang="en-US" sz="1600" dirty="0" err="1">
                <a:latin typeface="Lucida Console" panose="020B0609040504020204" pitchFamily="49" charset="0"/>
              </a:rPr>
              <a:t>startdate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dirty="0" err="1">
                <a:latin typeface="Lucida Console" panose="020B0609040504020204" pitchFamily="49" charset="0"/>
              </a:rPr>
              <a:t>categorizedBySalary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with </a:t>
            </a:r>
            <a:r>
              <a:rPr lang="en-US" sz="1800" dirty="0" err="1">
                <a:latin typeface="Lucida Console" panose="020B0609040504020204" pitchFamily="49" charset="0"/>
              </a:rPr>
              <a:t>bucket_boundaries</a:t>
            </a:r>
            <a:r>
              <a:rPr lang="en-US" sz="1800" dirty="0">
                <a:latin typeface="Lucida Console" panose="020B0609040504020204" pitchFamily="49" charset="0"/>
              </a:rPr>
              <a:t>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10000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2000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3000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10000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buckets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,      lead(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) over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(</a:t>
            </a:r>
            <a:r>
              <a:rPr lang="en-US" sz="1800" dirty="0">
                <a:latin typeface="Lucida Console" panose="020B0609040504020204" pitchFamily="49" charset="0"/>
              </a:rPr>
              <a:t>order by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)-1 </a:t>
            </a:r>
            <a:r>
              <a:rPr lang="en-US" sz="1800" dirty="0" err="1">
                <a:latin typeface="Lucida Console" panose="020B0609040504020204" pitchFamily="49" charset="0"/>
              </a:rPr>
              <a:t>upper_boundary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from   </a:t>
            </a:r>
            <a:r>
              <a:rPr lang="en-US" sz="1800" dirty="0" err="1">
                <a:latin typeface="Lucida Console" panose="020B0609040504020204" pitchFamily="49" charset="0"/>
              </a:rPr>
              <a:t>bucket_boundaries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buckets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on (</a:t>
            </a:r>
            <a:r>
              <a:rPr lang="en-US" sz="1800" dirty="0" err="1">
                <a:latin typeface="Lucida Console" panose="020B0609040504020204" pitchFamily="49" charset="0"/>
              </a:rPr>
              <a:t>sal</a:t>
            </a:r>
            <a:r>
              <a:rPr lang="en-US" sz="1800" dirty="0">
                <a:latin typeface="Lucida Console" panose="020B0609040504020204" pitchFamily="49" charset="0"/>
              </a:rPr>
              <a:t> between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          and </a:t>
            </a:r>
            <a:r>
              <a:rPr lang="en-US" sz="1800" dirty="0" err="1">
                <a:latin typeface="Lucida Console" panose="020B0609040504020204" pitchFamily="49" charset="0"/>
              </a:rPr>
              <a:t>upper_boundary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775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(3)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categorizedByJob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{$</a:t>
            </a:r>
            <a:r>
              <a:rPr lang="en-US" sz="1600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smtClean="0">
                <a:latin typeface="Lucida Console" panose="020B0609040504020204" pitchFamily="49" charset="0"/>
              </a:rPr>
              <a:t>} // output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 smtClean="0">
                <a:latin typeface="Lucida Console" panose="020B0609040504020204" pitchFamily="49" charset="0"/>
              </a:rPr>
              <a:t>  }// bucket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b="1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$</a:t>
            </a:r>
            <a:r>
              <a:rPr lang="en-US" sz="1600" b="1" dirty="0" err="1">
                <a:latin typeface="Lucida Console" panose="020B0609040504020204" pitchFamily="49" charset="0"/>
              </a:rPr>
              <a:t>bucketAuto</a:t>
            </a:r>
            <a:r>
              <a:rPr lang="en-US" sz="1600" b="1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err="1">
                <a:latin typeface="Lucida Console" panose="020B0609040504020204" pitchFamily="49" charset="0"/>
              </a:rPr>
              <a:t>groupBy</a:t>
            </a:r>
            <a:r>
              <a:rPr lang="en-US" sz="1600" b="1" dirty="0">
                <a:latin typeface="Lucida Console" panose="020B0609040504020204" pitchFamily="49" charset="0"/>
              </a:rPr>
              <a:t>: "$</a:t>
            </a:r>
            <a:r>
              <a:rPr lang="en-US" sz="1600" b="1" dirty="0" err="1">
                <a:latin typeface="Lucida Console" panose="020B0609040504020204" pitchFamily="49" charset="0"/>
              </a:rPr>
              <a:t>startdate</a:t>
            </a:r>
            <a:r>
              <a:rPr lang="en-US" sz="1600" b="1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dirty="0" err="1" smtClean="0">
                <a:latin typeface="Lucida Console" panose="020B0609040504020204" pitchFamily="49" charset="0"/>
              </a:rPr>
              <a:t>categorizedByHiredate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with tiled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,     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,      </a:t>
            </a:r>
            <a:r>
              <a:rPr lang="en-US" sz="1800" dirty="0" err="1">
                <a:latin typeface="Lucida Console" panose="020B0609040504020204" pitchFamily="49" charset="0"/>
              </a:rPr>
              <a:t>ntile</a:t>
            </a:r>
            <a:r>
              <a:rPr lang="en-US" sz="1800" dirty="0">
                <a:latin typeface="Lucida Console" panose="020B0609040504020204" pitchFamily="49" charset="0"/>
              </a:rPr>
              <a:t>(4)  over (order by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asc</a:t>
            </a:r>
            <a:r>
              <a:rPr lang="en-US" sz="1800" dirty="0">
                <a:latin typeface="Lucida Console" panose="020B0609040504020204" pitchFamily="49" charset="0"/>
              </a:rPr>
              <a:t>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as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listagg</a:t>
            </a:r>
            <a:r>
              <a:rPr lang="en-US" sz="1800" dirty="0">
                <a:latin typeface="Lucida Console" panose="020B0609040504020204" pitchFamily="49" charset="0"/>
              </a:rPr>
              <a:t>(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, ',')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within </a:t>
            </a:r>
            <a:r>
              <a:rPr lang="en-US" sz="1800" dirty="0">
                <a:latin typeface="Lucida Console" panose="020B0609040504020204" pitchFamily="49" charset="0"/>
              </a:rPr>
              <a:t>group (order by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r>
              <a:rPr lang="en-US" sz="1800" dirty="0">
                <a:latin typeface="Lucida Console" panose="020B0609040504020204" pitchFamily="49" charset="0"/>
              </a:rPr>
              <a:t>) employees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tiled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order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8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HRM</a:t>
            </a:r>
          </a:p>
          <a:p>
            <a:pPr lvl="1"/>
            <a:r>
              <a:rPr lang="nl-NL" dirty="0" err="1" smtClean="0"/>
              <a:t>Collections</a:t>
            </a:r>
            <a:r>
              <a:rPr lang="nl-NL" dirty="0" smtClean="0"/>
              <a:t> </a:t>
            </a:r>
            <a:r>
              <a:rPr lang="nl-NL" dirty="0" err="1" smtClean="0"/>
              <a:t>emp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dept</a:t>
            </a:r>
          </a:p>
          <a:p>
            <a:pPr lvl="1"/>
            <a:r>
              <a:rPr lang="nl-NL" dirty="0" err="1" smtClean="0"/>
              <a:t>Tables</a:t>
            </a:r>
            <a:r>
              <a:rPr lang="nl-NL" dirty="0" smtClean="0"/>
              <a:t> EMP </a:t>
            </a:r>
            <a:r>
              <a:rPr lang="nl-NL" dirty="0" err="1" smtClean="0"/>
              <a:t>and</a:t>
            </a:r>
            <a:r>
              <a:rPr lang="nl-NL" dirty="0" smtClean="0"/>
              <a:t> DEPT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Create materialized collection </a:t>
            </a:r>
            <a:r>
              <a:rPr lang="en-US" sz="4000" dirty="0"/>
              <a:t>from query</a:t>
            </a:r>
            <a:br>
              <a:rPr lang="en-US" sz="4000" dirty="0"/>
            </a:br>
            <a:r>
              <a:rPr lang="en-US" sz="4000" dirty="0" smtClean="0"/>
              <a:t>departments </a:t>
            </a:r>
            <a:r>
              <a:rPr lang="en-US" sz="4000" dirty="0"/>
              <a:t>with </a:t>
            </a:r>
            <a:r>
              <a:rPr lang="en-US" sz="4000" dirty="0" smtClean="0"/>
              <a:t>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45079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db.dept.aggregate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  {$lookup: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from:"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</a:t>
            </a:r>
            <a:r>
              <a:rPr lang="en-US" sz="1800" dirty="0" err="1">
                <a:latin typeface="Lucida Console" panose="020B0609040504020204" pitchFamily="49" charset="0"/>
              </a:rPr>
              <a:t>localField</a:t>
            </a:r>
            <a:r>
              <a:rPr lang="en-US" sz="1800" dirty="0">
                <a:latin typeface="Lucida Console" panose="020B0609040504020204" pitchFamily="49" charset="0"/>
              </a:rPr>
              <a:t>:"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</a:t>
            </a:r>
            <a:r>
              <a:rPr lang="en-US" sz="1800" dirty="0" err="1">
                <a:latin typeface="Lucida Console" panose="020B0609040504020204" pitchFamily="49" charset="0"/>
              </a:rPr>
              <a:t>foreignField</a:t>
            </a:r>
            <a:r>
              <a:rPr lang="en-US" sz="1800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as:"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{$out: "departments"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create or replace type </a:t>
            </a:r>
            <a:r>
              <a:rPr lang="en-US" sz="1800" dirty="0" err="1">
                <a:latin typeface="Lucida Console" panose="020B0609040504020204" pitchFamily="49" charset="0"/>
              </a:rPr>
              <a:t>emp_t</a:t>
            </a:r>
            <a:r>
              <a:rPr lang="en-US" sz="1800" dirty="0">
                <a:latin typeface="Lucida Console" panose="020B0609040504020204" pitchFamily="49" charset="0"/>
              </a:rPr>
              <a:t> as object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EMPNO            NUMBER(4)  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ENAME              VARCHAR2(10)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JOB                VARCHAR2(9)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MGR                NUMBER(4)  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SAL                NUMBER(7,2)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COMM               NUMBER(7,2)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STARTDATE          DATE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create or replace type </a:t>
            </a:r>
            <a:r>
              <a:rPr lang="en-US" sz="1800" dirty="0" err="1">
                <a:latin typeface="Lucida Console" panose="020B0609040504020204" pitchFamily="49" charset="0"/>
              </a:rPr>
              <a:t>emp_tbl_t</a:t>
            </a:r>
            <a:r>
              <a:rPr lang="en-US" sz="1800" dirty="0">
                <a:latin typeface="Lucida Console" panose="020B0609040504020204" pitchFamily="49" charset="0"/>
              </a:rPr>
              <a:t> as  table of </a:t>
            </a:r>
            <a:r>
              <a:rPr lang="en-US" sz="1800" dirty="0" err="1">
                <a:latin typeface="Lucida Console" panose="020B0609040504020204" pitchFamily="49" charset="0"/>
              </a:rPr>
              <a:t>emp_t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materialized</a:t>
            </a:r>
            <a:r>
              <a:rPr lang="nl-NL" sz="1800" dirty="0" smtClean="0">
                <a:latin typeface="Lucida Console" panose="020B0609040504020204" pitchFamily="49" charset="0"/>
              </a:rPr>
              <a:t> view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with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>
                <a:latin typeface="Lucida Console" panose="020B0609040504020204" pitchFamily="49" charset="0"/>
              </a:rPr>
              <a:t>n</a:t>
            </a:r>
            <a:r>
              <a:rPr lang="nl-NL" sz="1800" dirty="0" err="1" smtClean="0">
                <a:latin typeface="Lucida Console" panose="020B0609040504020204" pitchFamily="49" charset="0"/>
              </a:rPr>
              <a:t>ested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table</a:t>
            </a:r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create materialized view departments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BUILD IMMEDIATE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REFRESH FORCE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ON DEMAND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as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loc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cast ( multiset ( select </a:t>
            </a:r>
            <a:r>
              <a:rPr lang="en-US" sz="1800" dirty="0" err="1">
                <a:latin typeface="Lucida Console" panose="020B0609040504020204" pitchFamily="49" charset="0"/>
              </a:rPr>
              <a:t>empno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smtClean="0">
                <a:latin typeface="Lucida Console" panose="020B0609040504020204" pitchFamily="49" charset="0"/>
              </a:rPr>
              <a:t>job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                ,    </a:t>
            </a:r>
            <a:r>
              <a:rPr lang="en-US" sz="1800" dirty="0" err="1" smtClean="0">
                <a:latin typeface="Lucida Console" panose="020B0609040504020204" pitchFamily="49" charset="0"/>
              </a:rPr>
              <a:t>mgr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latin typeface="Lucida Console" panose="020B0609040504020204" pitchFamily="49" charset="0"/>
              </a:rPr>
              <a:t>sal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latin typeface="Lucida Console" panose="020B0609040504020204" pitchFamily="49" charset="0"/>
              </a:rPr>
              <a:t>comm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latin typeface="Lucida Console" panose="020B0609040504020204" pitchFamily="49" charset="0"/>
              </a:rPr>
              <a:t>hiredate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                       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              where  </a:t>
            </a:r>
            <a:r>
              <a:rPr lang="en-US" sz="1800" dirty="0" err="1">
                <a:latin typeface="Lucida Console" panose="020B0609040504020204" pitchFamily="49" charset="0"/>
              </a:rPr>
              <a:t>e.deptno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 smtClean="0">
                <a:latin typeface="Lucida Console" panose="020B0609040504020204" pitchFamily="49" charset="0"/>
              </a:rPr>
              <a:t>d.deptno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              ) 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     as </a:t>
            </a:r>
            <a:r>
              <a:rPr lang="en-US" sz="1800" dirty="0" err="1">
                <a:latin typeface="Lucida Console" panose="020B0609040504020204" pitchFamily="49" charset="0"/>
              </a:rPr>
              <a:t>emp_tbl_t</a:t>
            </a:r>
            <a:r>
              <a:rPr lang="en-US" sz="1800" dirty="0">
                <a:latin typeface="Lucida Console" panose="020B0609040504020204" pitchFamily="49" charset="0"/>
              </a:rPr>
              <a:t>) staff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dept</a:t>
            </a:r>
            <a:r>
              <a:rPr lang="en-US" sz="1800" dirty="0">
                <a:latin typeface="Lucida Console" panose="020B0609040504020204" pitchFamily="49" charset="0"/>
              </a:rPr>
              <a:t> d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7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Find </a:t>
            </a:r>
            <a:r>
              <a:rPr lang="en-US" sz="4000" dirty="0" smtClean="0"/>
              <a:t>department </a:t>
            </a:r>
            <a:r>
              <a:rPr lang="en-US" sz="4000" dirty="0"/>
              <a:t>that contains employee named KING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392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Lucida Console" panose="020B0609040504020204" pitchFamily="49" charset="0"/>
              </a:rPr>
              <a:t>db.departments.find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( </a:t>
            </a:r>
            <a:r>
              <a:rPr lang="en-US" sz="1800" dirty="0">
                <a:latin typeface="Lucida Console" panose="020B0609040504020204" pitchFamily="49" charset="0"/>
              </a:rPr>
              <a:t>{"</a:t>
            </a:r>
            <a:r>
              <a:rPr lang="en-US" sz="1800" dirty="0" err="1">
                <a:latin typeface="Lucida Console" panose="020B0609040504020204" pitchFamily="49" charset="0"/>
              </a:rPr>
              <a:t>emps.ENAME":"KING</a:t>
            </a:r>
            <a:r>
              <a:rPr lang="en-US" sz="1800" dirty="0" smtClean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d.deptno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d.dname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d.loc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from   </a:t>
            </a:r>
            <a:r>
              <a:rPr lang="en-US" sz="1800" dirty="0">
                <a:latin typeface="Lucida Console" panose="020B0609040504020204" pitchFamily="49" charset="0"/>
              </a:rPr>
              <a:t>departments d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where  ( </a:t>
            </a:r>
            <a:r>
              <a:rPr lang="en-US" sz="1800" dirty="0">
                <a:latin typeface="Lucida Console" panose="020B0609040504020204" pitchFamily="49" charset="0"/>
              </a:rPr>
              <a:t>select count(*)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from </a:t>
            </a:r>
            <a:r>
              <a:rPr lang="en-US" sz="1800" dirty="0">
                <a:latin typeface="Lucida Console" panose="020B0609040504020204" pitchFamily="49" charset="0"/>
              </a:rPr>
              <a:t>table(</a:t>
            </a:r>
            <a:r>
              <a:rPr lang="en-US" sz="1800" dirty="0" err="1">
                <a:latin typeface="Lucida Console" panose="020B0609040504020204" pitchFamily="49" charset="0"/>
              </a:rPr>
              <a:t>d.staff</a:t>
            </a:r>
            <a:r>
              <a:rPr lang="en-US" sz="1800" dirty="0">
                <a:latin typeface="Lucida Console" panose="020B0609040504020204" pitchFamily="49" charset="0"/>
              </a:rPr>
              <a:t>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where </a:t>
            </a:r>
            <a:r>
              <a:rPr lang="en-US" sz="1800" dirty="0" err="1" smtClean="0">
                <a:latin typeface="Lucida Console" panose="020B0609040504020204" pitchFamily="49" charset="0"/>
              </a:rPr>
              <a:t>ename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smtClean="0">
                <a:latin typeface="Lucida Console" panose="020B0609040504020204" pitchFamily="49" charset="0"/>
              </a:rPr>
              <a:t>'KING'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) &gt; 0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5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only find </a:t>
            </a:r>
            <a:r>
              <a:rPr lang="en-US" sz="4000" dirty="0" smtClean="0"/>
              <a:t>Employee KING </a:t>
            </a:r>
            <a:r>
              <a:rPr lang="en-US" sz="4000" dirty="0"/>
              <a:t>(and not all employees in the department)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56236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{$match: { "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": "KING"}}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{$project: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"EMPNO": "$</a:t>
            </a:r>
            <a:r>
              <a:rPr lang="en-US" sz="1800" dirty="0" err="1">
                <a:latin typeface="Lucida Console" panose="020B0609040504020204" pitchFamily="49" charset="0"/>
              </a:rPr>
              <a:t>emps.EMPNO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"JOB": "$</a:t>
            </a:r>
            <a:r>
              <a:rPr lang="en-US" sz="1800" dirty="0" err="1">
                <a:latin typeface="Lucida Console" panose="020B0609040504020204" pitchFamily="49" charset="0"/>
              </a:rPr>
              <a:t>emps.JOB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"ENAME": "$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"STARTDATE": "$</a:t>
            </a:r>
            <a:r>
              <a:rPr lang="en-US" sz="1800" dirty="0" err="1">
                <a:latin typeface="Lucida Console" panose="020B0609040504020204" pitchFamily="49" charset="0"/>
              </a:rPr>
              <a:t>emps.startdate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"DNAME": 1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  <a:endParaRPr lang="en-US" sz="1800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d.deptno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d.dname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d.loc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staff.*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departments d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table(</a:t>
            </a:r>
            <a:r>
              <a:rPr lang="en-US" sz="1800" dirty="0" err="1">
                <a:latin typeface="Lucida Console" panose="020B0609040504020204" pitchFamily="49" charset="0"/>
              </a:rPr>
              <a:t>d.staff</a:t>
            </a:r>
            <a:r>
              <a:rPr lang="en-US" sz="1800" dirty="0">
                <a:latin typeface="Lucida Console" panose="020B0609040504020204" pitchFamily="49" charset="0"/>
              </a:rPr>
              <a:t>) staff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err="1">
                <a:latin typeface="Lucida Console" panose="020B0609040504020204" pitchFamily="49" charset="0"/>
              </a:rPr>
              <a:t>staff.ename</a:t>
            </a:r>
            <a:r>
              <a:rPr lang="en-US" sz="1800" dirty="0">
                <a:latin typeface="Lucida Console" panose="020B0609040504020204" pitchFamily="49" charset="0"/>
              </a:rPr>
              <a:t> = 'KING'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30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Find names of all managers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52052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{$match: { "</a:t>
            </a:r>
            <a:r>
              <a:rPr lang="en-US" sz="1800" dirty="0" err="1">
                <a:latin typeface="Lucida Console" panose="020B0609040504020204" pitchFamily="49" charset="0"/>
              </a:rPr>
              <a:t>emps.JOB</a:t>
            </a:r>
            <a:r>
              <a:rPr lang="en-US" sz="1800" dirty="0">
                <a:latin typeface="Lucida Console" panose="020B0609040504020204" pitchFamily="49" charset="0"/>
              </a:rPr>
              <a:t>": "MANAGER"}}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{$project: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"ENAME": "$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  <a:endParaRPr lang="en-US" sz="1800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staff.ename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from   departments d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table(</a:t>
            </a:r>
            <a:r>
              <a:rPr lang="en-US" sz="1800" dirty="0" err="1">
                <a:latin typeface="Lucida Console" panose="020B0609040504020204" pitchFamily="49" charset="0"/>
              </a:rPr>
              <a:t>d.staff</a:t>
            </a:r>
            <a:r>
              <a:rPr lang="en-US" sz="1800" dirty="0">
                <a:latin typeface="Lucida Console" panose="020B0609040504020204" pitchFamily="49" charset="0"/>
              </a:rPr>
              <a:t>) staff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err="1">
                <a:latin typeface="Lucida Console" panose="020B0609040504020204" pitchFamily="49" charset="0"/>
              </a:rPr>
              <a:t>staff.job</a:t>
            </a:r>
            <a:r>
              <a:rPr lang="en-US" sz="1800" dirty="0">
                <a:latin typeface="Lucida Console" panose="020B0609040504020204" pitchFamily="49" charset="0"/>
              </a:rPr>
              <a:t> = 'MANAGER'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239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find all employees who are not in department 10, with their name and salary and sorted alphabetically by name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49263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{$match: { "DEPTNO": {$ne:10}}}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,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, {$project: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"ENAME": "$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"SAL": "$</a:t>
            </a:r>
            <a:r>
              <a:rPr lang="en-US" sz="1800" dirty="0" err="1">
                <a:latin typeface="Lucida Console" panose="020B0609040504020204" pitchFamily="49" charset="0"/>
              </a:rPr>
              <a:t>emps.SAL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"DEPTNO": 1,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, {$sort : {"ENAME":1}}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staff.ename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staff.sal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d.deptno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from   departments d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table(</a:t>
            </a:r>
            <a:r>
              <a:rPr lang="en-US" sz="1800" dirty="0" err="1">
                <a:latin typeface="Lucida Console" panose="020B0609040504020204" pitchFamily="49" charset="0"/>
              </a:rPr>
              <a:t>d.staff</a:t>
            </a:r>
            <a:r>
              <a:rPr lang="en-US" sz="1800" dirty="0">
                <a:latin typeface="Lucida Console" panose="020B0609040504020204" pitchFamily="49" charset="0"/>
              </a:rPr>
              <a:t>) staff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err="1">
                <a:latin typeface="Lucida Console" panose="020B0609040504020204" pitchFamily="49" charset="0"/>
              </a:rPr>
              <a:t>d.deptno</a:t>
            </a:r>
            <a:r>
              <a:rPr lang="en-US" sz="1800" dirty="0">
                <a:latin typeface="Lucida Console" panose="020B0609040504020204" pitchFamily="49" charset="0"/>
              </a:rPr>
              <a:t> != 10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order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staff.ename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07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total salary sum, total number of employees, the highest salary and the earliest </a:t>
            </a:r>
            <a:r>
              <a:rPr lang="en-US" sz="4000" dirty="0" err="1"/>
              <a:t>startdate</a:t>
            </a:r>
            <a:r>
              <a:rPr lang="en-US" sz="4000" dirty="0"/>
              <a:t>, per department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7155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{$group:{ _id: '$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total_salary_sum</a:t>
            </a:r>
            <a:r>
              <a:rPr lang="en-US" sz="1800" dirty="0">
                <a:latin typeface="Lucida Console" panose="020B0609040504020204" pitchFamily="49" charset="0"/>
              </a:rPr>
              <a:t> : {$sum: "$</a:t>
            </a:r>
            <a:r>
              <a:rPr lang="en-US" sz="1800" dirty="0" err="1">
                <a:latin typeface="Lucida Console" panose="020B0609040504020204" pitchFamily="49" charset="0"/>
              </a:rPr>
              <a:t>emps.SAL</a:t>
            </a:r>
            <a:r>
              <a:rPr lang="en-US" sz="1800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total_staff_count</a:t>
            </a:r>
            <a:r>
              <a:rPr lang="en-US" sz="1800" dirty="0">
                <a:latin typeface="Lucida Console" panose="020B0609040504020204" pitchFamily="49" charset="0"/>
              </a:rPr>
              <a:t> : {$sum: 1}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max_sal</a:t>
            </a:r>
            <a:r>
              <a:rPr lang="en-US" sz="1800" dirty="0">
                <a:latin typeface="Lucida Console" panose="020B0609040504020204" pitchFamily="49" charset="0"/>
              </a:rPr>
              <a:t> : {$max: "$</a:t>
            </a:r>
            <a:r>
              <a:rPr lang="en-US" sz="1800" dirty="0" err="1">
                <a:latin typeface="Lucida Console" panose="020B0609040504020204" pitchFamily="49" charset="0"/>
              </a:rPr>
              <a:t>emps.SAL</a:t>
            </a:r>
            <a:r>
              <a:rPr lang="en-US" sz="1800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min_startdate</a:t>
            </a:r>
            <a:r>
              <a:rPr lang="en-US" sz="1800" dirty="0">
                <a:latin typeface="Lucida Console" panose="020B0609040504020204" pitchFamily="49" charset="0"/>
              </a:rPr>
              <a:t> : {$min: "$</a:t>
            </a:r>
            <a:r>
              <a:rPr lang="en-US" sz="1800" dirty="0" err="1">
                <a:latin typeface="Lucida Console" panose="020B0609040504020204" pitchFamily="49" charset="0"/>
              </a:rPr>
              <a:t>emps.startdate</a:t>
            </a:r>
            <a:r>
              <a:rPr lang="en-US" sz="1800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latin typeface="Lucida Console" panose="020B0609040504020204" pitchFamily="49" charset="0"/>
              </a:rPr>
              <a:t>select </a:t>
            </a:r>
            <a:r>
              <a:rPr lang="nl-NL" sz="1800" dirty="0" err="1">
                <a:latin typeface="Lucida Console" panose="020B0609040504020204" pitchFamily="49" charset="0"/>
              </a:rPr>
              <a:t>d.deptno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,      </a:t>
            </a:r>
            <a:r>
              <a:rPr lang="nl-NL" sz="1800" dirty="0" err="1">
                <a:latin typeface="Lucida Console" panose="020B0609040504020204" pitchFamily="49" charset="0"/>
              </a:rPr>
              <a:t>sum</a:t>
            </a:r>
            <a:r>
              <a:rPr lang="nl-NL" sz="1800" dirty="0">
                <a:latin typeface="Lucida Console" panose="020B0609040504020204" pitchFamily="49" charset="0"/>
              </a:rPr>
              <a:t>(</a:t>
            </a:r>
            <a:r>
              <a:rPr lang="nl-NL" sz="1800" dirty="0" err="1">
                <a:latin typeface="Lucida Console" panose="020B0609040504020204" pitchFamily="49" charset="0"/>
              </a:rPr>
              <a:t>staff.sal</a:t>
            </a:r>
            <a:r>
              <a:rPr lang="nl-NL" sz="1800" dirty="0">
                <a:latin typeface="Lucida Console" panose="020B0609040504020204" pitchFamily="49" charset="0"/>
              </a:rPr>
              <a:t>) </a:t>
            </a:r>
            <a:r>
              <a:rPr lang="nl-NL" sz="1800" dirty="0" err="1">
                <a:latin typeface="Lucida Console" panose="020B0609040504020204" pitchFamily="49" charset="0"/>
              </a:rPr>
              <a:t>total_salary_sum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,      </a:t>
            </a:r>
            <a:r>
              <a:rPr lang="nl-NL" sz="1800" dirty="0" err="1">
                <a:latin typeface="Lucida Console" panose="020B0609040504020204" pitchFamily="49" charset="0"/>
              </a:rPr>
              <a:t>count</a:t>
            </a:r>
            <a:r>
              <a:rPr lang="nl-NL" sz="1800" dirty="0">
                <a:latin typeface="Lucida Console" panose="020B0609040504020204" pitchFamily="49" charset="0"/>
              </a:rPr>
              <a:t>(</a:t>
            </a:r>
            <a:r>
              <a:rPr lang="nl-NL" sz="1800" dirty="0" err="1">
                <a:latin typeface="Lucida Console" panose="020B0609040504020204" pitchFamily="49" charset="0"/>
              </a:rPr>
              <a:t>staff.empno</a:t>
            </a:r>
            <a:r>
              <a:rPr lang="nl-NL" sz="1800" dirty="0">
                <a:latin typeface="Lucida Console" panose="020B0609040504020204" pitchFamily="49" charset="0"/>
              </a:rPr>
              <a:t>) </a:t>
            </a:r>
            <a:r>
              <a:rPr lang="nl-NL" sz="1800" dirty="0" err="1">
                <a:latin typeface="Lucida Console" panose="020B0609040504020204" pitchFamily="49" charset="0"/>
              </a:rPr>
              <a:t>total_staff_count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,      max(</a:t>
            </a:r>
            <a:r>
              <a:rPr lang="nl-NL" sz="1800" dirty="0" err="1">
                <a:latin typeface="Lucida Console" panose="020B0609040504020204" pitchFamily="49" charset="0"/>
              </a:rPr>
              <a:t>staff.sal</a:t>
            </a:r>
            <a:r>
              <a:rPr lang="nl-NL" sz="1800" dirty="0">
                <a:latin typeface="Lucida Console" panose="020B0609040504020204" pitchFamily="49" charset="0"/>
              </a:rPr>
              <a:t>) </a:t>
            </a:r>
            <a:r>
              <a:rPr lang="nl-NL" sz="1800" dirty="0" err="1">
                <a:latin typeface="Lucida Console" panose="020B0609040504020204" pitchFamily="49" charset="0"/>
              </a:rPr>
              <a:t>max_sal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,      min(</a:t>
            </a:r>
            <a:r>
              <a:rPr lang="nl-NL" sz="1800" dirty="0" err="1">
                <a:latin typeface="Lucida Console" panose="020B0609040504020204" pitchFamily="49" charset="0"/>
              </a:rPr>
              <a:t>staff.startdate</a:t>
            </a:r>
            <a:r>
              <a:rPr lang="nl-NL" sz="1800" dirty="0">
                <a:latin typeface="Lucida Console" panose="020B0609040504020204" pitchFamily="49" charset="0"/>
              </a:rPr>
              <a:t>) </a:t>
            </a:r>
            <a:r>
              <a:rPr lang="nl-NL" sz="1800" dirty="0" err="1">
                <a:latin typeface="Lucida Console" panose="020B0609040504020204" pitchFamily="49" charset="0"/>
              </a:rPr>
              <a:t>min_startdate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</a:t>
            </a:r>
            <a:r>
              <a:rPr lang="nl-NL" sz="1800" dirty="0" err="1">
                <a:latin typeface="Lucida Console" panose="020B0609040504020204" pitchFamily="49" charset="0"/>
              </a:rPr>
              <a:t>departments</a:t>
            </a:r>
            <a:r>
              <a:rPr lang="nl-NL" sz="1800" dirty="0">
                <a:latin typeface="Lucida Console" panose="020B0609040504020204" pitchFamily="49" charset="0"/>
              </a:rPr>
              <a:t> d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,      </a:t>
            </a:r>
            <a:r>
              <a:rPr lang="nl-NL" sz="1800" dirty="0" err="1">
                <a:latin typeface="Lucida Console" panose="020B0609040504020204" pitchFamily="49" charset="0"/>
              </a:rPr>
              <a:t>table</a:t>
            </a:r>
            <a:r>
              <a:rPr lang="nl-NL" sz="1800" dirty="0">
                <a:latin typeface="Lucida Console" panose="020B0609040504020204" pitchFamily="49" charset="0"/>
              </a:rPr>
              <a:t>(</a:t>
            </a:r>
            <a:r>
              <a:rPr lang="nl-NL" sz="1800" dirty="0" err="1">
                <a:latin typeface="Lucida Console" panose="020B0609040504020204" pitchFamily="49" charset="0"/>
              </a:rPr>
              <a:t>d.staff</a:t>
            </a:r>
            <a:r>
              <a:rPr lang="nl-NL" sz="1800" dirty="0">
                <a:latin typeface="Lucida Console" panose="020B0609040504020204" pitchFamily="49" charset="0"/>
              </a:rPr>
              <a:t>) </a:t>
            </a:r>
            <a:r>
              <a:rPr lang="nl-NL" sz="1800" dirty="0" err="1">
                <a:latin typeface="Lucida Console" panose="020B0609040504020204" pitchFamily="49" charset="0"/>
              </a:rPr>
              <a:t>staff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err="1">
                <a:latin typeface="Lucida Console" panose="020B0609040504020204" pitchFamily="49" charset="0"/>
              </a:rPr>
              <a:t>group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err="1">
                <a:latin typeface="Lucida Console" panose="020B0609040504020204" pitchFamily="49" charset="0"/>
              </a:rPr>
              <a:t>by</a:t>
            </a:r>
            <a:r>
              <a:rPr lang="nl-NL" sz="1800" dirty="0">
                <a:latin typeface="Lucida Console" panose="020B0609040504020204" pitchFamily="49" charset="0"/>
              </a:rPr>
              <a:t>     </a:t>
            </a:r>
            <a:r>
              <a:rPr lang="nl-NL" sz="1800" dirty="0" err="1">
                <a:latin typeface="Lucida Console" panose="020B0609040504020204" pitchFamily="49" charset="0"/>
              </a:rPr>
              <a:t>d.deptno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88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Adding geo locations and create geo index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10923183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db.dept.findAndModify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"NEW YORK"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"location" 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"type" 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"coordinates" : [ -</a:t>
            </a:r>
            <a:r>
              <a:rPr lang="en-US" sz="1600" dirty="0" smtClean="0">
                <a:latin typeface="Lucida Console" panose="020B0609040504020204" pitchFamily="49" charset="0"/>
              </a:rPr>
              <a:t>73.9352, 40.7306 </a:t>
            </a:r>
            <a:r>
              <a:rPr lang="en-US" sz="1600" dirty="0">
                <a:latin typeface="Lucida Console" panose="020B0609040504020204" pitchFamily="49" charset="0"/>
              </a:rPr>
              <a:t>]                   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}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}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 smtClean="0">
                <a:latin typeface="Lucida Console" panose="020B0609040504020204" pitchFamily="49" charset="0"/>
              </a:rPr>
              <a:t>db.dept.findAndModify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"DALLAS"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"location" 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"type" 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"coordinates" : [ -96.8005, 32.7801 ]                   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}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}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 smtClean="0">
                <a:latin typeface="Lucida Console" panose="020B0609040504020204" pitchFamily="49" charset="0"/>
              </a:rPr>
              <a:t>db.dept.findAndModify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"BOSTON"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"location" 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"type" 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"coordinates" : [ -71.0598, 42.3584 ]                   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}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}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  <a:r>
              <a:rPr lang="en-US" sz="1600" dirty="0">
                <a:latin typeface="Lucida Console" panose="020B0609040504020204" pitchFamily="49" charset="0"/>
              </a:rPr>
              <a:t/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...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-- create </a:t>
            </a:r>
            <a:r>
              <a:rPr lang="en-US" sz="1600" dirty="0" smtClean="0">
                <a:latin typeface="Lucida Console" panose="020B0609040504020204" pitchFamily="49" charset="0"/>
              </a:rPr>
              <a:t>spatial index 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db.dept.ensureIndex</a:t>
            </a:r>
            <a:r>
              <a:rPr lang="en-US" sz="1600" dirty="0">
                <a:latin typeface="Lucida Console" panose="020B0609040504020204" pitchFamily="49" charset="0"/>
              </a:rPr>
              <a:t>( { location : "2dsphere" } );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latin typeface="Lucida Console" panose="020B0609040504020204" pitchFamily="49" charset="0"/>
              </a:rPr>
              <a:t>-- </a:t>
            </a:r>
            <a:r>
              <a:rPr lang="nl-NL" sz="1600" dirty="0" err="1" smtClean="0">
                <a:latin typeface="Lucida Console" panose="020B0609040504020204" pitchFamily="49" charset="0"/>
              </a:rPr>
              <a:t>add</a:t>
            </a:r>
            <a:r>
              <a:rPr lang="nl-NL" sz="1600" dirty="0" smtClean="0">
                <a:latin typeface="Lucida Console" panose="020B0609040504020204" pitchFamily="49" charset="0"/>
              </a:rPr>
              <a:t> column </a:t>
            </a:r>
            <a:r>
              <a:rPr lang="nl-NL" sz="1600" dirty="0" err="1" smtClean="0">
                <a:latin typeface="Lucida Console" panose="020B0609040504020204" pitchFamily="49" charset="0"/>
              </a:rPr>
              <a:t>geo_location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to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hold</a:t>
            </a:r>
            <a:r>
              <a:rPr lang="nl-NL" sz="1600" dirty="0" smtClean="0">
                <a:latin typeface="Lucida Console" panose="020B0609040504020204" pitchFamily="49" charset="0"/>
              </a:rPr>
              <a:t> SDO_GEOMETRY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alter </a:t>
            </a:r>
            <a:r>
              <a:rPr lang="en-US" sz="1600" dirty="0">
                <a:latin typeface="Lucida Console" panose="020B0609040504020204" pitchFamily="49" charset="0"/>
              </a:rPr>
              <a:t>table </a:t>
            </a:r>
            <a:r>
              <a:rPr lang="en-US" sz="1600" dirty="0" err="1">
                <a:latin typeface="Lucida Console" panose="020B0609040504020204" pitchFamily="49" charset="0"/>
              </a:rPr>
              <a:t>dept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add (</a:t>
            </a:r>
            <a:r>
              <a:rPr lang="en-US" sz="1600" dirty="0" err="1">
                <a:latin typeface="Lucida Console" panose="020B0609040504020204" pitchFamily="49" charset="0"/>
              </a:rPr>
              <a:t>geo_location</a:t>
            </a:r>
            <a:r>
              <a:rPr lang="en-US" sz="1600" dirty="0">
                <a:latin typeface="Lucida Console" panose="020B0609040504020204" pitchFamily="49" charset="0"/>
              </a:rPr>
              <a:t> SDO_GEOMETRY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endParaRPr lang="nl-NL" sz="1600" dirty="0" smtClean="0">
              <a:latin typeface="Lucida Console" panose="020B0609040504020204" pitchFamily="49" charset="0"/>
            </a:endParaRPr>
          </a:p>
          <a:p>
            <a:r>
              <a:rPr lang="nl-NL" sz="1600" dirty="0" smtClean="0">
                <a:latin typeface="Lucida Console" panose="020B0609040504020204" pitchFamily="49" charset="0"/>
              </a:rPr>
              <a:t>-- </a:t>
            </a:r>
            <a:r>
              <a:rPr lang="nl-NL" sz="1600" dirty="0" err="1" smtClean="0">
                <a:latin typeface="Lucida Console" panose="020B0609040504020204" pitchFamily="49" charset="0"/>
              </a:rPr>
              <a:t>add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geo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location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to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each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department</a:t>
            </a:r>
            <a:endParaRPr lang="nl-NL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update </a:t>
            </a:r>
            <a:r>
              <a:rPr lang="en-US" sz="1600" dirty="0" err="1">
                <a:latin typeface="Lucida Console" panose="020B0609040504020204" pitchFamily="49" charset="0"/>
              </a:rPr>
              <a:t>dept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set    </a:t>
            </a:r>
            <a:r>
              <a:rPr lang="en-US" sz="1600" dirty="0" err="1">
                <a:latin typeface="Lucida Console" panose="020B0609040504020204" pitchFamily="49" charset="0"/>
              </a:rPr>
              <a:t>geo_location</a:t>
            </a:r>
            <a:r>
              <a:rPr lang="en-US" sz="1600" dirty="0">
                <a:latin typeface="Lucida Console" panose="020B0609040504020204" pitchFamily="49" charset="0"/>
              </a:rPr>
              <a:t> = SDO_GEOMETRY(2001, 8307</a:t>
            </a:r>
            <a:r>
              <a:rPr lang="en-US" sz="1600" dirty="0" smtClean="0">
                <a:latin typeface="Lucida Console" panose="020B0609040504020204" pitchFamily="49" charset="0"/>
              </a:rPr>
              <a:t>,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SDO_POINT_TYPE </a:t>
            </a:r>
            <a:r>
              <a:rPr lang="en-US" sz="1600" dirty="0">
                <a:latin typeface="Lucida Console" panose="020B0609040504020204" pitchFamily="49" charset="0"/>
              </a:rPr>
              <a:t>(-73.935242, 40.730610,NULL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       , </a:t>
            </a:r>
            <a:r>
              <a:rPr lang="en-US" sz="1600" dirty="0">
                <a:latin typeface="Lucida Console" panose="020B0609040504020204" pitchFamily="49" charset="0"/>
              </a:rPr>
              <a:t>NULL, NULL)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where 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 = 'NEW YORK</a:t>
            </a:r>
            <a:r>
              <a:rPr lang="en-US" sz="1600" dirty="0" smtClean="0">
                <a:latin typeface="Lucida Console" panose="020B0609040504020204" pitchFamily="49" charset="0"/>
              </a:rPr>
              <a:t>'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latin typeface="Lucida Console" panose="020B0609040504020204" pitchFamily="49" charset="0"/>
              </a:rPr>
              <a:t>update </a:t>
            </a:r>
            <a:r>
              <a:rPr lang="en-US" sz="1600" dirty="0" err="1">
                <a:latin typeface="Lucida Console" panose="020B0609040504020204" pitchFamily="49" charset="0"/>
              </a:rPr>
              <a:t>dept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set    </a:t>
            </a:r>
            <a:r>
              <a:rPr lang="en-US" sz="1600" dirty="0" err="1">
                <a:latin typeface="Lucida Console" panose="020B0609040504020204" pitchFamily="49" charset="0"/>
              </a:rPr>
              <a:t>geo_location</a:t>
            </a:r>
            <a:r>
              <a:rPr lang="en-US" sz="1600" dirty="0">
                <a:latin typeface="Lucida Console" panose="020B0609040504020204" pitchFamily="49" charset="0"/>
              </a:rPr>
              <a:t> = SDO_GEOMETRY(2001, 8307</a:t>
            </a:r>
            <a:r>
              <a:rPr lang="en-US" sz="1600" dirty="0" smtClean="0">
                <a:latin typeface="Lucida Console" panose="020B0609040504020204" pitchFamily="49" charset="0"/>
              </a:rPr>
              <a:t>,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SDO_POINT_TYPE </a:t>
            </a:r>
            <a:r>
              <a:rPr lang="en-US" sz="1600" dirty="0">
                <a:latin typeface="Lucida Console" panose="020B0609040504020204" pitchFamily="49" charset="0"/>
              </a:rPr>
              <a:t>(-96.8005, 32.7801,NULL), NULL, NULL)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where 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 = 'DALLAS'</a:t>
            </a:r>
          </a:p>
          <a:p>
            <a:endParaRPr lang="nl-NL" sz="1600" dirty="0" smtClean="0">
              <a:latin typeface="Lucida Console" panose="020B0609040504020204" pitchFamily="49" charset="0"/>
            </a:endParaRPr>
          </a:p>
          <a:p>
            <a:r>
              <a:rPr lang="nl-NL" sz="1600" dirty="0" smtClean="0">
                <a:latin typeface="Lucida Console" panose="020B0609040504020204" pitchFamily="49" charset="0"/>
              </a:rPr>
              <a:t>-- </a:t>
            </a:r>
            <a:r>
              <a:rPr lang="nl-NL" sz="1600" dirty="0" err="1" smtClean="0">
                <a:latin typeface="Lucida Console" panose="020B0609040504020204" pitchFamily="49" charset="0"/>
              </a:rPr>
              <a:t>insert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dimensional meta information </a:t>
            </a:r>
            <a:r>
              <a:rPr lang="en-US" sz="1600" dirty="0">
                <a:latin typeface="Lucida Console" panose="020B0609040504020204" pitchFamily="49" charset="0"/>
              </a:rPr>
              <a:t>for the  spatial column</a:t>
            </a:r>
            <a:endParaRPr lang="nl-NL" sz="1600" dirty="0" smtClean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INSERT INTO USER_SDO_GEOM_METADATA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(TABLE_NAME, COLUMN_NAME, DIMINFO, SRID)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VALUES ('DEPT', 'GEO_LOCATION',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SDO_DIM_ARRAY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>
                <a:latin typeface="Lucida Console" panose="020B0609040504020204" pitchFamily="49" charset="0"/>
              </a:rPr>
              <a:t>SDO_DIM_ELEMENT('LONG', -180.0, 180.0, 0.5),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SDO_DIM_ELEMENT('LAT', -90.0, 90.0, 0.5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), 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  8307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);</a:t>
            </a:r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-- create </a:t>
            </a:r>
            <a:r>
              <a:rPr lang="en-US" sz="1600" dirty="0" smtClean="0">
                <a:latin typeface="Lucida Console" panose="020B0609040504020204" pitchFamily="49" charset="0"/>
              </a:rPr>
              <a:t>spatial index 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latin typeface="Lucida Console" panose="020B0609040504020204" pitchFamily="49" charset="0"/>
              </a:rPr>
              <a:t>CREATE </a:t>
            </a:r>
            <a:r>
              <a:rPr lang="en-US" sz="1600" dirty="0">
                <a:latin typeface="Lucida Console" panose="020B0609040504020204" pitchFamily="49" charset="0"/>
              </a:rPr>
              <a:t>INDEX </a:t>
            </a:r>
            <a:r>
              <a:rPr lang="en-US" sz="1600" dirty="0" err="1">
                <a:latin typeface="Lucida Console" panose="020B0609040504020204" pitchFamily="49" charset="0"/>
              </a:rPr>
              <a:t>dept_spatial_idx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ON </a:t>
            </a:r>
            <a:r>
              <a:rPr lang="en-US" sz="1600" dirty="0" err="1">
                <a:latin typeface="Lucida Console" panose="020B0609040504020204" pitchFamily="49" charset="0"/>
              </a:rPr>
              <a:t>dept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geo_location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INDEXTYPE IS </a:t>
            </a:r>
            <a:r>
              <a:rPr lang="en-US" sz="1600" dirty="0" err="1">
                <a:latin typeface="Lucida Console" panose="020B0609040504020204" pitchFamily="49" charset="0"/>
              </a:rPr>
              <a:t>mdsys.spatial_index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60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find departments within 500 km from Washington DC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 </a:t>
            </a:r>
            <a:r>
              <a:rPr lang="en-US" sz="4000" dirty="0"/>
              <a:t>[ -77.0364, 38.8951 ])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5998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db.dept.find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location 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$near 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$geometry : {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type : "Point" ,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coordinates : [ -77.0364, 38.8951 ]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},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$</a:t>
            </a:r>
            <a:r>
              <a:rPr lang="en-US" sz="1800" dirty="0" err="1">
                <a:latin typeface="Lucida Console" panose="020B0609040504020204" pitchFamily="49" charset="0"/>
              </a:rPr>
              <a:t>maxDistance</a:t>
            </a:r>
            <a:r>
              <a:rPr lang="en-US" sz="1800" dirty="0">
                <a:latin typeface="Lucida Console" panose="020B0609040504020204" pitchFamily="49" charset="0"/>
              </a:rPr>
              <a:t> : 500000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) 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>
                <a:latin typeface="Lucida Console" panose="020B0609040504020204" pitchFamily="49" charset="0"/>
              </a:rPr>
              <a:t>with</a:t>
            </a:r>
            <a:r>
              <a:rPr lang="nl-NL" sz="1800" dirty="0">
                <a:latin typeface="Lucida Console" panose="020B0609040504020204" pitchFamily="49" charset="0"/>
              </a:rPr>
              <a:t> d as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( SELECT </a:t>
            </a:r>
            <a:r>
              <a:rPr lang="nl-NL" sz="1800" dirty="0" smtClean="0">
                <a:latin typeface="Lucida Console" panose="020B0609040504020204" pitchFamily="49" charset="0"/>
              </a:rPr>
              <a:t>loc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,      SDO_GEOM.SDO_DISTANCE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( SDO_GEOMETRY(2001, </a:t>
            </a:r>
            <a:r>
              <a:rPr lang="nl-NL" sz="1800" dirty="0" smtClean="0">
                <a:latin typeface="Lucida Console" panose="020B0609040504020204" pitchFamily="49" charset="0"/>
              </a:rPr>
              <a:t>8307</a:t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         , SDO_POINT_TYPE </a:t>
            </a:r>
            <a:r>
              <a:rPr lang="nl-NL" sz="1800" dirty="0">
                <a:latin typeface="Lucida Console" panose="020B0609040504020204" pitchFamily="49" charset="0"/>
              </a:rPr>
              <a:t>( -77.0364, 38.8951,NULL</a:t>
            </a:r>
            <a:r>
              <a:rPr lang="nl-NL" sz="1800" dirty="0" smtClean="0">
                <a:latin typeface="Lucida Console" panose="020B0609040504020204" pitchFamily="49" charset="0"/>
              </a:rPr>
              <a:t>)</a:t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         , </a:t>
            </a:r>
            <a:r>
              <a:rPr lang="nl-NL" sz="1800" dirty="0">
                <a:latin typeface="Lucida Console" panose="020B0609040504020204" pitchFamily="49" charset="0"/>
              </a:rPr>
              <a:t>NULL, </a:t>
            </a:r>
            <a:r>
              <a:rPr lang="nl-NL" sz="1800" dirty="0" smtClean="0">
                <a:latin typeface="Lucida Console" panose="020B0609040504020204" pitchFamily="49" charset="0"/>
              </a:rPr>
              <a:t>NULL</a:t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         )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       , </a:t>
            </a:r>
            <a:r>
              <a:rPr lang="nl-NL" sz="1800" dirty="0" err="1" smtClean="0">
                <a:latin typeface="Lucida Console" panose="020B0609040504020204" pitchFamily="49" charset="0"/>
              </a:rPr>
              <a:t>geo_location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       , 0.005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, 'unit=KM'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) </a:t>
            </a:r>
            <a:r>
              <a:rPr lang="nl-NL" sz="1800" dirty="0" err="1">
                <a:latin typeface="Lucida Console" panose="020B0609040504020204" pitchFamily="49" charset="0"/>
              </a:rPr>
              <a:t>distance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</a:t>
            </a:r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</a:t>
            </a:r>
            <a:r>
              <a:rPr lang="nl-NL" sz="1800" dirty="0" smtClean="0">
                <a:latin typeface="Lucida Console" panose="020B0609040504020204" pitchFamily="49" charset="0"/>
              </a:rPr>
              <a:t>dept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)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select d.*</a:t>
            </a:r>
          </a:p>
          <a:p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d</a:t>
            </a:r>
          </a:p>
          <a:p>
            <a:r>
              <a:rPr lang="nl-NL" sz="1800" dirty="0" err="1">
                <a:latin typeface="Lucida Console" panose="020B0609040504020204" pitchFamily="49" charset="0"/>
              </a:rPr>
              <a:t>where</a:t>
            </a:r>
            <a:r>
              <a:rPr lang="nl-NL" sz="1800" dirty="0">
                <a:latin typeface="Lucida Console" panose="020B0609040504020204" pitchFamily="49" charset="0"/>
              </a:rPr>
              <a:t>  </a:t>
            </a:r>
            <a:r>
              <a:rPr lang="nl-NL" sz="1800" dirty="0" err="1">
                <a:latin typeface="Lucida Console" panose="020B0609040504020204" pitchFamily="49" charset="0"/>
              </a:rPr>
              <a:t>d.distance</a:t>
            </a:r>
            <a:r>
              <a:rPr lang="nl-NL" sz="1800" dirty="0">
                <a:latin typeface="Lucida Console" panose="020B0609040504020204" pitchFamily="49" charset="0"/>
              </a:rPr>
              <a:t> &lt; 500</a:t>
            </a:r>
          </a:p>
        </p:txBody>
      </p:sp>
    </p:spTree>
    <p:extLst>
      <p:ext uri="{BB962C8B-B14F-4D97-AF65-F5344CB8AC3E}">
        <p14:creationId xmlns:p14="http://schemas.microsoft.com/office/powerpoint/2010/main" val="1967211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all </a:t>
            </a:r>
            <a:r>
              <a:rPr lang="en-US" sz="4000" dirty="0" smtClean="0"/>
              <a:t>departments, the </a:t>
            </a:r>
            <a:r>
              <a:rPr lang="en-US" sz="4000" dirty="0"/>
              <a:t>distance for each department </a:t>
            </a:r>
            <a:r>
              <a:rPr lang="en-US" sz="4000" dirty="0" smtClean="0"/>
              <a:t>in kilometer from Washington DC, ordered by that distance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71397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db.dept.aggregate</a:t>
            </a:r>
            <a:r>
              <a:rPr lang="en-US" sz="1600" dirty="0">
                <a:latin typeface="Lucida Console" panose="020B0609040504020204" pitchFamily="49" charset="0"/>
              </a:rPr>
              <a:t>([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{ "$</a:t>
            </a:r>
            <a:r>
              <a:rPr lang="en-US" sz="1600" dirty="0" err="1">
                <a:latin typeface="Lucida Console" panose="020B0609040504020204" pitchFamily="49" charset="0"/>
              </a:rPr>
              <a:t>geoNear</a:t>
            </a:r>
            <a:r>
              <a:rPr lang="en-US" sz="1600" dirty="0">
                <a:latin typeface="Lucida Console" panose="020B0609040504020204" pitchFamily="49" charset="0"/>
              </a:rPr>
              <a:t>":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"near":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"type":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"coordinates": [ -77.0364, 38.8951 ]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},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"spherical": true,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</a:t>
            </a:r>
            <a:r>
              <a:rPr lang="en-US" sz="1600" dirty="0" err="1">
                <a:latin typeface="Lucida Console" panose="020B0609040504020204" pitchFamily="49" charset="0"/>
              </a:rPr>
              <a:t>distanceField</a:t>
            </a:r>
            <a:r>
              <a:rPr lang="en-US" sz="1600" dirty="0">
                <a:latin typeface="Lucida Console" panose="020B0609040504020204" pitchFamily="49" charset="0"/>
              </a:rPr>
              <a:t>": "</a:t>
            </a:r>
            <a:r>
              <a:rPr lang="en-US" sz="1600" dirty="0" err="1">
                <a:latin typeface="Lucida Console" panose="020B0609040504020204" pitchFamily="49" charset="0"/>
              </a:rPr>
              <a:t>distanceFromTarget</a:t>
            </a:r>
            <a:r>
              <a:rPr lang="en-US" sz="1600" dirty="0">
                <a:latin typeface="Lucida Console" panose="020B0609040504020204" pitchFamily="49" charset="0"/>
              </a:rPr>
              <a:t>",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</a:t>
            </a:r>
            <a:r>
              <a:rPr lang="en-US" sz="1600" dirty="0" err="1">
                <a:latin typeface="Lucida Console" panose="020B0609040504020204" pitchFamily="49" charset="0"/>
              </a:rPr>
              <a:t>distanceMultiplier</a:t>
            </a:r>
            <a:r>
              <a:rPr lang="en-US" sz="1600" dirty="0">
                <a:latin typeface="Lucida Console" panose="020B0609040504020204" pitchFamily="49" charset="0"/>
              </a:rPr>
              <a:t>": </a:t>
            </a:r>
            <a:r>
              <a:rPr lang="en-US" sz="1600" dirty="0" smtClean="0">
                <a:latin typeface="Lucida Console" panose="020B0609040504020204" pitchFamily="49" charset="0"/>
              </a:rPr>
              <a:t>0.001 // from meter to km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}}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, {$sort : {"distanceFromTarget":1}}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,  {$project: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_id: 0,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dname</a:t>
            </a:r>
            <a:r>
              <a:rPr lang="en-US" sz="1600" dirty="0">
                <a:latin typeface="Lucida Console" panose="020B0609040504020204" pitchFamily="49" charset="0"/>
              </a:rPr>
              <a:t>: 1,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1,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"distance from Washington DC": </a:t>
            </a:r>
            <a:r>
              <a:rPr lang="en-US" sz="1600" dirty="0" smtClean="0">
                <a:latin typeface="Lucida Console" panose="020B0609040504020204" pitchFamily="49" charset="0"/>
              </a:rPr>
              <a:t/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{ </a:t>
            </a:r>
            <a:r>
              <a:rPr lang="en-US" sz="1600" dirty="0"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latin typeface="Lucida Console" panose="020B0609040504020204" pitchFamily="49" charset="0"/>
              </a:rPr>
              <a:t>trunc</a:t>
            </a:r>
            <a:r>
              <a:rPr lang="en-US" sz="1600" dirty="0">
                <a:latin typeface="Lucida Console" panose="020B0609040504020204" pitchFamily="49" charset="0"/>
              </a:rPr>
              <a:t> : "$</a:t>
            </a:r>
            <a:r>
              <a:rPr lang="en-US" sz="1600" dirty="0" err="1">
                <a:latin typeface="Lucida Console" panose="020B0609040504020204" pitchFamily="49" charset="0"/>
              </a:rPr>
              <a:t>distanceFromTarget</a:t>
            </a:r>
            <a:r>
              <a:rPr lang="en-US" sz="1600" dirty="0">
                <a:latin typeface="Lucida Console" panose="020B0609040504020204" pitchFamily="49" charset="0"/>
              </a:rPr>
              <a:t>"},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>
                <a:latin typeface="Lucida Console" panose="020B0609040504020204" pitchFamily="49" charset="0"/>
              </a:rPr>
              <a:t>with</a:t>
            </a:r>
            <a:r>
              <a:rPr lang="nl-NL" sz="1800" dirty="0">
                <a:latin typeface="Lucida Console" panose="020B0609040504020204" pitchFamily="49" charset="0"/>
              </a:rPr>
              <a:t> d as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( SELECT </a:t>
            </a:r>
            <a:r>
              <a:rPr lang="nl-NL" sz="1800" dirty="0" smtClean="0">
                <a:latin typeface="Lucida Console" panose="020B0609040504020204" pitchFamily="49" charset="0"/>
              </a:rPr>
              <a:t>loc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</a:t>
            </a:r>
            <a:r>
              <a:rPr lang="nl-NL" sz="1800" dirty="0" smtClean="0">
                <a:latin typeface="Lucida Console" panose="020B0609040504020204" pitchFamily="49" charset="0"/>
              </a:rPr>
              <a:t> ,      </a:t>
            </a:r>
            <a:r>
              <a:rPr lang="nl-NL" sz="1800" dirty="0" err="1" smtClean="0">
                <a:latin typeface="Lucida Console" panose="020B0609040504020204" pitchFamily="49" charset="0"/>
              </a:rPr>
              <a:t>dname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,      SDO_GEOM.SDO_DISTANCE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( SDO_GEOMETRY(2001, 8307</a:t>
            </a:r>
            <a:br>
              <a:rPr lang="nl-NL" sz="1800" dirty="0">
                <a:latin typeface="Lucida Console" panose="020B0609040504020204" pitchFamily="49" charset="0"/>
              </a:rPr>
            </a:br>
            <a:r>
              <a:rPr lang="nl-NL" sz="1800" dirty="0">
                <a:latin typeface="Lucida Console" panose="020B0609040504020204" pitchFamily="49" charset="0"/>
              </a:rPr>
              <a:t>         , SDO_POINT_TYPE ( -77.0364, 38.8951,NULL)</a:t>
            </a:r>
            <a:br>
              <a:rPr lang="nl-NL" sz="1800" dirty="0">
                <a:latin typeface="Lucida Console" panose="020B0609040504020204" pitchFamily="49" charset="0"/>
              </a:rPr>
            </a:br>
            <a:r>
              <a:rPr lang="nl-NL" sz="1800" dirty="0">
                <a:latin typeface="Lucida Console" panose="020B0609040504020204" pitchFamily="49" charset="0"/>
              </a:rPr>
              <a:t>         , NULL, NULL</a:t>
            </a:r>
            <a:br>
              <a:rPr lang="nl-NL" sz="1800" dirty="0">
                <a:latin typeface="Lucida Console" panose="020B0609040504020204" pitchFamily="49" charset="0"/>
              </a:rPr>
            </a:br>
            <a:r>
              <a:rPr lang="nl-NL" sz="1800" dirty="0">
                <a:latin typeface="Lucida Console" panose="020B0609040504020204" pitchFamily="49" charset="0"/>
              </a:rPr>
              <a:t>         )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, </a:t>
            </a:r>
            <a:r>
              <a:rPr lang="nl-NL" sz="1800" dirty="0" err="1">
                <a:latin typeface="Lucida Console" panose="020B0609040504020204" pitchFamily="49" charset="0"/>
              </a:rPr>
              <a:t>geo_location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       , 0.005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, 'unit=KM'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) </a:t>
            </a:r>
            <a:r>
              <a:rPr lang="nl-NL" sz="1800" dirty="0" err="1">
                <a:latin typeface="Lucida Console" panose="020B0609040504020204" pitchFamily="49" charset="0"/>
              </a:rPr>
              <a:t>distance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</a:t>
            </a:r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dept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select </a:t>
            </a:r>
            <a:r>
              <a:rPr lang="nl-NL" sz="1800" dirty="0" err="1" smtClean="0">
                <a:latin typeface="Lucida Console" panose="020B0609040504020204" pitchFamily="49" charset="0"/>
              </a:rPr>
              <a:t>d.dname</a:t>
            </a:r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,      </a:t>
            </a:r>
            <a:r>
              <a:rPr lang="nl-NL" sz="1800" dirty="0" err="1" smtClean="0">
                <a:latin typeface="Lucida Console" panose="020B0609040504020204" pitchFamily="49" charset="0"/>
              </a:rPr>
              <a:t>d.loc</a:t>
            </a:r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,      </a:t>
            </a:r>
            <a:r>
              <a:rPr lang="nl-NL" sz="1800" dirty="0" err="1" smtClean="0">
                <a:latin typeface="Lucida Console" panose="020B0609040504020204" pitchFamily="49" charset="0"/>
              </a:rPr>
              <a:t>d.distance</a:t>
            </a:r>
            <a:r>
              <a:rPr lang="nl-NL" sz="1800" dirty="0" smtClean="0">
                <a:latin typeface="Lucida Console" panose="020B0609040504020204" pitchFamily="49" charset="0"/>
              </a:rPr>
              <a:t> “</a:t>
            </a:r>
            <a:r>
              <a:rPr lang="en-US" sz="1800" dirty="0">
                <a:latin typeface="Lucida Console" panose="020B0609040504020204" pitchFamily="49" charset="0"/>
              </a:rPr>
              <a:t>distance from Washington DC</a:t>
            </a:r>
            <a:r>
              <a:rPr lang="nl-NL" sz="1800" dirty="0" smtClean="0">
                <a:latin typeface="Lucida Console" panose="020B0609040504020204" pitchFamily="49" charset="0"/>
              </a:rPr>
              <a:t>”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</a:t>
            </a:r>
            <a:r>
              <a:rPr lang="nl-NL" sz="1800" dirty="0" smtClean="0">
                <a:latin typeface="Lucida Console" panose="020B0609040504020204" pitchFamily="49" charset="0"/>
              </a:rPr>
              <a:t>d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o</a:t>
            </a:r>
            <a:r>
              <a:rPr lang="nl-NL" sz="1800" dirty="0" smtClean="0">
                <a:latin typeface="Lucida Console" panose="020B0609040504020204" pitchFamily="49" charset="0"/>
              </a:rPr>
              <a:t>rder</a:t>
            </a:r>
          </a:p>
          <a:p>
            <a:r>
              <a:rPr lang="nl-NL" sz="1800" dirty="0" err="1" smtClean="0">
                <a:latin typeface="Lucida Console" panose="020B0609040504020204" pitchFamily="49" charset="0"/>
              </a:rPr>
              <a:t>by</a:t>
            </a:r>
            <a:r>
              <a:rPr lang="nl-NL" sz="1800" dirty="0" smtClean="0">
                <a:latin typeface="Lucida Console" panose="020B0609040504020204" pitchFamily="49" charset="0"/>
              </a:rPr>
              <a:t>     </a:t>
            </a:r>
            <a:r>
              <a:rPr lang="nl-NL" sz="1800" dirty="0" err="1" smtClean="0">
                <a:latin typeface="Lucida Console" panose="020B0609040504020204" pitchFamily="49" charset="0"/>
              </a:rPr>
              <a:t>d.distance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endParaRPr lang="nl-NL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16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Add biographies to employees (preparing for text index and search) and create text index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590539" cy="8463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db.emp.findAndModify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ENAME: "KING"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"bio" : "Gerald Ford was born </a:t>
            </a:r>
            <a:r>
              <a:rPr lang="en-US" sz="1600" dirty="0" smtClean="0">
                <a:latin typeface="Lucida Console" panose="020B0609040504020204" pitchFamily="49" charset="0"/>
              </a:rPr>
              <a:t>...." </a:t>
            </a: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db.emp.findAndModify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ENAME: "BLAKE"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"bio" : "Jamaican sprinter Yohan </a:t>
            </a:r>
            <a:r>
              <a:rPr lang="en-US" sz="1600" dirty="0" smtClean="0">
                <a:latin typeface="Lucida Console" panose="020B0609040504020204" pitchFamily="49" charset="0"/>
              </a:rPr>
              <a:t>Blake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    ..." </a:t>
            </a: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db.emp.findAndModify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ENAME: "FORD"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"bio" : "Harrison Ford is one of </a:t>
            </a:r>
            <a:r>
              <a:rPr lang="en-US" sz="1600" dirty="0" smtClean="0">
                <a:latin typeface="Lucida Console" panose="020B0609040504020204" pitchFamily="49" charset="0"/>
              </a:rPr>
              <a:t/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                  ...Han </a:t>
            </a:r>
            <a:r>
              <a:rPr lang="en-US" sz="1600" dirty="0">
                <a:latin typeface="Lucida Console" panose="020B0609040504020204" pitchFamily="49" charset="0"/>
              </a:rPr>
              <a:t>Solo."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</a:p>
          <a:p>
            <a:endParaRPr lang="nl-NL" sz="1600" dirty="0" smtClean="0">
              <a:latin typeface="Lucida Console" panose="020B0609040504020204" pitchFamily="49" charset="0"/>
            </a:endParaRPr>
          </a:p>
          <a:p>
            <a:r>
              <a:rPr lang="nl-NL" sz="1600" dirty="0" smtClean="0">
                <a:latin typeface="Lucida Console" panose="020B0609040504020204" pitchFamily="49" charset="0"/>
              </a:rPr>
              <a:t>-- </a:t>
            </a:r>
            <a:r>
              <a:rPr lang="nl-NL" sz="1600" dirty="0" err="1" smtClean="0">
                <a:latin typeface="Lucida Console" panose="020B0609040504020204" pitchFamily="49" charset="0"/>
              </a:rPr>
              <a:t>create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text</a:t>
            </a:r>
            <a:r>
              <a:rPr lang="nl-NL" sz="1600" dirty="0" smtClean="0">
                <a:latin typeface="Lucida Console" panose="020B0609040504020204" pitchFamily="49" charset="0"/>
              </a:rPr>
              <a:t> index, </a:t>
            </a:r>
            <a:r>
              <a:rPr lang="nl-NL" sz="1600" dirty="0" err="1" smtClean="0">
                <a:latin typeface="Lucida Console" panose="020B0609040504020204" pitchFamily="49" charset="0"/>
              </a:rPr>
              <a:t>allowing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use</a:t>
            </a:r>
            <a:r>
              <a:rPr lang="nl-NL" sz="1600" dirty="0" smtClean="0">
                <a:latin typeface="Lucida Console" panose="020B0609040504020204" pitchFamily="49" charset="0"/>
              </a:rPr>
              <a:t> of </a:t>
            </a:r>
            <a:r>
              <a:rPr lang="nl-NL" sz="1600" dirty="0" err="1" smtClean="0">
                <a:latin typeface="Lucida Console" panose="020B0609040504020204" pitchFamily="49" charset="0"/>
              </a:rPr>
              <a:t>text</a:t>
            </a:r>
            <a:r>
              <a:rPr lang="nl-NL" sz="1600" dirty="0" smtClean="0">
                <a:latin typeface="Lucida Console" panose="020B0609040504020204" pitchFamily="49" charset="0"/>
              </a:rPr>
              <a:t> search</a:t>
            </a:r>
            <a:endParaRPr lang="nl-NL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db.emp.createIndex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{ </a:t>
            </a:r>
            <a:r>
              <a:rPr lang="en-US" sz="1600" dirty="0" err="1">
                <a:latin typeface="Lucida Console" panose="020B0609040504020204" pitchFamily="49" charset="0"/>
              </a:rPr>
              <a:t>ENAME:'text</a:t>
            </a:r>
            <a:r>
              <a:rPr lang="en-US" sz="1600" dirty="0">
                <a:latin typeface="Lucida Console" panose="020B0609040504020204" pitchFamily="49" charset="0"/>
              </a:rPr>
              <a:t>',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JOB:'text</a:t>
            </a:r>
            <a:r>
              <a:rPr lang="en-US" sz="1600" dirty="0">
                <a:latin typeface="Lucida Console" panose="020B0609040504020204" pitchFamily="49" charset="0"/>
              </a:rPr>
              <a:t>',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BIO:'text</a:t>
            </a:r>
            <a:r>
              <a:rPr lang="en-US" sz="1600" dirty="0">
                <a:latin typeface="Lucida Console" panose="020B0609040504020204" pitchFamily="49" charset="0"/>
              </a:rPr>
              <a:t>',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,{  weights: { ENAME:10, JOB:5, bio:1}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, name: '</a:t>
            </a:r>
            <a:r>
              <a:rPr lang="en-US" sz="1600" dirty="0" err="1">
                <a:latin typeface="Lucida Console" panose="020B0609040504020204" pitchFamily="49" charset="0"/>
              </a:rPr>
              <a:t>employee_text_index</a:t>
            </a:r>
            <a:r>
              <a:rPr lang="en-US" sz="1600" dirty="0">
                <a:latin typeface="Lucida Console" panose="020B0609040504020204" pitchFamily="49" charset="0"/>
              </a:rPr>
              <a:t>'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update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set    bio = q'[Gerald Ford was born ... in 2006.]'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smtClean="0">
                <a:latin typeface="Lucida Console" panose="020B0609040504020204" pitchFamily="49" charset="0"/>
              </a:rPr>
              <a:t>'KING‘</a:t>
            </a:r>
          </a:p>
          <a:p>
            <a:endParaRPr lang="nl-NL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update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set    bio = q'[Jamaican sprinter Yohan Blake holds ...]'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= 'BLAKE'</a:t>
            </a:r>
          </a:p>
          <a:p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a </a:t>
            </a:r>
            <a:r>
              <a:rPr lang="nl-NL" sz="1800" dirty="0" err="1" smtClean="0">
                <a:latin typeface="Lucida Console" panose="020B0609040504020204" pitchFamily="49" charset="0"/>
              </a:rPr>
              <a:t>multi</a:t>
            </a:r>
            <a:r>
              <a:rPr lang="nl-NL" sz="1800" dirty="0" smtClean="0">
                <a:latin typeface="Lucida Console" panose="020B0609040504020204" pitchFamily="49" charset="0"/>
              </a:rPr>
              <a:t> column </a:t>
            </a:r>
            <a:r>
              <a:rPr lang="nl-NL" sz="1800" dirty="0" err="1" smtClean="0">
                <a:latin typeface="Lucida Console" panose="020B0609040504020204" pitchFamily="49" charset="0"/>
              </a:rPr>
              <a:t>text</a:t>
            </a:r>
            <a:r>
              <a:rPr lang="nl-NL" sz="1800" dirty="0" smtClean="0">
                <a:latin typeface="Lucida Console" panose="020B0609040504020204" pitchFamily="49" charset="0"/>
              </a:rPr>
              <a:t> index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ctx_ddl.create_preference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 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latin typeface="Lucida Console" panose="020B0609040504020204" pitchFamily="49" charset="0"/>
              </a:rPr>
              <a:t>my_mcds</a:t>
            </a:r>
            <a:r>
              <a:rPr lang="en-US" sz="1800" dirty="0">
                <a:latin typeface="Lucida Console" panose="020B0609040504020204" pitchFamily="49" charset="0"/>
              </a:rPr>
              <a:t>', '</a:t>
            </a:r>
            <a:r>
              <a:rPr lang="en-US" sz="1800" dirty="0" err="1">
                <a:latin typeface="Lucida Console" panose="020B0609040504020204" pitchFamily="49" charset="0"/>
              </a:rPr>
              <a:t>multi_column_datastore</a:t>
            </a:r>
            <a:r>
              <a:rPr lang="en-US" sz="1800" dirty="0">
                <a:latin typeface="Lucida Console" panose="020B0609040504020204" pitchFamily="49" charset="0"/>
              </a:rPr>
              <a:t>' 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ctx_ddl.set_attribute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 '</a:t>
            </a:r>
            <a:r>
              <a:rPr lang="en-US" sz="1800" dirty="0" err="1" smtClean="0">
                <a:latin typeface="Lucida Console" panose="020B0609040504020204" pitchFamily="49" charset="0"/>
              </a:rPr>
              <a:t>my_mcds</a:t>
            </a:r>
            <a:r>
              <a:rPr lang="en-US" sz="1800" dirty="0">
                <a:latin typeface="Lucida Console" panose="020B0609040504020204" pitchFamily="49" charset="0"/>
              </a:rPr>
              <a:t>', 'columns', 'bio,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, job' 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-- to support stemming 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ctxsys.ctx_ddl.create_preference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</a:t>
            </a:r>
            <a:r>
              <a:rPr lang="en-US" sz="1800" dirty="0">
                <a:latin typeface="Lucida Console" panose="020B0609040504020204" pitchFamily="49" charset="0"/>
              </a:rPr>
              <a:t>'my_</a:t>
            </a:r>
            <a:r>
              <a:rPr lang="en-US" sz="1800" dirty="0" err="1">
                <a:latin typeface="Lucida Console" panose="020B0609040504020204" pitchFamily="49" charset="0"/>
              </a:rPr>
              <a:t>lexer</a:t>
            </a:r>
            <a:r>
              <a:rPr lang="en-US" sz="1800" dirty="0">
                <a:latin typeface="Lucida Console" panose="020B0609040504020204" pitchFamily="49" charset="0"/>
              </a:rPr>
              <a:t>','BASIC_LEXER');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ctxsys.ctx_ddl.set_attribute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</a:t>
            </a:r>
            <a:r>
              <a:rPr lang="en-US" sz="1800" dirty="0">
                <a:latin typeface="Lucida Console" panose="020B0609040504020204" pitchFamily="49" charset="0"/>
              </a:rPr>
              <a:t>'my_lexer','index_stems','1');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ctxsys.ctx_ddl.create_preference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latin typeface="Lucida Console" panose="020B0609040504020204" pitchFamily="49" charset="0"/>
              </a:rPr>
              <a:t>my_wordlist','BASIC_WORDLIST</a:t>
            </a:r>
            <a:r>
              <a:rPr lang="en-US" sz="1800" dirty="0">
                <a:latin typeface="Lucida Console" panose="020B0609040504020204" pitchFamily="49" charset="0"/>
              </a:rPr>
              <a:t>');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ctxsys.ctx_ddl.set_attribute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latin typeface="Lucida Console" panose="020B0609040504020204" pitchFamily="49" charset="0"/>
              </a:rPr>
              <a:t>my_wordlist','stemmer','ENGLISH</a:t>
            </a:r>
            <a:r>
              <a:rPr lang="en-US" sz="1800" dirty="0">
                <a:latin typeface="Lucida Console" panose="020B0609040504020204" pitchFamily="49" charset="0"/>
              </a:rPr>
              <a:t>');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create </a:t>
            </a:r>
            <a:r>
              <a:rPr lang="en-US" sz="1800" dirty="0">
                <a:latin typeface="Lucida Console" panose="020B0609040504020204" pitchFamily="49" charset="0"/>
              </a:rPr>
              <a:t>index </a:t>
            </a:r>
            <a:r>
              <a:rPr lang="en-US" sz="1800" dirty="0" err="1">
                <a:latin typeface="Lucida Console" panose="020B0609040504020204" pitchFamily="49" charset="0"/>
              </a:rPr>
              <a:t>emp_txt_idx</a:t>
            </a:r>
            <a:r>
              <a:rPr lang="en-US" sz="1800" dirty="0">
                <a:latin typeface="Lucida Console" panose="020B0609040504020204" pitchFamily="49" charset="0"/>
              </a:rPr>
              <a:t> on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(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)</a:t>
            </a:r>
          </a:p>
          <a:p>
            <a:r>
              <a:rPr lang="en-US" sz="1800" dirty="0" err="1">
                <a:latin typeface="Lucida Console" panose="020B0609040504020204" pitchFamily="49" charset="0"/>
              </a:rPr>
              <a:t>indextype</a:t>
            </a:r>
            <a:r>
              <a:rPr lang="en-US" sz="1800" dirty="0">
                <a:latin typeface="Lucida Console" panose="020B0609040504020204" pitchFamily="49" charset="0"/>
              </a:rPr>
              <a:t> is </a:t>
            </a:r>
            <a:r>
              <a:rPr lang="en-US" sz="1800" dirty="0" err="1">
                <a:latin typeface="Lucida Console" panose="020B0609040504020204" pitchFamily="49" charset="0"/>
              </a:rPr>
              <a:t>ctxsys.context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parameters( '</a:t>
            </a:r>
            <a:r>
              <a:rPr lang="en-US" sz="1800" dirty="0" err="1">
                <a:latin typeface="Lucida Console" panose="020B0609040504020204" pitchFamily="49" charset="0"/>
              </a:rPr>
              <a:t>datastore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my_mcds</a:t>
            </a:r>
            <a:r>
              <a:rPr lang="en-US" sz="1800" dirty="0">
                <a:latin typeface="Lucida Console" panose="020B0609040504020204" pitchFamily="49" charset="0"/>
              </a:rPr>
              <a:t> WORDLIST </a:t>
            </a:r>
            <a:r>
              <a:rPr lang="en-US" sz="1800" dirty="0" err="1">
                <a:latin typeface="Lucida Console" panose="020B0609040504020204" pitchFamily="49" charset="0"/>
              </a:rPr>
              <a:t>my_wordlist</a:t>
            </a:r>
            <a:r>
              <a:rPr lang="en-US" sz="1800" dirty="0">
                <a:latin typeface="Lucida Console" panose="020B0609040504020204" pitchFamily="49" charset="0"/>
              </a:rPr>
              <a:t> LEXER </a:t>
            </a:r>
            <a:r>
              <a:rPr lang="en-US" sz="1800" dirty="0" err="1">
                <a:latin typeface="Lucida Console" panose="020B0609040504020204" pitchFamily="49" charset="0"/>
              </a:rPr>
              <a:t>my_lexer</a:t>
            </a:r>
            <a:r>
              <a:rPr lang="en-US" sz="1800" dirty="0">
                <a:latin typeface="Lucida Console" panose="020B0609040504020204" pitchFamily="49" charset="0"/>
              </a:rPr>
              <a:t>' )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5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843460"/>
            <a:ext cx="13454407" cy="1346288"/>
          </a:xfrm>
        </p:spPr>
        <p:txBody>
          <a:bodyPr/>
          <a:lstStyle/>
          <a:p>
            <a:r>
              <a:rPr lang="en-US" dirty="0"/>
              <a:t>find the names of all managers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7176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JOB":"MANAGER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</a:t>
            </a:r>
            <a:r>
              <a:rPr lang="en-US" dirty="0">
                <a:latin typeface="Lucida Console" panose="020B0609040504020204" pitchFamily="49" charset="0"/>
              </a:rPr>
              <a:t>ENAME:1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27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Where</a:t>
            </a:r>
            <a:r>
              <a:rPr lang="nl-NL" dirty="0" smtClean="0">
                <a:latin typeface="Lucida Console" panose="020B0609040504020204" pitchFamily="49" charset="0"/>
              </a:rPr>
              <a:t>  job = 'MANAGER'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37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which employees are found when looking for someone to lead? 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810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db.emp.find</a:t>
            </a:r>
            <a:r>
              <a:rPr lang="en-US" sz="1800" dirty="0" smtClean="0">
                <a:latin typeface="Lucida Console" panose="020B0609040504020204" pitchFamily="49" charset="0"/>
              </a:rPr>
              <a:t>(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{$</a:t>
            </a:r>
            <a:r>
              <a:rPr lang="en-US" sz="1800" dirty="0">
                <a:latin typeface="Lucida Console" panose="020B0609040504020204" pitchFamily="49" charset="0"/>
              </a:rPr>
              <a:t>text: {$search: 'lead</a:t>
            </a:r>
            <a:r>
              <a:rPr lang="en-US" sz="1800" dirty="0" smtClean="0">
                <a:latin typeface="Lucida Console" panose="020B0609040504020204" pitchFamily="49" charset="0"/>
              </a:rPr>
              <a:t>'}}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,{</a:t>
            </a:r>
            <a:r>
              <a:rPr lang="en-US" sz="1800" dirty="0">
                <a:latin typeface="Lucida Console" panose="020B0609040504020204" pitchFamily="49" charset="0"/>
              </a:rPr>
              <a:t>ENAME:1</a:t>
            </a:r>
            <a:r>
              <a:rPr lang="en-US" sz="18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endParaRPr lang="nl-NL" sz="1800" dirty="0" smtClean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leveraging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the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multicolumn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text</a:t>
            </a:r>
            <a:r>
              <a:rPr lang="nl-NL" sz="1800" dirty="0" smtClean="0">
                <a:latin typeface="Lucida Console" panose="020B0609040504020204" pitchFamily="49" charset="0"/>
              </a:rPr>
              <a:t> index </a:t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-- on </a:t>
            </a:r>
            <a:r>
              <a:rPr lang="nl-NL" sz="1800" dirty="0" err="1" smtClean="0">
                <a:latin typeface="Lucida Console" panose="020B0609040504020204" pitchFamily="49" charset="0"/>
              </a:rPr>
              <a:t>ename</a:t>
            </a:r>
            <a:r>
              <a:rPr lang="nl-NL" sz="1800" dirty="0" smtClean="0">
                <a:latin typeface="Lucida Console" panose="020B0609040504020204" pitchFamily="49" charset="0"/>
              </a:rPr>
              <a:t>, bio </a:t>
            </a:r>
            <a:r>
              <a:rPr lang="nl-NL" sz="1800" dirty="0" err="1" smtClean="0">
                <a:latin typeface="Lucida Console" panose="020B0609040504020204" pitchFamily="49" charset="0"/>
              </a:rPr>
              <a:t>and</a:t>
            </a:r>
            <a:r>
              <a:rPr lang="nl-NL" sz="1800" dirty="0" smtClean="0">
                <a:latin typeface="Lucida Console" panose="020B0609040504020204" pitchFamily="49" charset="0"/>
              </a:rPr>
              <a:t> job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 smtClean="0">
                <a:latin typeface="Lucida Console" panose="020B0609040504020204" pitchFamily="49" charset="0"/>
              </a:rPr>
              <a:t>ename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      SCORE(1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smtClean="0">
                <a:latin typeface="Lucida Console" panose="020B0609040504020204" pitchFamily="49" charset="0"/>
              </a:rPr>
              <a:t>CONTAINS(</a:t>
            </a:r>
            <a:r>
              <a:rPr lang="en-US" sz="1800" dirty="0" err="1" smtClean="0">
                <a:latin typeface="Lucida Console" panose="020B0609040504020204" pitchFamily="49" charset="0"/>
              </a:rPr>
              <a:t>ename</a:t>
            </a:r>
            <a:r>
              <a:rPr lang="en-US" sz="1800" dirty="0" smtClean="0">
                <a:latin typeface="Lucida Console" panose="020B0609040504020204" pitchFamily="49" charset="0"/>
              </a:rPr>
              <a:t>, </a:t>
            </a:r>
            <a:r>
              <a:rPr lang="en-US" sz="1800" dirty="0">
                <a:latin typeface="Lucida Console" panose="020B0609040504020204" pitchFamily="49" charset="0"/>
              </a:rPr>
              <a:t>'lead', 1) &gt; 0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4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Text search including scoring - applying weight and deriving applicability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7393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db.emp.aggregate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[{ </a:t>
            </a:r>
            <a:r>
              <a:rPr lang="en-US" sz="1800" dirty="0">
                <a:latin typeface="Lucida Console" panose="020B0609040504020204" pitchFamily="49" charset="0"/>
              </a:rPr>
              <a:t>$match: { $text: { $search: 'managing' } } </a:t>
            </a:r>
            <a:r>
              <a:rPr lang="en-US" sz="1800" dirty="0" smtClean="0">
                <a:latin typeface="Lucida Console" panose="020B0609040504020204" pitchFamily="49" charset="0"/>
              </a:rPr>
              <a:t>}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,{ </a:t>
            </a:r>
            <a:r>
              <a:rPr lang="en-US" sz="1800" dirty="0">
                <a:latin typeface="Lucida Console" panose="020B0609040504020204" pitchFamily="49" charset="0"/>
              </a:rPr>
              <a:t>$project: </a:t>
            </a:r>
            <a:r>
              <a:rPr lang="en-US" sz="18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 _</a:t>
            </a:r>
            <a:r>
              <a:rPr lang="en-US" sz="1800" dirty="0">
                <a:latin typeface="Lucida Console" panose="020B0609040504020204" pitchFamily="49" charset="0"/>
              </a:rPr>
              <a:t>id:0</a:t>
            </a:r>
            <a:r>
              <a:rPr lang="en-US" sz="18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 ENAME</a:t>
            </a:r>
            <a:r>
              <a:rPr lang="en-US" sz="1800" dirty="0">
                <a:latin typeface="Lucida Console" panose="020B0609040504020204" pitchFamily="49" charset="0"/>
              </a:rPr>
              <a:t>: 1, 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 score</a:t>
            </a:r>
            <a:r>
              <a:rPr lang="en-US" sz="1800" dirty="0">
                <a:latin typeface="Lucida Console" panose="020B0609040504020204" pitchFamily="49" charset="0"/>
              </a:rPr>
              <a:t>: { $meta: '</a:t>
            </a:r>
            <a:r>
              <a:rPr lang="en-US" sz="1800" dirty="0" err="1">
                <a:latin typeface="Lucida Console" panose="020B0609040504020204" pitchFamily="49" charset="0"/>
              </a:rPr>
              <a:t>textScore</a:t>
            </a:r>
            <a:r>
              <a:rPr lang="en-US" sz="1800" dirty="0">
                <a:latin typeface="Lucida Console" panose="020B0609040504020204" pitchFamily="49" charset="0"/>
              </a:rPr>
              <a:t>' } } 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}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,{ </a:t>
            </a:r>
            <a:r>
              <a:rPr lang="en-US" sz="1800" dirty="0">
                <a:latin typeface="Lucida Console" panose="020B0609040504020204" pitchFamily="49" charset="0"/>
              </a:rPr>
              <a:t>$sort: {score:-1} }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]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)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latin typeface="Lucida Console" panose="020B0609040504020204" pitchFamily="49" charset="0"/>
              </a:rPr>
              <a:t>-- </a:t>
            </a:r>
            <a:r>
              <a:rPr lang="nl-NL" sz="1800" dirty="0" err="1">
                <a:latin typeface="Lucida Console" panose="020B0609040504020204" pitchFamily="49" charset="0"/>
              </a:rPr>
              <a:t>leveraging</a:t>
            </a:r>
            <a:r>
              <a:rPr lang="nl-NL" sz="1800" dirty="0">
                <a:latin typeface="Lucida Console" panose="020B0609040504020204" pitchFamily="49" charset="0"/>
              </a:rPr>
              <a:t> </a:t>
            </a:r>
            <a:r>
              <a:rPr lang="nl-NL" sz="1800" dirty="0" smtClean="0">
                <a:latin typeface="Lucida Console" panose="020B0609040504020204" pitchFamily="49" charset="0"/>
              </a:rPr>
              <a:t>stemming </a:t>
            </a:r>
            <a:r>
              <a:rPr lang="nl-NL" sz="1800" dirty="0" err="1" smtClean="0">
                <a:latin typeface="Lucida Console" panose="020B0609040504020204" pitchFamily="49" charset="0"/>
              </a:rPr>
              <a:t>and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the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>
                <a:latin typeface="Lucida Console" panose="020B0609040504020204" pitchFamily="49" charset="0"/>
              </a:rPr>
              <a:t>multicolumn</a:t>
            </a:r>
            <a:r>
              <a:rPr lang="nl-NL" sz="1800" dirty="0">
                <a:latin typeface="Lucida Console" panose="020B0609040504020204" pitchFamily="49" charset="0"/>
              </a:rPr>
              <a:t> </a:t>
            </a:r>
            <a:r>
              <a:rPr lang="nl-NL" sz="1800" dirty="0" err="1">
                <a:latin typeface="Lucida Console" panose="020B0609040504020204" pitchFamily="49" charset="0"/>
              </a:rPr>
              <a:t>text</a:t>
            </a:r>
            <a:r>
              <a:rPr lang="nl-NL" sz="1800" dirty="0">
                <a:latin typeface="Lucida Console" panose="020B0609040504020204" pitchFamily="49" charset="0"/>
              </a:rPr>
              <a:t> index </a:t>
            </a:r>
            <a:br>
              <a:rPr lang="nl-NL" sz="1800" dirty="0">
                <a:latin typeface="Lucida Console" panose="020B0609040504020204" pitchFamily="49" charset="0"/>
              </a:rPr>
            </a:br>
            <a:r>
              <a:rPr lang="nl-NL" sz="1800" dirty="0">
                <a:latin typeface="Lucida Console" panose="020B0609040504020204" pitchFamily="49" charset="0"/>
              </a:rPr>
              <a:t>-- on </a:t>
            </a:r>
            <a:r>
              <a:rPr lang="nl-NL" sz="1800" dirty="0" err="1">
                <a:latin typeface="Lucida Console" panose="020B0609040504020204" pitchFamily="49" charset="0"/>
              </a:rPr>
              <a:t>ename</a:t>
            </a:r>
            <a:r>
              <a:rPr lang="nl-NL" sz="1800" dirty="0">
                <a:latin typeface="Lucida Console" panose="020B0609040504020204" pitchFamily="49" charset="0"/>
              </a:rPr>
              <a:t>, bio </a:t>
            </a:r>
            <a:r>
              <a:rPr lang="nl-NL" sz="1800" dirty="0" err="1">
                <a:latin typeface="Lucida Console" panose="020B0609040504020204" pitchFamily="49" charset="0"/>
              </a:rPr>
              <a:t>and</a:t>
            </a:r>
            <a:r>
              <a:rPr lang="nl-NL" sz="1800" dirty="0">
                <a:latin typeface="Lucida Console" panose="020B0609040504020204" pitchFamily="49" charset="0"/>
              </a:rPr>
              <a:t> </a:t>
            </a:r>
            <a:r>
              <a:rPr lang="nl-NL" sz="1800" dirty="0" smtClean="0">
                <a:latin typeface="Lucida Console" panose="020B0609040504020204" pitchFamily="49" charset="0"/>
              </a:rPr>
              <a:t>job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SCORE(1</a:t>
            </a:r>
            <a:r>
              <a:rPr lang="en-US" sz="1800" dirty="0" smtClean="0">
                <a:latin typeface="Lucida Console" panose="020B0609040504020204" pitchFamily="49" charset="0"/>
              </a:rPr>
              <a:t>) score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CONTAINS(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smtClean="0">
                <a:latin typeface="Lucida Console" panose="020B0609040504020204" pitchFamily="49" charset="0"/>
              </a:rPr>
              <a:t>'$manage', </a:t>
            </a:r>
            <a:r>
              <a:rPr lang="en-US" sz="1800" dirty="0">
                <a:latin typeface="Lucida Console" panose="020B0609040504020204" pitchFamily="49" charset="0"/>
              </a:rPr>
              <a:t>1) &gt; 0</a:t>
            </a:r>
            <a:r>
              <a:rPr lang="nl-NL" sz="1800" dirty="0">
                <a:latin typeface="Lucida Console" panose="020B0609040504020204" pitchFamily="49" charset="0"/>
              </a:rPr>
              <a:t> </a:t>
            </a:r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sz="1800" dirty="0" err="1" smtClean="0">
                <a:latin typeface="Lucida Console" panose="020B0609040504020204" pitchFamily="49" charset="0"/>
              </a:rPr>
              <a:t>By</a:t>
            </a:r>
            <a:r>
              <a:rPr lang="nl-NL" sz="1800" dirty="0" smtClean="0">
                <a:latin typeface="Lucida Console" panose="020B0609040504020204" pitchFamily="49" charset="0"/>
              </a:rPr>
              <a:t>     score </a:t>
            </a:r>
            <a:r>
              <a:rPr lang="nl-NL" sz="1800" dirty="0" err="1" smtClean="0">
                <a:latin typeface="Lucida Console" panose="020B0609040504020204" pitchFamily="49" charset="0"/>
              </a:rPr>
              <a:t>desc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2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name and salary of Salesmen ordered by salary from high to low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9036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JOB":"SALESMAN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</a:t>
            </a:r>
            <a:r>
              <a:rPr lang="en-US" dirty="0">
                <a:latin typeface="Lucida Console" panose="020B0609040504020204" pitchFamily="49" charset="0"/>
              </a:rPr>
              <a:t>'SAL':-1})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4614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job = 'SALESMAN'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sal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desc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7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name and salary of two highest earning Salesmen – best paid first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90363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JOB":"SALESMAN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</a:t>
            </a:r>
            <a:r>
              <a:rPr lang="en-US" dirty="0">
                <a:latin typeface="Lucida Console" panose="020B0609040504020204" pitchFamily="49" charset="0"/>
              </a:rPr>
              <a:t>'SAL':-1</a:t>
            </a:r>
            <a:r>
              <a:rPr lang="en-US" dirty="0" smtClean="0">
                <a:latin typeface="Lucida Console" panose="020B0609040504020204" pitchFamily="49" charset="0"/>
              </a:rPr>
              <a:t>})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.limit(2)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4614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job = 'SALESMAN'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sal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desc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FETCH FIRST </a:t>
            </a:r>
            <a:r>
              <a:rPr lang="en-US" dirty="0" smtClean="0">
                <a:latin typeface="Lucida Console" panose="020B0609040504020204" pitchFamily="49" charset="0"/>
              </a:rPr>
              <a:t>2 </a:t>
            </a:r>
            <a:r>
              <a:rPr lang="en-US" dirty="0">
                <a:latin typeface="Lucida Console" panose="020B0609040504020204" pitchFamily="49" charset="0"/>
              </a:rPr>
              <a:t>ROWS ONLY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0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employees with ‘AR’ in their name – in alphabetical order by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5205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ENAME":{$regex: "AR"} }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{'ENAME':1})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6474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> like '%AR%'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5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employees not </a:t>
            </a:r>
            <a:r>
              <a:rPr lang="en-US" dirty="0"/>
              <a:t>in department 10, </a:t>
            </a:r>
            <a:r>
              <a:rPr lang="en-US" dirty="0" smtClean="0"/>
              <a:t>name </a:t>
            </a:r>
            <a:r>
              <a:rPr lang="en-US" dirty="0"/>
              <a:t>and salary and sorted alphabetically by name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46474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 "</a:t>
            </a:r>
            <a:r>
              <a:rPr lang="en-US" dirty="0">
                <a:latin typeface="Lucida Console" panose="020B0609040504020204" pitchFamily="49" charset="0"/>
              </a:rPr>
              <a:t>DEPTNO":{$ne: 10}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SAL:1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DEPTNO:1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{'ENAME':1})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37176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deptno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</a:t>
            </a:r>
            <a:r>
              <a:rPr lang="nl-NL" dirty="0" err="1" smtClean="0">
                <a:latin typeface="Lucida Console" panose="020B0609040504020204" pitchFamily="49" charset="0"/>
              </a:rPr>
              <a:t>deptno</a:t>
            </a:r>
            <a:r>
              <a:rPr lang="nl-NL" dirty="0" smtClean="0">
                <a:latin typeface="Lucida Console" panose="020B0609040504020204" pitchFamily="49" charset="0"/>
              </a:rPr>
              <a:t> != 10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1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 smtClean="0"/>
              <a:t>Set DATE type property </a:t>
            </a:r>
            <a:r>
              <a:rPr lang="en-US" dirty="0" err="1" smtClean="0"/>
              <a:t>startdate</a:t>
            </a:r>
            <a:r>
              <a:rPr lang="en-US" dirty="0" smtClean="0"/>
              <a:t> derived from string type property </a:t>
            </a:r>
            <a:r>
              <a:rPr lang="en-US" dirty="0" err="1" smtClean="0"/>
              <a:t>hiredate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62260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>().</a:t>
            </a:r>
            <a:r>
              <a:rPr lang="en-US" dirty="0" err="1" smtClean="0">
                <a:latin typeface="Lucida Console" panose="020B0609040504020204" pitchFamily="49" charset="0"/>
              </a:rPr>
              <a:t>forEach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function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elem</a:t>
            </a:r>
            <a:r>
              <a:rPr lang="en-US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elem.startdate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new </a:t>
            </a:r>
            <a:r>
              <a:rPr lang="en-US" dirty="0">
                <a:latin typeface="Lucida Console" panose="020B0609040504020204" pitchFamily="49" charset="0"/>
              </a:rPr>
              <a:t>Date( "</a:t>
            </a:r>
            <a:r>
              <a:rPr lang="en-US" dirty="0" smtClean="0">
                <a:latin typeface="Lucida Console" panose="020B0609040504020204" pitchFamily="49" charset="0"/>
              </a:rPr>
              <a:t>19“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(6)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>
                <a:latin typeface="Lucida Console" panose="020B0609040504020204" pitchFamily="49" charset="0"/>
              </a:rPr>
              <a:t>"-"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(3,5)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>
                <a:latin typeface="Lucida Console" panose="020B0609040504020204" pitchFamily="49" charset="0"/>
              </a:rPr>
              <a:t>"-"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(0,2)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db.emp.save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elem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4366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Lucida Console" panose="020B0609040504020204" pitchFamily="49" charset="0"/>
              </a:rPr>
              <a:t>a</a:t>
            </a:r>
            <a:r>
              <a:rPr lang="nl-NL" dirty="0" smtClean="0">
                <a:latin typeface="Lucida Console" panose="020B0609040504020204" pitchFamily="49" charset="0"/>
              </a:rPr>
              <a:t>lter </a:t>
            </a:r>
            <a:r>
              <a:rPr lang="nl-NL" dirty="0" err="1" smtClean="0">
                <a:latin typeface="Lucida Console" panose="020B0609040504020204" pitchFamily="49" charset="0"/>
              </a:rPr>
              <a:t>table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a</a:t>
            </a:r>
            <a:r>
              <a:rPr lang="nl-NL" dirty="0" err="1" smtClean="0">
                <a:latin typeface="Lucida Console" panose="020B0609040504020204" pitchFamily="49" charset="0"/>
              </a:rPr>
              <a:t>dd</a:t>
            </a:r>
            <a:r>
              <a:rPr lang="nl-NL" dirty="0" smtClean="0">
                <a:latin typeface="Lucida Console" panose="020B0609040504020204" pitchFamily="49" charset="0"/>
              </a:rPr>
              <a:t>   (startdate date)</a:t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>update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smtClean="0">
                <a:latin typeface="Lucida Console" panose="020B0609040504020204" pitchFamily="49" charset="0"/>
              </a:rPr>
              <a:t>set    startdate = </a:t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>         </a:t>
            </a:r>
            <a:r>
              <a:rPr lang="nl-NL" dirty="0" err="1" smtClean="0">
                <a:latin typeface="Lucida Console" panose="020B0609040504020204" pitchFamily="49" charset="0"/>
              </a:rPr>
              <a:t>to_date</a:t>
            </a:r>
            <a:r>
              <a:rPr lang="nl-NL" dirty="0" smtClean="0">
                <a:latin typeface="Lucida Console" panose="020B0609040504020204" pitchFamily="49" charset="0"/>
              </a:rPr>
              <a:t>( </a:t>
            </a:r>
            <a:r>
              <a:rPr lang="nl-NL" dirty="0" err="1" smtClean="0">
                <a:latin typeface="Lucida Console" panose="020B0609040504020204" pitchFamily="49" charset="0"/>
              </a:rPr>
              <a:t>hiredate</a:t>
            </a:r>
            <a:r>
              <a:rPr lang="nl-NL" dirty="0" smtClean="0">
                <a:latin typeface="Lucida Console" panose="020B0609040504020204" pitchFamily="49" charset="0"/>
              </a:rPr>
              <a:t>, 'DD-MM-RR')</a:t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2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 smtClean="0"/>
              <a:t>Select name, </a:t>
            </a:r>
            <a:r>
              <a:rPr lang="en-US" dirty="0" err="1" smtClean="0"/>
              <a:t>startmonth</a:t>
            </a:r>
            <a:r>
              <a:rPr lang="en-US" dirty="0" smtClean="0"/>
              <a:t> and </a:t>
            </a:r>
            <a:r>
              <a:rPr lang="en-US" dirty="0" err="1" smtClean="0"/>
              <a:t>startyear</a:t>
            </a:r>
            <a:r>
              <a:rPr lang="en-US" dirty="0" smtClean="0"/>
              <a:t> for all employees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ENAME":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startmonth</a:t>
            </a:r>
            <a:r>
              <a:rPr lang="en-US" dirty="0">
                <a:latin typeface="Lucida Console" panose="020B0609040504020204" pitchFamily="49" charset="0"/>
              </a:rPr>
              <a:t>": { $month: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startyear</a:t>
            </a:r>
            <a:r>
              <a:rPr lang="en-US" dirty="0">
                <a:latin typeface="Lucida Console" panose="020B0609040504020204" pitchFamily="49" charset="0"/>
              </a:rPr>
              <a:t>": { $year: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250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>
                <a:latin typeface="Lucida Console" panose="020B0609040504020204" pitchFamily="49" charset="0"/>
              </a:rPr>
              <a:t>,      extract (</a:t>
            </a:r>
            <a:r>
              <a:rPr lang="nl-NL" dirty="0" err="1">
                <a:latin typeface="Lucida Console" panose="020B0609040504020204" pitchFamily="49" charset="0"/>
              </a:rPr>
              <a:t>month</a:t>
            </a:r>
            <a:r>
              <a:rPr lang="nl-NL" dirty="0">
                <a:latin typeface="Lucida Console" panose="020B0609040504020204" pitchFamily="49" charset="0"/>
              </a:rPr>
              <a:t> </a:t>
            </a:r>
            <a:r>
              <a:rPr lang="nl-NL" dirty="0" err="1">
                <a:latin typeface="Lucida Console" panose="020B0609040504020204" pitchFamily="49" charset="0"/>
              </a:rPr>
              <a:t>from</a:t>
            </a:r>
            <a:r>
              <a:rPr lang="nl-NL" dirty="0">
                <a:latin typeface="Lucida Console" panose="020B0609040504020204" pitchFamily="49" charset="0"/>
              </a:rPr>
              <a:t> startdate) </a:t>
            </a:r>
            <a:br>
              <a:rPr lang="nl-NL" dirty="0">
                <a:latin typeface="Lucida Console" panose="020B0609040504020204" pitchFamily="49" charset="0"/>
              </a:rPr>
            </a:br>
            <a:r>
              <a:rPr lang="nl-NL" dirty="0">
                <a:latin typeface="Lucida Console" panose="020B0609040504020204" pitchFamily="49" charset="0"/>
              </a:rPr>
              <a:t>           as </a:t>
            </a:r>
            <a:r>
              <a:rPr lang="nl-NL" dirty="0" err="1">
                <a:latin typeface="Lucida Console" panose="020B0609040504020204" pitchFamily="49" charset="0"/>
              </a:rPr>
              <a:t>startmonth</a:t>
            </a:r>
            <a:r>
              <a:rPr lang="nl-NL" dirty="0">
                <a:latin typeface="Lucida Console" panose="020B0609040504020204" pitchFamily="49" charset="0"/>
              </a:rPr>
              <a:t> 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nl-NL" dirty="0">
                <a:latin typeface="Lucida Console" panose="020B0609040504020204" pitchFamily="49" charset="0"/>
              </a:rPr>
              <a:t>,      extract </a:t>
            </a:r>
            <a:r>
              <a:rPr lang="nl-NL" dirty="0" smtClean="0">
                <a:latin typeface="Lucida Console" panose="020B0609040504020204" pitchFamily="49" charset="0"/>
              </a:rPr>
              <a:t>(</a:t>
            </a:r>
            <a:r>
              <a:rPr lang="nl-NL" dirty="0" err="1" smtClean="0">
                <a:latin typeface="Lucida Console" panose="020B0609040504020204" pitchFamily="49" charset="0"/>
              </a:rPr>
              <a:t>year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>
                <a:latin typeface="Lucida Console" panose="020B0609040504020204" pitchFamily="49" charset="0"/>
              </a:rPr>
              <a:t>startdate) </a:t>
            </a:r>
            <a:br>
              <a:rPr lang="nl-NL" dirty="0">
                <a:latin typeface="Lucida Console" panose="020B0609040504020204" pitchFamily="49" charset="0"/>
              </a:rPr>
            </a:br>
            <a:r>
              <a:rPr lang="nl-NL" dirty="0">
                <a:latin typeface="Lucida Console" panose="020B0609040504020204" pitchFamily="49" charset="0"/>
              </a:rPr>
              <a:t>           as </a:t>
            </a:r>
            <a:r>
              <a:rPr lang="nl-NL" dirty="0" err="1" smtClean="0">
                <a:latin typeface="Lucida Console" panose="020B0609040504020204" pitchFamily="49" charset="0"/>
              </a:rPr>
              <a:t>startyear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38069"/>
      </p:ext>
    </p:extLst>
  </p:cSld>
  <p:clrMapOvr>
    <a:masterClrMapping/>
  </p:clrMapOvr>
</p:sld>
</file>

<file path=ppt/theme/theme1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MIS_WIDESCREEN" id="{B3E69953-2F37-46EB-A098-E591A47BCAD3}" vid="{18689EA0-6BAF-404F-B4FD-27D36DF7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AMIS_WIDESCREEN</Template>
  <TotalTime>7954</TotalTime>
  <Words>2471</Words>
  <Application>Microsoft Office PowerPoint</Application>
  <PresentationFormat>Custom</PresentationFormat>
  <Paragraphs>716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AMIS_WIDESCREEN</vt:lpstr>
      <vt:lpstr>PowerPoint Presentation</vt:lpstr>
      <vt:lpstr>Data Set</vt:lpstr>
      <vt:lpstr>find the names of all managers</vt:lpstr>
      <vt:lpstr>find name and salary of Salesmen ordered by salary from high to low </vt:lpstr>
      <vt:lpstr>find name and salary of two highest earning Salesmen – best paid first</vt:lpstr>
      <vt:lpstr>find employees with ‘AR’ in their name – in alphabetical order by name</vt:lpstr>
      <vt:lpstr>find employees not in department 10, name and salary and sorted alphabetically by name</vt:lpstr>
      <vt:lpstr>Set DATE type property startdate derived from string type property hiredate</vt:lpstr>
      <vt:lpstr>Select name, startmonth and startyear for all employees</vt:lpstr>
      <vt:lpstr>total salary sum, total number of employees, the highest salary and the earliest startdate</vt:lpstr>
      <vt:lpstr>total salary sum, total number of employees, the highest salary and the earliest startdate PER DEPARTMENT</vt:lpstr>
      <vt:lpstr>total salary sum, number of employees, highest salary and earliest startdate PER DEPARTMENT and hireyear  with number of employees two or more</vt:lpstr>
      <vt:lpstr>All employees with their department details (when available)</vt:lpstr>
      <vt:lpstr>All departments with a list of the names of their employees</vt:lpstr>
      <vt:lpstr>all employees who work in NEW YORK</vt:lpstr>
      <vt:lpstr>Employee named KING  with all employees who work under her or him and a neat list of the names of these subordinate staff</vt:lpstr>
      <vt:lpstr>Facet aggregation: # employees by job, by salary bucket, by department and by startdate (1)</vt:lpstr>
      <vt:lpstr>Facet aggregation: # employees by job, by salary bucket, by department and by startdate (2)</vt:lpstr>
      <vt:lpstr>Facet aggregation: # employees by job, by salary bucket, by department and by startdate (3)</vt:lpstr>
      <vt:lpstr>Create materialized collection from query departments with nested employees</vt:lpstr>
      <vt:lpstr>Find department that contains employee named KING from departments collection with nested employees</vt:lpstr>
      <vt:lpstr>only find Employee KING (and not all employees in the department) from departments collection with nested employees</vt:lpstr>
      <vt:lpstr>Find names of all managers from departments collection with nested employees</vt:lpstr>
      <vt:lpstr>find all employees who are not in department 10, with their name and salary and sorted alphabetically by name from departments collection with nested employees</vt:lpstr>
      <vt:lpstr>total salary sum, total number of employees, the highest salary and the earliest startdate, per department from departments collection with nested employees</vt:lpstr>
      <vt:lpstr>Adding geo locations and create geo index</vt:lpstr>
      <vt:lpstr>find departments within 500 km from Washington DC  ( [ -77.0364, 38.8951 ])</vt:lpstr>
      <vt:lpstr>all departments, the distance for each department in kilometer from Washington DC, ordered by that distance</vt:lpstr>
      <vt:lpstr>Add biographies to employees (preparing for text index and search) and create text index</vt:lpstr>
      <vt:lpstr>which employees are found when looking for someone to lead? </vt:lpstr>
      <vt:lpstr>Text search including scoring - applying weight and deriving applicability</vt:lpstr>
    </vt:vector>
  </TitlesOfParts>
  <Company>Conclusion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keywords>omc; cloud</cp:keywords>
  <cp:lastModifiedBy>Lucas Jellema</cp:lastModifiedBy>
  <cp:revision>184</cp:revision>
  <dcterms:created xsi:type="dcterms:W3CDTF">2016-11-24T07:31:17Z</dcterms:created>
  <dcterms:modified xsi:type="dcterms:W3CDTF">2017-02-28T19:28:23Z</dcterms:modified>
</cp:coreProperties>
</file>