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3"/>
  </p:notesMasterIdLst>
  <p:sldIdLst>
    <p:sldId id="294" r:id="rId2"/>
    <p:sldId id="347" r:id="rId3"/>
    <p:sldId id="350" r:id="rId4"/>
    <p:sldId id="351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9" r:id="rId21"/>
    <p:sldId id="380" r:id="rId22"/>
    <p:sldId id="381" r:id="rId23"/>
    <p:sldId id="382" r:id="rId24"/>
    <p:sldId id="383" r:id="rId25"/>
    <p:sldId id="384" r:id="rId26"/>
    <p:sldId id="372" r:id="rId27"/>
    <p:sldId id="373" r:id="rId28"/>
    <p:sldId id="374" r:id="rId29"/>
    <p:sldId id="375" r:id="rId30"/>
    <p:sldId id="376" r:id="rId31"/>
    <p:sldId id="378" r:id="rId32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8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0" y="17526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Comparing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MongoDB</a:t>
            </a:r>
            <a:r>
              <a:rPr lang="nl-NL" sz="6600" dirty="0" smtClean="0">
                <a:solidFill>
                  <a:srgbClr val="FF0000"/>
                </a:solidFill>
              </a:rPr>
              <a:t> search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with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br>
              <a:rPr lang="nl-NL" sz="6600" dirty="0" smtClean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racle</a:t>
            </a:r>
            <a:r>
              <a:rPr lang="nl-NL" sz="6600" dirty="0" smtClean="0">
                <a:solidFill>
                  <a:srgbClr val="FF0000"/>
                </a:solidFill>
              </a:rPr>
              <a:t> SQL </a:t>
            </a:r>
            <a:r>
              <a:rPr lang="nl-NL" sz="6600" dirty="0" err="1" smtClean="0">
                <a:solidFill>
                  <a:srgbClr val="FF0000"/>
                </a:solidFill>
              </a:rPr>
              <a:t>queries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037474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Find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Aggregate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Oracle SQL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queries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total salary sum, total number of employees, the highest salary and the earliest </a:t>
            </a:r>
            <a:r>
              <a:rPr lang="en-US" dirty="0" err="1"/>
              <a:t>startdate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null,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692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sum(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total salary sum, total number of employees, the highest salary and the earliest </a:t>
            </a:r>
            <a:r>
              <a:rPr lang="en-US" sz="4400" dirty="0" err="1" smtClean="0"/>
              <a:t>startdate</a:t>
            </a:r>
            <a:r>
              <a:rPr lang="en-US" sz="4400" dirty="0" smtClean="0"/>
              <a:t> </a:t>
            </a:r>
            <a:r>
              <a:rPr lang="en-US" sz="4400" i="1" dirty="0" smtClean="0"/>
              <a:t>PER DEPARTMENT</a:t>
            </a:r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"$DEPTNO",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85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group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5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</a:t>
            </a:r>
            <a:r>
              <a:rPr lang="en-US" sz="4000" dirty="0" smtClean="0"/>
              <a:t>number </a:t>
            </a:r>
            <a:r>
              <a:rPr lang="en-US" sz="4000" dirty="0"/>
              <a:t>of employees, </a:t>
            </a:r>
            <a:r>
              <a:rPr lang="en-US" sz="4000" dirty="0" smtClean="0"/>
              <a:t>highest </a:t>
            </a:r>
            <a:r>
              <a:rPr lang="en-US" sz="4000" dirty="0"/>
              <a:t>salary and </a:t>
            </a:r>
            <a:r>
              <a:rPr lang="en-US" sz="4000" dirty="0" smtClean="0"/>
              <a:t>earliest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PER DEPARTMENT and </a:t>
            </a:r>
            <a:r>
              <a:rPr lang="en-US" sz="4000" dirty="0" err="1" smtClean="0"/>
              <a:t>hireyear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with number of employees two or more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{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: "$</a:t>
            </a:r>
            <a:r>
              <a:rPr lang="en-US" dirty="0" smtClean="0">
                <a:latin typeface="Lucida Console" panose="020B0609040504020204" pitchFamily="49" charset="0"/>
              </a:rPr>
              <a:t>DEPTNO“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,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r>
              <a:rPr lang="en-US" dirty="0">
                <a:latin typeface="Lucida Console" panose="020B0609040504020204" pitchFamily="49" charset="0"/>
              </a:rPr>
              <a:t>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{  </a:t>
            </a:r>
            <a:r>
              <a:rPr lang="en-US" dirty="0">
                <a:latin typeface="Lucida Console" panose="020B0609040504020204" pitchFamily="49" charset="0"/>
              </a:rPr>
              <a:t>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match: {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</a:t>
            </a:r>
            <a:r>
              <a:rPr lang="en-US" dirty="0" err="1">
                <a:latin typeface="Lucida Console" panose="020B0609040504020204" pitchFamily="49" charset="0"/>
              </a:rPr>
              <a:t>gt</a:t>
            </a:r>
            <a:r>
              <a:rPr lang="en-US" dirty="0">
                <a:latin typeface="Lucida Console" panose="020B0609040504020204" pitchFamily="49" charset="0"/>
              </a:rPr>
              <a:t>: 1 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}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having count(*) &gt; 1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5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800" dirty="0" smtClean="0"/>
              <a:t>All employees with their department details (when available)</a:t>
            </a:r>
            <a:endParaRPr lang="en-US" sz="48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085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lookup</a:t>
            </a:r>
            <a:r>
              <a:rPr lang="en-US" dirty="0" smtClean="0">
                <a:latin typeface="Lucida Console" panose="020B0609040504020204" pitchFamily="49" charset="0"/>
              </a:rPr>
              <a:t>: 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from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localField</a:t>
            </a:r>
            <a:r>
              <a:rPr lang="en-US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foreignField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as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} 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EMPNO":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DEPT": { $</a:t>
            </a:r>
            <a:r>
              <a:rPr lang="en-US" dirty="0" err="1">
                <a:latin typeface="Lucida Console" panose="020B0609040504020204" pitchFamily="49" charset="0"/>
              </a:rPr>
              <a:t>arrayElemAt</a:t>
            </a:r>
            <a:r>
              <a:rPr lang="en-US" dirty="0">
                <a:latin typeface="Lucida Console" panose="020B0609040504020204" pitchFamily="49" charset="0"/>
              </a:rPr>
              <a:t>:["$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 0</a:t>
            </a:r>
            <a:r>
              <a:rPr lang="en-US" dirty="0" smtClean="0">
                <a:latin typeface="Lucida Console" panose="020B0609040504020204" pitchFamily="49" charset="0"/>
              </a:rPr>
              <a:t>]}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r>
              <a:rPr lang="en-US" dirty="0" smtClean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dept</a:t>
            </a:r>
            <a:r>
              <a:rPr lang="en-US" dirty="0" smtClean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on (</a:t>
            </a:r>
            <a:r>
              <a:rPr lang="en-US" dirty="0" err="1" smtClean="0">
                <a:latin typeface="Lucida Console" panose="020B0609040504020204" pitchFamily="49" charset="0"/>
              </a:rPr>
              <a:t>e.deptno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nl-NL" sz="4000" dirty="0" err="1" smtClean="0"/>
              <a:t>All</a:t>
            </a:r>
            <a:r>
              <a:rPr lang="nl-NL" sz="4000" dirty="0" smtClean="0"/>
              <a:t> </a:t>
            </a:r>
            <a:r>
              <a:rPr lang="nl-NL" sz="4000" dirty="0" err="1" smtClean="0"/>
              <a:t>departments</a:t>
            </a:r>
            <a:r>
              <a:rPr lang="nl-NL" sz="4000" dirty="0" smtClean="0"/>
              <a:t> </a:t>
            </a:r>
            <a:r>
              <a:rPr lang="nl-NL" sz="4000" dirty="0" err="1" smtClean="0"/>
              <a:t>with</a:t>
            </a:r>
            <a:r>
              <a:rPr lang="nl-NL" sz="4000" dirty="0" smtClean="0"/>
              <a:t> a list of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names</a:t>
            </a:r>
            <a:r>
              <a:rPr lang="nl-NL" sz="4000" dirty="0" smtClean="0"/>
              <a:t> of </a:t>
            </a:r>
            <a:r>
              <a:rPr lang="nl-NL" sz="4000" dirty="0" err="1" smtClean="0"/>
              <a:t>their</a:t>
            </a:r>
            <a:r>
              <a:rPr lang="nl-NL" sz="4000" dirty="0" smtClean="0"/>
              <a:t> 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db.dept.aggregate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{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from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as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dname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"staff": {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$</a:t>
            </a:r>
            <a:r>
              <a:rPr lang="en-US" sz="2000" dirty="0">
                <a:latin typeface="Lucida Console" panose="020B0609040504020204" pitchFamily="49" charset="0"/>
              </a:rPr>
              <a:t>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input</a:t>
            </a:r>
            <a:r>
              <a:rPr lang="en-US" sz="2000" dirty="0">
                <a:latin typeface="Lucida Console" panose="020B0609040504020204" pitchFamily="49" charset="0"/>
              </a:rPr>
              <a:t>: "$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["$$</a:t>
            </a:r>
            <a:r>
              <a:rPr lang="en-US" sz="2000" dirty="0" smtClean="0">
                <a:latin typeface="Lucida Console" panose="020B0609040504020204" pitchFamily="49" charset="0"/>
              </a:rPr>
              <a:t>value"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 </a:t>
            </a:r>
            <a:r>
              <a:rPr lang="en-US" sz="2000" dirty="0">
                <a:latin typeface="Lucida Console" panose="020B0609040504020204" pitchFamily="49" charset="0"/>
              </a:rPr>
              <a:t>", "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>
                <a:latin typeface="Lucida Console" panose="020B0609040504020204" pitchFamily="49" charset="0"/>
              </a:rPr>
              <a:t>"]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   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        } // staff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 // project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])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within </a:t>
            </a:r>
            <a:r>
              <a:rPr lang="en-US" dirty="0">
                <a:latin typeface="Lucida Console" panose="020B0609040504020204" pitchFamily="49" charset="0"/>
              </a:rPr>
              <a:t>group (order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>)   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as "staff"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employees who work in NEW YORK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[{$lookup: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from:"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as:"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,{$project: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"EMPNO":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"ENAME":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"DEPT": { $</a:t>
            </a:r>
            <a:r>
              <a:rPr lang="en-US" sz="2000" dirty="0" err="1">
                <a:latin typeface="Lucida Console" panose="020B0609040504020204" pitchFamily="49" charset="0"/>
              </a:rPr>
              <a:t>arrayElemAt</a:t>
            </a:r>
            <a:r>
              <a:rPr lang="en-US" sz="2000" dirty="0">
                <a:latin typeface="Lucida Console" panose="020B0609040504020204" pitchFamily="49" charset="0"/>
              </a:rPr>
              <a:t>:["$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 0]}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 {$match: {  "</a:t>
            </a:r>
            <a:r>
              <a:rPr lang="en-US" sz="2000" dirty="0" err="1">
                <a:latin typeface="Lucida Console" panose="020B0609040504020204" pitchFamily="49" charset="0"/>
              </a:rPr>
              <a:t>DEPT.loc</a:t>
            </a:r>
            <a:r>
              <a:rPr lang="en-US" sz="2000" dirty="0">
                <a:latin typeface="Lucida Console" panose="020B0609040504020204" pitchFamily="49" charset="0"/>
              </a:rPr>
              <a:t>" :"NEW YORK"} 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]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d.loc</a:t>
            </a:r>
            <a:r>
              <a:rPr lang="en-US" dirty="0">
                <a:latin typeface="Lucida Console" panose="020B0609040504020204" pitchFamily="49" charset="0"/>
              </a:rPr>
              <a:t> = 'NEW YORK' </a:t>
            </a:r>
          </a:p>
        </p:txBody>
      </p:sp>
    </p:spTree>
    <p:extLst>
      <p:ext uri="{BB962C8B-B14F-4D97-AF65-F5344CB8AC3E}">
        <p14:creationId xmlns:p14="http://schemas.microsoft.com/office/powerpoint/2010/main" val="16579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Employee named KING </a:t>
            </a:r>
            <a:br>
              <a:rPr lang="en-US" sz="4000" dirty="0" smtClean="0"/>
            </a:br>
            <a:r>
              <a:rPr lang="en-US" sz="4000" dirty="0" smtClean="0"/>
              <a:t>with all </a:t>
            </a:r>
            <a:r>
              <a:rPr lang="en-US" sz="4000" dirty="0"/>
              <a:t>employees who work </a:t>
            </a:r>
            <a:r>
              <a:rPr lang="en-US" sz="4000" dirty="0" smtClean="0"/>
              <a:t>under her or him</a:t>
            </a:r>
            <a:br>
              <a:rPr lang="en-US" sz="4000" dirty="0" smtClean="0"/>
            </a:br>
            <a:r>
              <a:rPr lang="en-US" sz="4000" dirty="0" smtClean="0"/>
              <a:t>and a neat list of the names of these subordinate staff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7908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match: { ENAME: "KING"}}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from:"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:"EMPNO",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:"MGR",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as:"subordinates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"EMPNO":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"ENAME":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"subordinates":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"</a:t>
            </a:r>
            <a:r>
              <a:rPr lang="en-US" sz="2000" dirty="0">
                <a:latin typeface="Lucida Console" panose="020B0609040504020204" pitchFamily="49" charset="0"/>
              </a:rPr>
              <a:t>staff": { $reduce: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input</a:t>
            </a:r>
            <a:r>
              <a:rPr lang="en-US" sz="2000" dirty="0">
                <a:latin typeface="Lucida Console" panose="020B0609040504020204" pitchFamily="49" charset="0"/>
              </a:rPr>
              <a:t>: "$subordinates",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["$$</a:t>
            </a:r>
            <a:r>
              <a:rPr lang="en-US" sz="2000" dirty="0">
                <a:latin typeface="Lucida Console" panose="020B0609040504020204" pitchFamily="49" charset="0"/>
              </a:rPr>
              <a:t>value", ", ","$$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 smtClean="0">
                <a:latin typeface="Lucida Console" panose="020B0609040504020204" pitchFamily="49" charset="0"/>
              </a:rPr>
              <a:t>"]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} //in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   </a:t>
            </a:r>
            <a:r>
              <a:rPr lang="en-US" sz="2000" dirty="0" smtClean="0">
                <a:latin typeface="Lucida Console" panose="020B0609040504020204" pitchFamily="49" charset="0"/>
              </a:rPr>
              <a:t>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},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cursor( select *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from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where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e.empno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) </a:t>
            </a:r>
            <a:r>
              <a:rPr lang="en-US" dirty="0">
                <a:latin typeface="Lucida Console" panose="020B0609040504020204" pitchFamily="49" charset="0"/>
              </a:rPr>
              <a:t>subordinates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( select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s.ename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within group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(</a:t>
            </a: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where 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e.empno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) as "staff"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e.ename</a:t>
            </a:r>
            <a:r>
              <a:rPr lang="en-US" dirty="0">
                <a:latin typeface="Lucida Console" panose="020B0609040504020204" pitchFamily="49" charset="0"/>
              </a:rPr>
              <a:t> = 'KING' </a:t>
            </a:r>
          </a:p>
        </p:txBody>
      </p:sp>
    </p:spTree>
    <p:extLst>
      <p:ext uri="{BB962C8B-B14F-4D97-AF65-F5344CB8AC3E}">
        <p14:creationId xmlns:p14="http://schemas.microsoft.com/office/powerpoint/2010/main" val="17658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(1)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categorizedByJob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categorizedByJob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categorizedByDepartment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3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(2)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{$</a:t>
            </a:r>
            <a:r>
              <a:rPr lang="en-US" sz="1600" b="1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} // output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  }// bucket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>
                <a:latin typeface="Lucida Console" panose="020B0609040504020204" pitchFamily="49" charset="0"/>
              </a:rPr>
              <a:t>categorizedBySalary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r>
              <a:rPr lang="en-US" sz="1800" dirty="0">
                <a:latin typeface="Lucida Console" panose="020B0609040504020204" pitchFamily="49" charset="0"/>
              </a:rPr>
              <a:t>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2000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3000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buckets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lead(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 over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(</a:t>
            </a:r>
            <a:r>
              <a:rPr lang="en-US" sz="1800" dirty="0">
                <a:latin typeface="Lucida Console" panose="020B0609040504020204" pitchFamily="49" charset="0"/>
              </a:rPr>
              <a:t>order by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)-1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buckets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on (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 between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and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(3)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b="1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$</a:t>
            </a:r>
            <a:r>
              <a:rPr lang="en-US" sz="1600" b="1" dirty="0" err="1">
                <a:latin typeface="Lucida Console" panose="020B0609040504020204" pitchFamily="49" charset="0"/>
              </a:rPr>
              <a:t>bucketAuto</a:t>
            </a:r>
            <a:r>
              <a:rPr lang="en-US" sz="1600" b="1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</a:t>
            </a:r>
            <a:r>
              <a:rPr lang="en-US" sz="1600" b="1" dirty="0" err="1">
                <a:latin typeface="Lucida Console" panose="020B0609040504020204" pitchFamily="49" charset="0"/>
              </a:rPr>
              <a:t>startdate</a:t>
            </a:r>
            <a:r>
              <a:rPr lang="en-US" sz="1600" b="1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 smtClean="0">
                <a:latin typeface="Lucida Console" panose="020B0609040504020204" pitchFamily="49" charset="0"/>
              </a:rPr>
              <a:t>categorizedByHiredate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tiled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ntile</a:t>
            </a:r>
            <a:r>
              <a:rPr lang="en-US" sz="1800" dirty="0">
                <a:latin typeface="Lucida Console" panose="020B0609040504020204" pitchFamily="49" charset="0"/>
              </a:rPr>
              <a:t>(4)  over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asc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as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listagg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',')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within </a:t>
            </a:r>
            <a:r>
              <a:rPr lang="en-US" sz="1800" dirty="0">
                <a:latin typeface="Lucida Console" panose="020B0609040504020204" pitchFamily="49" charset="0"/>
              </a:rPr>
              <a:t>group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) employees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tiled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HRM</a:t>
            </a:r>
          </a:p>
          <a:p>
            <a:pPr lvl="1"/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</a:p>
          <a:p>
            <a:pPr lvl="1"/>
            <a:r>
              <a:rPr lang="nl-NL" dirty="0" err="1" smtClean="0"/>
              <a:t>Tables</a:t>
            </a:r>
            <a:r>
              <a:rPr lang="nl-NL" dirty="0" smtClean="0"/>
              <a:t> EMP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Create materialized collection </a:t>
            </a:r>
            <a:r>
              <a:rPr lang="en-US" sz="4000" dirty="0"/>
              <a:t>from query</a:t>
            </a:r>
            <a:br>
              <a:rPr lang="en-US" sz="4000" dirty="0"/>
            </a:br>
            <a:r>
              <a:rPr lang="en-US" sz="4000" dirty="0" smtClean="0"/>
              <a:t>departments </a:t>
            </a:r>
            <a:r>
              <a:rPr lang="en-US" sz="4000" dirty="0"/>
              <a:t>with </a:t>
            </a:r>
            <a:r>
              <a:rPr lang="en-US" sz="4000" dirty="0" smtClean="0"/>
              <a:t>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  {$lookup: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from:"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localField</a:t>
            </a:r>
            <a:r>
              <a:rPr lang="en-US" sz="1800" dirty="0">
                <a:latin typeface="Lucida Console" panose="020B0609040504020204" pitchFamily="49" charset="0"/>
              </a:rPr>
              <a:t>:"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foreignField</a:t>
            </a:r>
            <a:r>
              <a:rPr lang="en-US" sz="18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as:"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{$out: "departments"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7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</a:t>
            </a:r>
            <a:r>
              <a:rPr lang="en-US" sz="4000" dirty="0" smtClean="0"/>
              <a:t>department </a:t>
            </a:r>
            <a:r>
              <a:rPr lang="en-US" sz="4000" dirty="0"/>
              <a:t>that contains employee named KING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Lucida Console" panose="020B0609040504020204" pitchFamily="49" charset="0"/>
              </a:rPr>
              <a:t>db.departments.find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( </a:t>
            </a:r>
            <a:r>
              <a:rPr lang="en-US" sz="1800" dirty="0">
                <a:latin typeface="Lucida Console" panose="020B0609040504020204" pitchFamily="49" charset="0"/>
              </a:rPr>
              <a:t>{"</a:t>
            </a:r>
            <a:r>
              <a:rPr lang="en-US" sz="1800" dirty="0" err="1">
                <a:latin typeface="Lucida Console" panose="020B0609040504020204" pitchFamily="49" charset="0"/>
              </a:rPr>
              <a:t>emps.ENAME":"KING</a:t>
            </a:r>
            <a:r>
              <a:rPr lang="en-US" sz="1800" dirty="0" smtClean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only find </a:t>
            </a:r>
            <a:r>
              <a:rPr lang="en-US" sz="4000" dirty="0" smtClean="0"/>
              <a:t>Employee KING </a:t>
            </a:r>
            <a:r>
              <a:rPr lang="en-US" sz="4000" dirty="0"/>
              <a:t>(and not all employees in the department)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623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": "KING"}}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"EMPNO": "$</a:t>
            </a:r>
            <a:r>
              <a:rPr lang="en-US" sz="1800" dirty="0" err="1">
                <a:latin typeface="Lucida Console" panose="020B0609040504020204" pitchFamily="49" charset="0"/>
              </a:rPr>
              <a:t>emps.EMPNO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"JOB": "$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"STARTDATE":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"DNAME": 1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Find names of all managers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": "MANAGER"}}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3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all employees who are not in department 10, with their name and salary and sorted alphabetically by name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9263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{$match: { "DEPTNO": {$ne:10}}}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"SAL":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"DEPTNO": 1,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{$sort : {"ENAME":1}}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total number of employees, the highest salary and the earliest </a:t>
            </a:r>
            <a:r>
              <a:rPr lang="en-US" sz="4000" dirty="0" err="1"/>
              <a:t>startdate</a:t>
            </a:r>
            <a:r>
              <a:rPr lang="en-US" sz="4000" dirty="0"/>
              <a:t>, per department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55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{$group:{ _id: '$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total_salary_sum</a:t>
            </a:r>
            <a:r>
              <a:rPr lang="en-US" sz="1800" dirty="0">
                <a:latin typeface="Lucida Console" panose="020B0609040504020204" pitchFamily="49" charset="0"/>
              </a:rPr>
              <a:t> : {$sum: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total_staff_count</a:t>
            </a:r>
            <a:r>
              <a:rPr lang="en-US" sz="1800" dirty="0">
                <a:latin typeface="Lucida Console" panose="020B0609040504020204" pitchFamily="49" charset="0"/>
              </a:rPr>
              <a:t> : {$sum: 1}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max_sal</a:t>
            </a:r>
            <a:r>
              <a:rPr lang="en-US" sz="1800" dirty="0">
                <a:latin typeface="Lucida Console" panose="020B0609040504020204" pitchFamily="49" charset="0"/>
              </a:rPr>
              <a:t> : {$max: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min_startdate</a:t>
            </a:r>
            <a:r>
              <a:rPr lang="en-US" sz="1800" dirty="0">
                <a:latin typeface="Lucida Console" panose="020B0609040504020204" pitchFamily="49" charset="0"/>
              </a:rPr>
              <a:t> : {$min: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8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Adding geo locations and create geo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1092318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"NEW YORK"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</a:t>
            </a:r>
            <a:r>
              <a:rPr lang="en-US" sz="1600" dirty="0" smtClean="0">
                <a:latin typeface="Lucida Console" panose="020B0609040504020204" pitchFamily="49" charset="0"/>
              </a:rPr>
              <a:t>73.9352, 40.7306 </a:t>
            </a:r>
            <a:r>
              <a:rPr lang="en-US" sz="1600" dirty="0">
                <a:latin typeface="Lucida Console" panose="020B0609040504020204" pitchFamily="49" charset="0"/>
              </a:rPr>
              <a:t>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"DALLAS"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-96.8005, 32.7801 ]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"BOSTON"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-71.0598, 42.3584 ]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...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db.dept.ensureIndex</a:t>
            </a:r>
            <a:r>
              <a:rPr lang="en-US" sz="1600" dirty="0">
                <a:latin typeface="Lucida Console" panose="020B0609040504020204" pitchFamily="49" charset="0"/>
              </a:rPr>
              <a:t>( { location : "2dsphere" } 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column </a:t>
            </a:r>
            <a:r>
              <a:rPr lang="nl-NL" sz="1600" dirty="0" err="1" smtClean="0">
                <a:latin typeface="Lucida Console" panose="020B0609040504020204" pitchFamily="49" charset="0"/>
              </a:rPr>
              <a:t>geo_location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hold</a:t>
            </a:r>
            <a:r>
              <a:rPr lang="nl-NL" sz="1600" dirty="0" smtClean="0">
                <a:latin typeface="Lucida Console" panose="020B0609040504020204" pitchFamily="49" charset="0"/>
              </a:rPr>
              <a:t> SDO_GEOMETRY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alter </a:t>
            </a:r>
            <a:r>
              <a:rPr lang="en-US" sz="1600" dirty="0">
                <a:latin typeface="Lucida Console" panose="020B0609040504020204" pitchFamily="49" charset="0"/>
              </a:rPr>
              <a:t>table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add 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SDO_GEOMETRY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geo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each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department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(-73.935242, 40.730610,NULL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, </a:t>
            </a:r>
            <a:r>
              <a:rPr lang="en-US" sz="1600" dirty="0">
                <a:latin typeface="Lucida Console" panose="020B0609040504020204" pitchFamily="49" charset="0"/>
              </a:rPr>
              <a:t>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'NEW YORK</a:t>
            </a:r>
            <a:r>
              <a:rPr lang="en-US" sz="1600" dirty="0" smtClean="0">
                <a:latin typeface="Lucida Console" panose="020B0609040504020204" pitchFamily="49" charset="0"/>
              </a:rPr>
              <a:t>'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(-96.8005, 32.7801,NULL), 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'DALLAS'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insert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dimensional meta information </a:t>
            </a:r>
            <a:r>
              <a:rPr lang="en-US" sz="1600" dirty="0">
                <a:latin typeface="Lucida Console" panose="020B0609040504020204" pitchFamily="49" charset="0"/>
              </a:rPr>
              <a:t>for the  spatial column</a:t>
            </a:r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INSERT INTO USER_SDO_GEOM_METADATA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(TABLE_NAME, COLUMN_NAME, DIMINFO, SRID)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VALUES ('DEPT', 'GEO_LOCATION',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SDO_DIM_ARRAY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SDO_DIM_ELEMENT('LONG', -180.0, 180.0, 0.5),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SDO_DIM_ELEMENT('LAT', -90.0, 90.0, 0.5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),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  8307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CREATE </a:t>
            </a:r>
            <a:r>
              <a:rPr lang="en-US" sz="1600" dirty="0">
                <a:latin typeface="Lucida Console" panose="020B0609040504020204" pitchFamily="49" charset="0"/>
              </a:rPr>
              <a:t>INDEX </a:t>
            </a:r>
            <a:r>
              <a:rPr lang="en-US" sz="1600" dirty="0" err="1">
                <a:latin typeface="Lucida Console" panose="020B0609040504020204" pitchFamily="49" charset="0"/>
              </a:rPr>
              <a:t>dept_spatial_idx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ON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INDEXTYPE IS </a:t>
            </a:r>
            <a:r>
              <a:rPr lang="en-US" sz="1600" dirty="0" err="1">
                <a:latin typeface="Lucida Console" panose="020B0609040504020204" pitchFamily="49" charset="0"/>
              </a:rPr>
              <a:t>mdsys.spatial_index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departments within 500 km from Washington DC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 </a:t>
            </a:r>
            <a:r>
              <a:rPr lang="en-US" sz="4000" dirty="0"/>
              <a:t>[ -77.0364, 38.8951 ])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5998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db.dept.find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location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$near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$geometry : {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type : "Point" 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coordinates : [ -77.0364, 38.8951 ]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</a:t>
            </a:r>
            <a:r>
              <a:rPr lang="en-US" sz="1800" dirty="0" err="1">
                <a:latin typeface="Lucida Console" panose="020B0609040504020204" pitchFamily="49" charset="0"/>
              </a:rPr>
              <a:t>maxDistance</a:t>
            </a:r>
            <a:r>
              <a:rPr lang="en-US" sz="1800" dirty="0">
                <a:latin typeface="Lucida Console" panose="020B0609040504020204" pitchFamily="49" charset="0"/>
              </a:rPr>
              <a:t> : 500000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)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</a:t>
            </a:r>
            <a:r>
              <a:rPr lang="nl-NL" sz="1800" dirty="0" smtClean="0">
                <a:latin typeface="Lucida Console" panose="020B0609040504020204" pitchFamily="49" charset="0"/>
              </a:rPr>
              <a:t>8307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SDO_POINT_TYPE </a:t>
            </a:r>
            <a:r>
              <a:rPr lang="nl-NL" sz="1800" dirty="0">
                <a:latin typeface="Lucida Console" panose="020B0609040504020204" pitchFamily="49" charset="0"/>
              </a:rPr>
              <a:t>( -77.0364, 38.8951,NULL</a:t>
            </a:r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</a:t>
            </a:r>
            <a:r>
              <a:rPr lang="nl-NL" sz="1800" dirty="0">
                <a:latin typeface="Lucida Console" panose="020B0609040504020204" pitchFamily="49" charset="0"/>
              </a:rPr>
              <a:t>NULL, </a:t>
            </a:r>
            <a:r>
              <a:rPr lang="nl-NL" sz="1800" dirty="0" smtClean="0">
                <a:latin typeface="Lucida Console" panose="020B0609040504020204" pitchFamily="49" charset="0"/>
              </a:rPr>
              <a:t>NULL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 smtClean="0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dept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select d.*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where</a:t>
            </a:r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d.distance</a:t>
            </a:r>
            <a:r>
              <a:rPr lang="nl-NL" sz="1800" dirty="0">
                <a:latin typeface="Lucida Console" panose="020B0609040504020204" pitchFamily="49" charset="0"/>
              </a:rPr>
              <a:t> &lt; 500</a:t>
            </a:r>
          </a:p>
        </p:txBody>
      </p:sp>
    </p:spTree>
    <p:extLst>
      <p:ext uri="{BB962C8B-B14F-4D97-AF65-F5344CB8AC3E}">
        <p14:creationId xmlns:p14="http://schemas.microsoft.com/office/powerpoint/2010/main" val="19672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</a:t>
            </a:r>
            <a:r>
              <a:rPr lang="en-US" sz="4000" dirty="0" smtClean="0"/>
              <a:t>departments, the </a:t>
            </a:r>
            <a:r>
              <a:rPr lang="en-US" sz="4000" dirty="0"/>
              <a:t>distance for each department </a:t>
            </a:r>
            <a:r>
              <a:rPr lang="en-US" sz="4000" dirty="0" smtClean="0"/>
              <a:t>in kilometer from Washington DC, ordered by that distance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39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db.dept.aggregate</a:t>
            </a:r>
            <a:r>
              <a:rPr lang="en-US" sz="1600" dirty="0">
                <a:latin typeface="Lucida Console" panose="020B0609040504020204" pitchFamily="49" charset="0"/>
              </a:rPr>
              <a:t>([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 "$</a:t>
            </a:r>
            <a:r>
              <a:rPr lang="en-US" sz="1600" dirty="0" err="1">
                <a:latin typeface="Lucida Console" panose="020B0609040504020204" pitchFamily="49" charset="0"/>
              </a:rPr>
              <a:t>geoNear</a:t>
            </a:r>
            <a:r>
              <a:rPr lang="en-US" sz="1600" dirty="0">
                <a:latin typeface="Lucida Console" panose="020B0609040504020204" pitchFamily="49" charset="0"/>
              </a:rPr>
              <a:t>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"near":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"type":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"coordinates": [ -77.0364, 38.8951 ]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"spherical": true,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distanceField</a:t>
            </a:r>
            <a:r>
              <a:rPr lang="en-US" sz="1600" dirty="0">
                <a:latin typeface="Lucida Console" panose="020B0609040504020204" pitchFamily="49" charset="0"/>
              </a:rPr>
              <a:t>": "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",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distanceMultiplier</a:t>
            </a:r>
            <a:r>
              <a:rPr lang="en-US" sz="1600" dirty="0">
                <a:latin typeface="Lucida Console" panose="020B0609040504020204" pitchFamily="49" charset="0"/>
              </a:rPr>
              <a:t>": </a:t>
            </a:r>
            <a:r>
              <a:rPr lang="en-US" sz="1600" dirty="0" smtClean="0">
                <a:latin typeface="Lucida Console" panose="020B0609040504020204" pitchFamily="49" charset="0"/>
              </a:rPr>
              <a:t>0.001 // from meter to km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, {$sort : {"distanceFromTarget":1}}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  {$project: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_id: 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dname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"distance from Washington DC":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{ 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trunc</a:t>
            </a:r>
            <a:r>
              <a:rPr lang="en-US" sz="1600" dirty="0">
                <a:latin typeface="Lucida Console" panose="020B0609040504020204" pitchFamily="49" charset="0"/>
              </a:rPr>
              <a:t> : "$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 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dname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8307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SDO_POINT_TYPE ( -77.0364, 38.8951,NULL)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NULL, NULL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dept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 smtClean="0">
                <a:latin typeface="Lucida Console" panose="020B0609040504020204" pitchFamily="49" charset="0"/>
              </a:rPr>
              <a:t>d.dname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d.loc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“</a:t>
            </a:r>
            <a:r>
              <a:rPr lang="en-US" sz="1800" dirty="0">
                <a:latin typeface="Lucida Console" panose="020B0609040504020204" pitchFamily="49" charset="0"/>
              </a:rPr>
              <a:t>distance from Washington DC</a:t>
            </a:r>
            <a:r>
              <a:rPr lang="nl-NL" sz="1800" dirty="0" smtClean="0">
                <a:latin typeface="Lucida Console" panose="020B0609040504020204" pitchFamily="49" charset="0"/>
              </a:rPr>
              <a:t>”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o</a:t>
            </a:r>
            <a:r>
              <a:rPr lang="nl-NL" sz="1800" dirty="0" smtClean="0">
                <a:latin typeface="Lucida Console" panose="020B0609040504020204" pitchFamily="49" charset="0"/>
              </a:rPr>
              <a:t>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nl-NL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1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 biographies to employees (preparing for text index and search) and create text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590539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"KING"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"Gerald Ford was born </a:t>
            </a:r>
            <a:r>
              <a:rPr lang="en-US" sz="1600" dirty="0" smtClean="0">
                <a:latin typeface="Lucida Console" panose="020B0609040504020204" pitchFamily="49" charset="0"/>
              </a:rPr>
              <a:t>...."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"BLAKE"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"Jamaican sprinter Yohan </a:t>
            </a:r>
            <a:r>
              <a:rPr lang="en-US" sz="1600" dirty="0" smtClean="0">
                <a:latin typeface="Lucida Console" panose="020B0609040504020204" pitchFamily="49" charset="0"/>
              </a:rPr>
              <a:t>Blake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"FORD"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"Harrison Ford is one of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           ...Han </a:t>
            </a:r>
            <a:r>
              <a:rPr lang="en-US" sz="1600" dirty="0">
                <a:latin typeface="Lucida Console" panose="020B0609040504020204" pitchFamily="49" charset="0"/>
              </a:rPr>
              <a:t>Solo."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create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index, </a:t>
            </a:r>
            <a:r>
              <a:rPr lang="nl-NL" sz="1600" dirty="0" err="1" smtClean="0">
                <a:latin typeface="Lucida Console" panose="020B0609040504020204" pitchFamily="49" charset="0"/>
              </a:rPr>
              <a:t>allowing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use</a:t>
            </a:r>
            <a:r>
              <a:rPr lang="nl-NL" sz="1600" dirty="0" smtClean="0">
                <a:latin typeface="Lucida Console" panose="020B0609040504020204" pitchFamily="49" charset="0"/>
              </a:rPr>
              <a:t> of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search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db.emp.createIndex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 </a:t>
            </a:r>
            <a:r>
              <a:rPr lang="en-US" sz="1600" dirty="0" err="1">
                <a:latin typeface="Lucida Console" panose="020B0609040504020204" pitchFamily="49" charset="0"/>
              </a:rPr>
              <a:t>ENAME:'text</a:t>
            </a:r>
            <a:r>
              <a:rPr lang="en-US" sz="1600" dirty="0">
                <a:latin typeface="Lucida Console" panose="020B0609040504020204" pitchFamily="49" charset="0"/>
              </a:rPr>
              <a:t>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JOB:'text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BIO:'text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,{  weights: { ENAME:10, JOB:5, bio:1}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, name: '</a:t>
            </a:r>
            <a:r>
              <a:rPr lang="en-US" sz="1600" dirty="0" err="1">
                <a:latin typeface="Lucida Console" panose="020B0609040504020204" pitchFamily="49" charset="0"/>
              </a:rPr>
              <a:t>employee_text_index</a:t>
            </a:r>
            <a:r>
              <a:rPr lang="en-US" sz="1600" dirty="0">
                <a:latin typeface="Lucida Console" panose="020B0609040504020204" pitchFamily="49" charset="0"/>
              </a:rPr>
              <a:t>'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q'[Gerald Ford was born ... in 2006.]'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smtClean="0">
                <a:latin typeface="Lucida Console" panose="020B0609040504020204" pitchFamily="49" charset="0"/>
              </a:rPr>
              <a:t>'KING‘</a:t>
            </a:r>
          </a:p>
          <a:p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q'[Jamaican sprinter Yohan Blake holds ...]'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'BLAKE'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a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</a:t>
            </a:r>
            <a:r>
              <a:rPr lang="nl-NL" sz="1800" dirty="0" smtClean="0">
                <a:latin typeface="Lucida Console" panose="020B0609040504020204" pitchFamily="49" charset="0"/>
              </a:rPr>
              <a:t> column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</a:t>
            </a:r>
            <a:r>
              <a:rPr lang="en-US" sz="1800" dirty="0" err="1">
                <a:latin typeface="Lucida Console" panose="020B0609040504020204" pitchFamily="49" charset="0"/>
              </a:rPr>
              <a:t>multi_column_datastore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'</a:t>
            </a:r>
            <a:r>
              <a:rPr lang="en-US" sz="1800" dirty="0" err="1" smtClean="0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'columns', 'bio,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job' 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index </a:t>
            </a:r>
            <a:r>
              <a:rPr lang="en-US" sz="1800" dirty="0" err="1">
                <a:latin typeface="Lucida Console" panose="020B0609040504020204" pitchFamily="49" charset="0"/>
              </a:rPr>
              <a:t>emp_txt_idx</a:t>
            </a:r>
            <a:r>
              <a:rPr lang="en-US" sz="1800" dirty="0">
                <a:latin typeface="Lucida Console" panose="020B0609040504020204" pitchFamily="49" charset="0"/>
              </a:rPr>
              <a:t> on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 err="1">
                <a:latin typeface="Lucida Console" panose="020B0609040504020204" pitchFamily="49" charset="0"/>
              </a:rPr>
              <a:t>indextype</a:t>
            </a:r>
            <a:r>
              <a:rPr lang="en-US" sz="1800" dirty="0">
                <a:latin typeface="Lucida Console" panose="020B0609040504020204" pitchFamily="49" charset="0"/>
              </a:rPr>
              <a:t> is </a:t>
            </a:r>
            <a:r>
              <a:rPr lang="en-US" sz="1800" dirty="0" err="1">
                <a:latin typeface="Lucida Console" panose="020B0609040504020204" pitchFamily="49" charset="0"/>
              </a:rPr>
              <a:t>ctxsys.context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parameters( '</a:t>
            </a:r>
            <a:r>
              <a:rPr lang="en-US" sz="1800" dirty="0" err="1">
                <a:latin typeface="Lucida Console" panose="020B0609040504020204" pitchFamily="49" charset="0"/>
              </a:rPr>
              <a:t>datastore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43460"/>
            <a:ext cx="13454407" cy="1346288"/>
          </a:xfrm>
        </p:spPr>
        <p:txBody>
          <a:bodyPr/>
          <a:lstStyle/>
          <a:p>
            <a:r>
              <a:rPr lang="en-US" dirty="0"/>
              <a:t>find the names of all managers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717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JOB":"MANAGER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</a:t>
            </a:r>
            <a:r>
              <a:rPr lang="en-US" dirty="0">
                <a:latin typeface="Lucida Console" panose="020B0609040504020204" pitchFamily="49" charset="0"/>
              </a:rPr>
              <a:t>ENAME:1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Where</a:t>
            </a:r>
            <a:r>
              <a:rPr lang="nl-NL" dirty="0" smtClean="0">
                <a:latin typeface="Lucida Console" panose="020B0609040504020204" pitchFamily="49" charset="0"/>
              </a:rPr>
              <a:t>  job = 'MANAGER'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which employees are found when looking for someone to lead? 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81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db.emp.find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{$</a:t>
            </a:r>
            <a:r>
              <a:rPr lang="en-US" sz="1800" dirty="0">
                <a:latin typeface="Lucida Console" panose="020B0609040504020204" pitchFamily="49" charset="0"/>
              </a:rPr>
              <a:t>text: {$search: 'lead</a:t>
            </a:r>
            <a:r>
              <a:rPr lang="en-US" sz="1800" dirty="0" smtClean="0">
                <a:latin typeface="Lucida Console" panose="020B0609040504020204" pitchFamily="49" charset="0"/>
              </a:rPr>
              <a:t>'}}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,{</a:t>
            </a:r>
            <a:r>
              <a:rPr lang="en-US" sz="1800" dirty="0">
                <a:latin typeface="Lucida Console" panose="020B0609040504020204" pitchFamily="49" charset="0"/>
              </a:rPr>
              <a:t>ENAME:1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leveraging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multicolumn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 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on </a:t>
            </a:r>
            <a:r>
              <a:rPr lang="nl-NL" sz="1800" dirty="0" err="1" smtClean="0">
                <a:latin typeface="Lucida Console" panose="020B0609040504020204" pitchFamily="49" charset="0"/>
              </a:rPr>
              <a:t>ename</a:t>
            </a:r>
            <a:r>
              <a:rPr lang="nl-NL" sz="1800" dirty="0" smtClean="0">
                <a:latin typeface="Lucida Console" panose="020B0609040504020204" pitchFamily="49" charset="0"/>
              </a:rPr>
              <a:t>, bio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SCORE(1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smtClean="0">
                <a:latin typeface="Lucida Console" panose="020B0609040504020204" pitchFamily="49" charset="0"/>
              </a:rPr>
              <a:t>CONTAINS(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, </a:t>
            </a:r>
            <a:r>
              <a:rPr lang="en-US" sz="1800" dirty="0">
                <a:latin typeface="Lucida Console" panose="020B0609040504020204" pitchFamily="49" charset="0"/>
              </a:rPr>
              <a:t>'lead', 1) &gt; 0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Text search including scoring - applying weight and deriving applicability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7393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[{ </a:t>
            </a:r>
            <a:r>
              <a:rPr lang="en-US" sz="1800" dirty="0">
                <a:latin typeface="Lucida Console" panose="020B0609040504020204" pitchFamily="49" charset="0"/>
              </a:rPr>
              <a:t>$match: { $text: { $search: 'managing' } }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$project: </a:t>
            </a: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_</a:t>
            </a:r>
            <a:r>
              <a:rPr lang="en-US" sz="1800" dirty="0">
                <a:latin typeface="Lucida Console" panose="020B0609040504020204" pitchFamily="49" charset="0"/>
              </a:rPr>
              <a:t>id:0</a:t>
            </a:r>
            <a:r>
              <a:rPr lang="en-US" sz="18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ENAME</a:t>
            </a:r>
            <a:r>
              <a:rPr lang="en-US" sz="1800" dirty="0">
                <a:latin typeface="Lucida Console" panose="020B0609040504020204" pitchFamily="49" charset="0"/>
              </a:rPr>
              <a:t>: 1,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score</a:t>
            </a:r>
            <a:r>
              <a:rPr lang="en-US" sz="1800" dirty="0">
                <a:latin typeface="Lucida Console" panose="020B0609040504020204" pitchFamily="49" charset="0"/>
              </a:rPr>
              <a:t>: { $meta: '</a:t>
            </a:r>
            <a:r>
              <a:rPr lang="en-US" sz="1800" dirty="0" err="1">
                <a:latin typeface="Lucida Console" panose="020B0609040504020204" pitchFamily="49" charset="0"/>
              </a:rPr>
              <a:t>textScore</a:t>
            </a:r>
            <a:r>
              <a:rPr lang="en-US" sz="1800" dirty="0">
                <a:latin typeface="Lucida Console" panose="020B0609040504020204" pitchFamily="49" charset="0"/>
              </a:rPr>
              <a:t>' } }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$sort: {score:-1} 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]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-- </a:t>
            </a:r>
            <a:r>
              <a:rPr lang="nl-NL" sz="1800" dirty="0" err="1">
                <a:latin typeface="Lucida Console" panose="020B0609040504020204" pitchFamily="49" charset="0"/>
              </a:rPr>
              <a:t>leveraging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the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multicolumn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text</a:t>
            </a:r>
            <a:r>
              <a:rPr lang="nl-NL" sz="1800" dirty="0">
                <a:latin typeface="Lucida Console" panose="020B0609040504020204" pitchFamily="49" charset="0"/>
              </a:rPr>
              <a:t> index 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-- on </a:t>
            </a:r>
            <a:r>
              <a:rPr lang="nl-NL" sz="1800" dirty="0" err="1">
                <a:latin typeface="Lucida Console" panose="020B0609040504020204" pitchFamily="49" charset="0"/>
              </a:rPr>
              <a:t>ename</a:t>
            </a:r>
            <a:r>
              <a:rPr lang="nl-NL" sz="1800" dirty="0">
                <a:latin typeface="Lucida Console" panose="020B0609040504020204" pitchFamily="49" charset="0"/>
              </a:rPr>
              <a:t>, bio </a:t>
            </a:r>
            <a:r>
              <a:rPr lang="nl-NL" sz="1800" dirty="0" err="1">
                <a:latin typeface="Lucida Console" panose="020B0609040504020204" pitchFamily="49" charset="0"/>
              </a:rPr>
              <a:t>and</a:t>
            </a:r>
            <a:r>
              <a:rPr lang="nl-NL" sz="1800" dirty="0">
                <a:latin typeface="Lucida Console" panose="020B0609040504020204" pitchFamily="49" charset="0"/>
              </a:rPr>
              <a:t>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SCORE(1</a:t>
            </a:r>
            <a:r>
              <a:rPr lang="en-US" sz="1800" dirty="0" smtClean="0">
                <a:latin typeface="Lucida Console" panose="020B0609040504020204" pitchFamily="49" charset="0"/>
              </a:rPr>
              <a:t>) score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CONTAINS(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'$manage', </a:t>
            </a:r>
            <a:r>
              <a:rPr lang="en-US" sz="1800" dirty="0">
                <a:latin typeface="Lucida Console" panose="020B0609040504020204" pitchFamily="49" charset="0"/>
              </a:rPr>
              <a:t>1) &gt; 0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score </a:t>
            </a:r>
            <a:r>
              <a:rPr lang="nl-NL" sz="1800" dirty="0" err="1" smtClean="0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Salesmen ordered by salary from high to low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two highest earning Salesmen – best paid 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.limit(2)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FETCH FIRST </a:t>
            </a:r>
            <a:r>
              <a:rPr lang="en-US" dirty="0" smtClean="0">
                <a:latin typeface="Lucida Console" panose="020B0609040504020204" pitchFamily="49" charset="0"/>
              </a:rPr>
              <a:t>2 </a:t>
            </a:r>
            <a:r>
              <a:rPr lang="en-US" dirty="0">
                <a:latin typeface="Lucida Console" panose="020B0609040504020204" pitchFamily="49" charset="0"/>
              </a:rPr>
              <a:t>ROWS ONLY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with ‘AR’ in their name – in alphabetical order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ENAME":{$regex: "AR"} }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> like '%AR%'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not </a:t>
            </a:r>
            <a:r>
              <a:rPr lang="en-US" dirty="0"/>
              <a:t>in department 10, </a:t>
            </a:r>
            <a:r>
              <a:rPr lang="en-US" dirty="0" smtClean="0"/>
              <a:t>name </a:t>
            </a:r>
            <a:r>
              <a:rPr lang="en-US" dirty="0"/>
              <a:t>and salary and sorted alphabetically by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6474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 "</a:t>
            </a:r>
            <a:r>
              <a:rPr lang="en-US" dirty="0">
                <a:latin typeface="Lucida Console" panose="020B0609040504020204" pitchFamily="49" charset="0"/>
              </a:rPr>
              <a:t>DEPTNO":{$ne: 10}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SAL:1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DEPTNO:1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3717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deptno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deptno</a:t>
            </a:r>
            <a:r>
              <a:rPr lang="nl-NL" dirty="0" smtClean="0">
                <a:latin typeface="Lucida Console" panose="020B0609040504020204" pitchFamily="49" charset="0"/>
              </a:rPr>
              <a:t> != 10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Set DATE type property </a:t>
            </a:r>
            <a:r>
              <a:rPr lang="en-US" dirty="0" err="1" smtClean="0"/>
              <a:t>startdate</a:t>
            </a:r>
            <a:r>
              <a:rPr lang="en-US" dirty="0" smtClean="0"/>
              <a:t> derived from string type property </a:t>
            </a:r>
            <a:r>
              <a:rPr lang="en-US" dirty="0" err="1" smtClean="0"/>
              <a:t>hiredate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6226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>().</a:t>
            </a: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function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elem.startdate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new </a:t>
            </a:r>
            <a:r>
              <a:rPr lang="en-US" dirty="0">
                <a:latin typeface="Lucida Console" panose="020B0609040504020204" pitchFamily="49" charset="0"/>
              </a:rPr>
              <a:t>Date( "</a:t>
            </a:r>
            <a:r>
              <a:rPr lang="en-US" dirty="0" smtClean="0">
                <a:latin typeface="Lucida Console" panose="020B0609040504020204" pitchFamily="49" charset="0"/>
              </a:rPr>
              <a:t>19“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(6)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(3,5)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(0,2)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db.emp.save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a</a:t>
            </a:r>
            <a:r>
              <a:rPr lang="nl-NL" dirty="0" smtClean="0">
                <a:latin typeface="Lucida Console" panose="020B0609040504020204" pitchFamily="49" charset="0"/>
              </a:rPr>
              <a:t>lter </a:t>
            </a:r>
            <a:r>
              <a:rPr lang="nl-NL" dirty="0" err="1" smtClean="0">
                <a:latin typeface="Lucida Console" panose="020B0609040504020204" pitchFamily="49" charset="0"/>
              </a:rPr>
              <a:t>table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a</a:t>
            </a:r>
            <a:r>
              <a:rPr lang="nl-NL" dirty="0" err="1" smtClean="0">
                <a:latin typeface="Lucida Console" panose="020B0609040504020204" pitchFamily="49" charset="0"/>
              </a:rPr>
              <a:t>dd</a:t>
            </a:r>
            <a:r>
              <a:rPr lang="nl-NL" dirty="0" smtClean="0">
                <a:latin typeface="Lucida Console" panose="020B0609040504020204" pitchFamily="49" charset="0"/>
              </a:rPr>
              <a:t>   (startdate date)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update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smtClean="0">
                <a:latin typeface="Lucida Console" panose="020B0609040504020204" pitchFamily="49" charset="0"/>
              </a:rPr>
              <a:t>set    startdate = 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         </a:t>
            </a:r>
            <a:r>
              <a:rPr lang="nl-NL" dirty="0" err="1" smtClean="0">
                <a:latin typeface="Lucida Console" panose="020B0609040504020204" pitchFamily="49" charset="0"/>
              </a:rPr>
              <a:t>to_date</a:t>
            </a:r>
            <a:r>
              <a:rPr lang="nl-NL" dirty="0" smtClean="0">
                <a:latin typeface="Lucida Console" panose="020B0609040504020204" pitchFamily="49" charset="0"/>
              </a:rPr>
              <a:t>( </a:t>
            </a:r>
            <a:r>
              <a:rPr lang="nl-NL" dirty="0" err="1" smtClean="0">
                <a:latin typeface="Lucida Console" panose="020B0609040504020204" pitchFamily="49" charset="0"/>
              </a:rPr>
              <a:t>hiredate</a:t>
            </a:r>
            <a:r>
              <a:rPr lang="nl-NL" dirty="0" smtClean="0">
                <a:latin typeface="Lucida Console" panose="020B0609040504020204" pitchFamily="49" charset="0"/>
              </a:rPr>
              <a:t>, 'DD-MM-RR')</a:t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startmonth</a:t>
            </a:r>
            <a:r>
              <a:rPr lang="en-US" dirty="0" smtClean="0"/>
              <a:t> and </a:t>
            </a:r>
            <a:r>
              <a:rPr lang="en-US" dirty="0" err="1" smtClean="0"/>
              <a:t>startyear</a:t>
            </a:r>
            <a:r>
              <a:rPr lang="en-US" dirty="0" smtClean="0"/>
              <a:t> for all employees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startmonth</a:t>
            </a:r>
            <a:r>
              <a:rPr lang="en-US" dirty="0">
                <a:latin typeface="Lucida Console" panose="020B0609040504020204" pitchFamily="49" charset="0"/>
              </a:rPr>
              <a:t>": { $month: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startyear</a:t>
            </a:r>
            <a:r>
              <a:rPr lang="en-US" dirty="0">
                <a:latin typeface="Lucida Console" panose="020B0609040504020204" pitchFamily="49" charset="0"/>
              </a:rPr>
              <a:t>": { 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(</a:t>
            </a:r>
            <a:r>
              <a:rPr lang="nl-NL" dirty="0" err="1">
                <a:latin typeface="Lucida Console" panose="020B0609040504020204" pitchFamily="49" charset="0"/>
              </a:rPr>
              <a:t>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>
                <a:latin typeface="Lucida Console" panose="020B0609040504020204" pitchFamily="49" charset="0"/>
              </a:rPr>
              <a:t>startmonth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year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>
                <a:latin typeface="Lucida Console" panose="020B0609040504020204" pitchFamily="49" charset="0"/>
              </a:rPr>
              <a:t>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 smtClean="0">
                <a:latin typeface="Lucida Console" panose="020B0609040504020204" pitchFamily="49" charset="0"/>
              </a:rPr>
              <a:t>startyear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069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7931</TotalTime>
  <Words>2400</Words>
  <Application>Microsoft Office PowerPoint</Application>
  <PresentationFormat>Custom</PresentationFormat>
  <Paragraphs>666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AMIS_WIDESCREEN</vt:lpstr>
      <vt:lpstr>PowerPoint Presentation</vt:lpstr>
      <vt:lpstr>Data Set</vt:lpstr>
      <vt:lpstr>find the names of all managers</vt:lpstr>
      <vt:lpstr>find name and salary of Salesmen ordered by salary from high to low </vt:lpstr>
      <vt:lpstr>find name and salary of two highest earning Salesmen – best paid first</vt:lpstr>
      <vt:lpstr>find employees with ‘AR’ in their name – in alphabetical order by name</vt:lpstr>
      <vt:lpstr>find employees not in department 10, name and salary and sorted alphabetically by name</vt:lpstr>
      <vt:lpstr>Set DATE type property startdate derived from string type property hiredate</vt:lpstr>
      <vt:lpstr>Select name, startmonth and startyear for all employees</vt:lpstr>
      <vt:lpstr>total salary sum, total number of employees, the highest salary and the earliest startdate</vt:lpstr>
      <vt:lpstr>total salary sum, total number of employees, the highest salary and the earliest startdate PER DEPARTMENT</vt:lpstr>
      <vt:lpstr>total salary sum, number of employees, highest salary and earliest startdate PER DEPARTMENT and hireyear  with number of employees two or more</vt:lpstr>
      <vt:lpstr>All employees with their department details (when available)</vt:lpstr>
      <vt:lpstr>All departments with a list of the names of their employees</vt:lpstr>
      <vt:lpstr>all employees who work in NEW YORK</vt:lpstr>
      <vt:lpstr>Employee named KING  with all employees who work under her or him and a neat list of the names of these subordinate staff</vt:lpstr>
      <vt:lpstr>Facet aggregation: # employees by job, by salary bucket, by department and by startdate (1)</vt:lpstr>
      <vt:lpstr>Facet aggregation: # employees by job, by salary bucket, by department and by startdate (2)</vt:lpstr>
      <vt:lpstr>Facet aggregation: # employees by job, by salary bucket, by department and by startdate (3)</vt:lpstr>
      <vt:lpstr>Create materialized collection from query departments with nested employees</vt:lpstr>
      <vt:lpstr>Find department that contains employee named KING from departments collection with nested employees</vt:lpstr>
      <vt:lpstr>only find Employee KING (and not all employees in the department) from departments collection with nested employees</vt:lpstr>
      <vt:lpstr>Find names of all managers from departments collection with nested employees</vt:lpstr>
      <vt:lpstr>find all employees who are not in department 10, with their name and salary and sorted alphabetically by name from departments collection with nested employees</vt:lpstr>
      <vt:lpstr>total salary sum, total number of employees, the highest salary and the earliest startdate, per department from departments collection with nested employees</vt:lpstr>
      <vt:lpstr>Adding geo locations and create geo index</vt:lpstr>
      <vt:lpstr>find departments within 500 km from Washington DC  ( [ -77.0364, 38.8951 ])</vt:lpstr>
      <vt:lpstr>all departments, the distance for each department in kilometer from Washington DC, ordered by that distance</vt:lpstr>
      <vt:lpstr>Add biographies to employees (preparing for text index and search) and create text index</vt:lpstr>
      <vt:lpstr>which employees are found when looking for someone to lead? </vt:lpstr>
      <vt:lpstr>Text search including scoring - applying weight and deriving applicability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179</cp:revision>
  <dcterms:created xsi:type="dcterms:W3CDTF">2016-11-24T07:31:17Z</dcterms:created>
  <dcterms:modified xsi:type="dcterms:W3CDTF">2017-02-28T06:19:34Z</dcterms:modified>
</cp:coreProperties>
</file>