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sldIdLst>
    <p:sldId id="294" r:id="rId2"/>
    <p:sldId id="347" r:id="rId3"/>
    <p:sldId id="350" r:id="rId4"/>
    <p:sldId id="351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9" r:id="rId21"/>
    <p:sldId id="380" r:id="rId22"/>
    <p:sldId id="381" r:id="rId23"/>
    <p:sldId id="382" r:id="rId24"/>
    <p:sldId id="383" r:id="rId25"/>
    <p:sldId id="384" r:id="rId26"/>
    <p:sldId id="372" r:id="rId27"/>
    <p:sldId id="373" r:id="rId28"/>
    <p:sldId id="374" r:id="rId29"/>
    <p:sldId id="375" r:id="rId30"/>
    <p:sldId id="376" r:id="rId31"/>
    <p:sldId id="378" r:id="rId32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Create materialized collection </a:t>
            </a:r>
            <a:r>
              <a:rPr lang="en-US" sz="4000" dirty="0"/>
              <a:t>from query</a:t>
            </a:r>
            <a:br>
              <a:rPr lang="en-US" sz="4000" dirty="0"/>
            </a:br>
            <a:r>
              <a:rPr lang="en-US" sz="4000" dirty="0" smtClean="0"/>
              <a:t>departments </a:t>
            </a:r>
            <a:r>
              <a:rPr lang="en-US" sz="4000" dirty="0"/>
              <a:t>with </a:t>
            </a:r>
            <a:r>
              <a:rPr lang="en-US" sz="4000" dirty="0" smtClean="0"/>
              <a:t>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  {$lookup: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from:"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localField</a:t>
            </a:r>
            <a:r>
              <a:rPr lang="en-US" sz="1800" dirty="0">
                <a:latin typeface="Lucida Console" panose="020B0609040504020204" pitchFamily="49" charset="0"/>
              </a:rPr>
              <a:t>:"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foreignField</a:t>
            </a:r>
            <a:r>
              <a:rPr lang="en-US" sz="18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as:"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{$out: "departments"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as object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EMPNO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ENAME              VARCHAR2(10)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JOB                VARCHAR2(9)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MGR    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SAL 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COMM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STARTDATE          DATE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 as  table of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n</a:t>
            </a:r>
            <a:r>
              <a:rPr lang="nl-NL" sz="1800" dirty="0" err="1" smtClean="0">
                <a:latin typeface="Lucida Console" panose="020B0609040504020204" pitchFamily="49" charset="0"/>
              </a:rPr>
              <a:t>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materialized view departments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BUILD IMMEDIATE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REFRESH FORCE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ON DEMAND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as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cast ( multiset ( select </a:t>
            </a:r>
            <a:r>
              <a:rPr lang="en-US" sz="1800" dirty="0" err="1">
                <a:latin typeface="Lucida Console" panose="020B0609040504020204" pitchFamily="49" charset="0"/>
              </a:rPr>
              <a:t>empno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job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  ,    </a:t>
            </a:r>
            <a:r>
              <a:rPr lang="en-US" sz="1800" dirty="0" err="1" smtClean="0">
                <a:latin typeface="Lucida Console" panose="020B0609040504020204" pitchFamily="49" charset="0"/>
              </a:rPr>
              <a:t>mgr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comm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hiredate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where  </a:t>
            </a:r>
            <a:r>
              <a:rPr lang="en-US" sz="1800" dirty="0" err="1">
                <a:latin typeface="Lucida Console" panose="020B0609040504020204" pitchFamily="49" charset="0"/>
              </a:rPr>
              <a:t>e.deptno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 smtClean="0">
                <a:latin typeface="Lucida Console" panose="020B0609040504020204" pitchFamily="49" charset="0"/>
              </a:rPr>
              <a:t>d.deptno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) 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as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dept</a:t>
            </a:r>
            <a:r>
              <a:rPr lang="en-US" sz="1800" dirty="0">
                <a:latin typeface="Lucida Console" panose="020B0609040504020204" pitchFamily="49" charset="0"/>
              </a:rPr>
              <a:t> d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7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</a:t>
            </a:r>
            <a:r>
              <a:rPr lang="en-US" sz="4000" dirty="0" smtClean="0"/>
              <a:t>department </a:t>
            </a:r>
            <a:r>
              <a:rPr lang="en-US" sz="4000" dirty="0"/>
              <a:t>that contains employee named KING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db.departments.find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sz="1800" dirty="0">
                <a:latin typeface="Lucida Console" panose="020B0609040504020204" pitchFamily="49" charset="0"/>
              </a:rPr>
              <a:t>{"</a:t>
            </a:r>
            <a:r>
              <a:rPr lang="en-US" sz="1800" dirty="0" err="1">
                <a:latin typeface="Lucida Console" panose="020B0609040504020204" pitchFamily="49" charset="0"/>
              </a:rPr>
              <a:t>emps.ENAME":"KING</a:t>
            </a:r>
            <a:r>
              <a:rPr lang="en-US" sz="1800" dirty="0" smtClean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from   </a:t>
            </a:r>
            <a:r>
              <a:rPr lang="en-US" sz="1800" dirty="0">
                <a:latin typeface="Lucida Console" panose="020B0609040504020204" pitchFamily="49" charset="0"/>
              </a:rPr>
              <a:t>departments d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where  ( </a:t>
            </a:r>
            <a:r>
              <a:rPr lang="en-US" sz="1800" dirty="0">
                <a:latin typeface="Lucida Console" panose="020B0609040504020204" pitchFamily="49" charset="0"/>
              </a:rPr>
              <a:t>select count(*)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from </a:t>
            </a:r>
            <a:r>
              <a:rPr lang="en-US" sz="1800" dirty="0">
                <a:latin typeface="Lucida Console" panose="020B0609040504020204" pitchFamily="49" charset="0"/>
              </a:rPr>
              <a:t>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where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smtClean="0">
                <a:latin typeface="Lucida Console" panose="020B0609040504020204" pitchFamily="49" charset="0"/>
              </a:rPr>
              <a:t>'KING'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) &gt; 0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only find </a:t>
            </a:r>
            <a:r>
              <a:rPr lang="en-US" sz="4000" dirty="0" smtClean="0"/>
              <a:t>Employee KING </a:t>
            </a:r>
            <a:r>
              <a:rPr lang="en-US" sz="4000" dirty="0"/>
              <a:t>(and not all employees in the department)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623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": "KING"}}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"EMPNO": "$</a:t>
            </a:r>
            <a:r>
              <a:rPr lang="en-US" sz="1800" dirty="0" err="1">
                <a:latin typeface="Lucida Console" panose="020B0609040504020204" pitchFamily="49" charset="0"/>
              </a:rPr>
              <a:t>emps.EMPNO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"JOB": "$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"STARTDATE":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"DNAME": 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staff.*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r>
              <a:rPr lang="en-US" sz="1800" dirty="0">
                <a:latin typeface="Lucida Console" panose="020B0609040504020204" pitchFamily="49" charset="0"/>
              </a:rPr>
              <a:t> = 'KING'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Find names of all managers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": "MANAGER"}}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staff.job</a:t>
            </a:r>
            <a:r>
              <a:rPr lang="en-US" sz="1800" dirty="0">
                <a:latin typeface="Lucida Console" panose="020B0609040504020204" pitchFamily="49" charset="0"/>
              </a:rPr>
              <a:t> = 'MANAGER'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3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all employees who are not in department 10, with their name and salary and sorted alphabetically by name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9263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{$match: { "DEPTNO": {$ne:10}}}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"SAL":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"DEPTNO": 1,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{$sort : {"ENAME":1}}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staff.sal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r>
              <a:rPr lang="en-US" sz="1800" dirty="0">
                <a:latin typeface="Lucida Console" panose="020B0609040504020204" pitchFamily="49" charset="0"/>
              </a:rPr>
              <a:t> != 10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total number of employees, the highest salary and the earliest </a:t>
            </a:r>
            <a:r>
              <a:rPr lang="en-US" sz="4000" dirty="0" err="1"/>
              <a:t>startdate</a:t>
            </a:r>
            <a:r>
              <a:rPr lang="en-US" sz="4000" dirty="0"/>
              <a:t>, per department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55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{$group:{ _id: '$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total_salary_sum</a:t>
            </a:r>
            <a:r>
              <a:rPr lang="en-US" sz="1800" dirty="0">
                <a:latin typeface="Lucida Console" panose="020B0609040504020204" pitchFamily="49" charset="0"/>
              </a:rPr>
              <a:t> : {$sum: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total_staff_count</a:t>
            </a:r>
            <a:r>
              <a:rPr lang="en-US" sz="1800" dirty="0">
                <a:latin typeface="Lucida Console" panose="020B0609040504020204" pitchFamily="49" charset="0"/>
              </a:rPr>
              <a:t> : {$sum: 1}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max_sal</a:t>
            </a:r>
            <a:r>
              <a:rPr lang="en-US" sz="1800" dirty="0">
                <a:latin typeface="Lucida Console" panose="020B0609040504020204" pitchFamily="49" charset="0"/>
              </a:rPr>
              <a:t> : {$max: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min_startdate</a:t>
            </a:r>
            <a:r>
              <a:rPr lang="en-US" sz="1800" dirty="0">
                <a:latin typeface="Lucida Console" panose="020B0609040504020204" pitchFamily="49" charset="0"/>
              </a:rPr>
              <a:t> : {$min: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>
                <a:latin typeface="Lucida Console" panose="020B0609040504020204" pitchFamily="49" charset="0"/>
              </a:rPr>
              <a:t>d.deptno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sum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total_salary_sum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count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staff.empno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total_staff_count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max(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max_sal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min(</a:t>
            </a:r>
            <a:r>
              <a:rPr lang="nl-NL" sz="1800" dirty="0" err="1">
                <a:latin typeface="Lucida Console" panose="020B0609040504020204" pitchFamily="49" charset="0"/>
              </a:rPr>
              <a:t>staff.startdate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min_startdate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err="1">
                <a:latin typeface="Lucida Console" panose="020B0609040504020204" pitchFamily="49" charset="0"/>
              </a:rPr>
              <a:t>departments</a:t>
            </a:r>
            <a:r>
              <a:rPr lang="nl-NL" sz="1800" dirty="0">
                <a:latin typeface="Lucida Console" panose="020B0609040504020204" pitchFamily="49" charset="0"/>
              </a:rPr>
              <a:t> 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table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d.staff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staff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group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by</a:t>
            </a:r>
            <a:r>
              <a:rPr lang="nl-NL" sz="1800" dirty="0">
                <a:latin typeface="Lucida Console" panose="020B0609040504020204" pitchFamily="49" charset="0"/>
              </a:rPr>
              <a:t>     </a:t>
            </a:r>
            <a:r>
              <a:rPr lang="nl-NL" sz="1800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8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Adding geo locations and create geo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1092318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"NEW YORK"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</a:t>
            </a:r>
            <a:r>
              <a:rPr lang="en-US" sz="1600" dirty="0" smtClean="0">
                <a:latin typeface="Lucida Console" panose="020B0609040504020204" pitchFamily="49" charset="0"/>
              </a:rPr>
              <a:t>73.9352, 40.7306 </a:t>
            </a:r>
            <a:r>
              <a:rPr lang="en-US" sz="1600" dirty="0">
                <a:latin typeface="Lucida Console" panose="020B0609040504020204" pitchFamily="49" charset="0"/>
              </a:rPr>
              <a:t>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"DALLAS"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-96.8005, 32.7801 ]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"BOSTON"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-71.0598, 42.3584 ]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...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db.dept.ensureIndex</a:t>
            </a:r>
            <a:r>
              <a:rPr lang="en-US" sz="1600" dirty="0">
                <a:latin typeface="Lucida Console" panose="020B0609040504020204" pitchFamily="49" charset="0"/>
              </a:rPr>
              <a:t>( { location : "2dsphere" } 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column </a:t>
            </a:r>
            <a:r>
              <a:rPr lang="nl-NL" sz="1600" dirty="0" err="1" smtClean="0">
                <a:latin typeface="Lucida Console" panose="020B0609040504020204" pitchFamily="49" charset="0"/>
              </a:rPr>
              <a:t>geo_location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hold</a:t>
            </a:r>
            <a:r>
              <a:rPr lang="nl-NL" sz="1600" dirty="0" smtClean="0">
                <a:latin typeface="Lucida Console" panose="020B0609040504020204" pitchFamily="49" charset="0"/>
              </a:rPr>
              <a:t> SDO_GEOMETRY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alter </a:t>
            </a:r>
            <a:r>
              <a:rPr lang="en-US" sz="1600" dirty="0">
                <a:latin typeface="Lucida Console" panose="020B0609040504020204" pitchFamily="49" charset="0"/>
              </a:rPr>
              <a:t>table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add 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SDO_GEOMETRY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geo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each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department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(-73.935242, 40.730610,NULL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, </a:t>
            </a:r>
            <a:r>
              <a:rPr lang="en-US" sz="1600" dirty="0">
                <a:latin typeface="Lucida Console" panose="020B0609040504020204" pitchFamily="49" charset="0"/>
              </a:rPr>
              <a:t>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'NEW YORK</a:t>
            </a:r>
            <a:r>
              <a:rPr lang="en-US" sz="1600" dirty="0" smtClean="0">
                <a:latin typeface="Lucida Console" panose="020B0609040504020204" pitchFamily="49" charset="0"/>
              </a:rPr>
              <a:t>'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(-96.8005, 32.7801,NULL), 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'DALLAS'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insert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dimensional meta information </a:t>
            </a:r>
            <a:r>
              <a:rPr lang="en-US" sz="1600" dirty="0">
                <a:latin typeface="Lucida Console" panose="020B0609040504020204" pitchFamily="49" charset="0"/>
              </a:rPr>
              <a:t>for the  spatial column</a:t>
            </a:r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INSERT INTO USER_SDO_GEOM_METADATA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(TABLE_NAME, COLUMN_NAME, DIMINFO, SRID)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VALUES ('DEPT', 'GEO_LOCATION',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SDO_DIM_ARRAY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SDO_DIM_ELEMENT('LONG', -180.0, 180.0, 0.5),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SDO_DIM_ELEMENT('LAT', -90.0, 90.0, 0.5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),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  8307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CREATE </a:t>
            </a:r>
            <a:r>
              <a:rPr lang="en-US" sz="1600" dirty="0">
                <a:latin typeface="Lucida Console" panose="020B0609040504020204" pitchFamily="49" charset="0"/>
              </a:rPr>
              <a:t>INDEX </a:t>
            </a:r>
            <a:r>
              <a:rPr lang="en-US" sz="1600" dirty="0" err="1">
                <a:latin typeface="Lucida Console" panose="020B0609040504020204" pitchFamily="49" charset="0"/>
              </a:rPr>
              <a:t>dept_spatial_idx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ON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INDEXTYPE IS </a:t>
            </a:r>
            <a:r>
              <a:rPr lang="en-US" sz="1600" dirty="0" err="1">
                <a:latin typeface="Lucida Console" panose="020B0609040504020204" pitchFamily="49" charset="0"/>
              </a:rPr>
              <a:t>mdsys.spatial_index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departments within 500 km from Washington DC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 </a:t>
            </a:r>
            <a:r>
              <a:rPr lang="en-US" sz="4000" dirty="0"/>
              <a:t>[ -77.0364, 38.8951 ])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5998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db.dept.find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location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$near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$geometry : {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type : "Point" 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coordinates : [ -77.0364, 38.8951 ]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</a:t>
            </a:r>
            <a:r>
              <a:rPr lang="en-US" sz="1800" dirty="0" err="1">
                <a:latin typeface="Lucida Console" panose="020B0609040504020204" pitchFamily="49" charset="0"/>
              </a:rPr>
              <a:t>maxDistance</a:t>
            </a:r>
            <a:r>
              <a:rPr lang="en-US" sz="1800" dirty="0">
                <a:latin typeface="Lucida Console" panose="020B0609040504020204" pitchFamily="49" charset="0"/>
              </a:rPr>
              <a:t> : 500000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</a:t>
            </a:r>
            <a:r>
              <a:rPr lang="nl-NL" sz="1800" dirty="0" smtClean="0">
                <a:latin typeface="Lucida Console" panose="020B0609040504020204" pitchFamily="49" charset="0"/>
              </a:rPr>
              <a:t>8307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SDO_POINT_TYPE </a:t>
            </a:r>
            <a:r>
              <a:rPr lang="nl-NL" sz="1800" dirty="0">
                <a:latin typeface="Lucida Console" panose="020B0609040504020204" pitchFamily="49" charset="0"/>
              </a:rPr>
              <a:t>( -77.0364, 38.8951,NULL</a:t>
            </a:r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</a:t>
            </a:r>
            <a:r>
              <a:rPr lang="nl-NL" sz="1800" dirty="0">
                <a:latin typeface="Lucida Console" panose="020B0609040504020204" pitchFamily="49" charset="0"/>
              </a:rPr>
              <a:t>NULL, </a:t>
            </a:r>
            <a:r>
              <a:rPr lang="nl-NL" sz="1800" dirty="0" smtClean="0">
                <a:latin typeface="Lucida Console" panose="020B0609040504020204" pitchFamily="49" charset="0"/>
              </a:rPr>
              <a:t>NULL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 smtClean="0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dept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select d.*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where</a:t>
            </a:r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d.distance</a:t>
            </a:r>
            <a:r>
              <a:rPr lang="nl-NL" sz="1800" dirty="0">
                <a:latin typeface="Lucida Console" panose="020B0609040504020204" pitchFamily="49" charset="0"/>
              </a:rPr>
              <a:t> &lt; 500</a:t>
            </a:r>
          </a:p>
        </p:txBody>
      </p:sp>
    </p:spTree>
    <p:extLst>
      <p:ext uri="{BB962C8B-B14F-4D97-AF65-F5344CB8AC3E}">
        <p14:creationId xmlns:p14="http://schemas.microsoft.com/office/powerpoint/2010/main" val="19672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</a:t>
            </a:r>
            <a:r>
              <a:rPr lang="en-US" sz="4000" dirty="0" smtClean="0"/>
              <a:t>departments, the </a:t>
            </a:r>
            <a:r>
              <a:rPr lang="en-US" sz="4000" dirty="0"/>
              <a:t>distance for each department </a:t>
            </a:r>
            <a:r>
              <a:rPr lang="en-US" sz="4000" dirty="0" smtClean="0"/>
              <a:t>in kilometer from Washington DC, ordered by that distance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39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db.dept.aggregate</a:t>
            </a:r>
            <a:r>
              <a:rPr lang="en-US" sz="1600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 "$</a:t>
            </a:r>
            <a:r>
              <a:rPr lang="en-US" sz="1600" dirty="0" err="1">
                <a:latin typeface="Lucida Console" panose="020B0609040504020204" pitchFamily="49" charset="0"/>
              </a:rPr>
              <a:t>geoNear</a:t>
            </a:r>
            <a:r>
              <a:rPr lang="en-US" sz="1600" dirty="0">
                <a:latin typeface="Lucida Console" panose="020B0609040504020204" pitchFamily="49" charset="0"/>
              </a:rPr>
              <a:t>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"near":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"type":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"coordinates": [ -77.0364, 38.8951 ]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"spherical": true,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distanceField</a:t>
            </a:r>
            <a:r>
              <a:rPr lang="en-US" sz="1600" dirty="0">
                <a:latin typeface="Lucida Console" panose="020B0609040504020204" pitchFamily="49" charset="0"/>
              </a:rPr>
              <a:t>": "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",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distanceMultiplier</a:t>
            </a:r>
            <a:r>
              <a:rPr lang="en-US" sz="1600" dirty="0">
                <a:latin typeface="Lucida Console" panose="020B0609040504020204" pitchFamily="49" charset="0"/>
              </a:rPr>
              <a:t>": </a:t>
            </a:r>
            <a:r>
              <a:rPr lang="en-US" sz="1600" dirty="0" smtClean="0">
                <a:latin typeface="Lucida Console" panose="020B0609040504020204" pitchFamily="49" charset="0"/>
              </a:rPr>
              <a:t>0.001 // from meter to km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, {$sort : {"distanceFromTarget":1}}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  {$project: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_id: 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dname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"distance from Washington DC":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{ 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trunc</a:t>
            </a:r>
            <a:r>
              <a:rPr lang="en-US" sz="1600" dirty="0">
                <a:latin typeface="Lucida Console" panose="020B0609040504020204" pitchFamily="49" charset="0"/>
              </a:rPr>
              <a:t> : "$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 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dname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8307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SDO_POINT_TYPE ( -77.0364, 38.8951,NULL)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NULL, NULL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dept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 smtClean="0">
                <a:latin typeface="Lucida Console" panose="020B0609040504020204" pitchFamily="49" charset="0"/>
              </a:rPr>
              <a:t>d.dname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d.loc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“</a:t>
            </a:r>
            <a:r>
              <a:rPr lang="en-US" sz="1800" dirty="0">
                <a:latin typeface="Lucida Console" panose="020B0609040504020204" pitchFamily="49" charset="0"/>
              </a:rPr>
              <a:t>distance from Washington DC</a:t>
            </a:r>
            <a:r>
              <a:rPr lang="nl-NL" sz="1800" dirty="0" smtClean="0">
                <a:latin typeface="Lucida Console" panose="020B0609040504020204" pitchFamily="49" charset="0"/>
              </a:rPr>
              <a:t>”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o</a:t>
            </a:r>
            <a:r>
              <a:rPr lang="nl-NL" sz="1800" dirty="0" smtClean="0">
                <a:latin typeface="Lucida Console" panose="020B0609040504020204" pitchFamily="49" charset="0"/>
              </a:rPr>
              <a:t>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nl-NL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 biographies to employees (preparing for text index and search) and create text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59053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"KING"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"Gerald Ford was born </a:t>
            </a:r>
            <a:r>
              <a:rPr lang="en-US" sz="1600" dirty="0" smtClean="0">
                <a:latin typeface="Lucida Console" panose="020B0609040504020204" pitchFamily="49" charset="0"/>
              </a:rPr>
              <a:t>...."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"BLAKE"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"Jamaican sprinter Yohan </a:t>
            </a:r>
            <a:r>
              <a:rPr lang="en-US" sz="1600" dirty="0" smtClean="0">
                <a:latin typeface="Lucida Console" panose="020B0609040504020204" pitchFamily="49" charset="0"/>
              </a:rPr>
              <a:t>Blake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"FORD"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"Harrison Ford is one of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           ...Han </a:t>
            </a:r>
            <a:r>
              <a:rPr lang="en-US" sz="1600" dirty="0">
                <a:latin typeface="Lucida Console" panose="020B0609040504020204" pitchFamily="49" charset="0"/>
              </a:rPr>
              <a:t>Solo."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create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index, </a:t>
            </a:r>
            <a:r>
              <a:rPr lang="nl-NL" sz="1600" dirty="0" err="1" smtClean="0">
                <a:latin typeface="Lucida Console" panose="020B0609040504020204" pitchFamily="49" charset="0"/>
              </a:rPr>
              <a:t>allowing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use</a:t>
            </a:r>
            <a:r>
              <a:rPr lang="nl-NL" sz="1600" dirty="0" smtClean="0">
                <a:latin typeface="Lucida Console" panose="020B0609040504020204" pitchFamily="49" charset="0"/>
              </a:rPr>
              <a:t> of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search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db.emp.createIndex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 </a:t>
            </a:r>
            <a:r>
              <a:rPr lang="en-US" sz="1600" dirty="0" err="1">
                <a:latin typeface="Lucida Console" panose="020B0609040504020204" pitchFamily="49" charset="0"/>
              </a:rPr>
              <a:t>ENAME:'text</a:t>
            </a:r>
            <a:r>
              <a:rPr lang="en-US" sz="1600" dirty="0">
                <a:latin typeface="Lucida Console" panose="020B0609040504020204" pitchFamily="49" charset="0"/>
              </a:rPr>
              <a:t>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JOB:'text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BIO:'text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,{  weights: { ENAME:10, JOB:5, bio:1}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, name: '</a:t>
            </a:r>
            <a:r>
              <a:rPr lang="en-US" sz="1600" dirty="0" err="1">
                <a:latin typeface="Lucida Console" panose="020B0609040504020204" pitchFamily="49" charset="0"/>
              </a:rPr>
              <a:t>employee_text_index</a:t>
            </a:r>
            <a:r>
              <a:rPr lang="en-US" sz="1600" dirty="0">
                <a:latin typeface="Lucida Console" panose="020B0609040504020204" pitchFamily="49" charset="0"/>
              </a:rPr>
              <a:t>'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q'[Gerald Ford was born ... in 2006.]'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latin typeface="Lucida Console" panose="020B0609040504020204" pitchFamily="49" charset="0"/>
              </a:rPr>
              <a:t>'KING‘</a:t>
            </a:r>
          </a:p>
          <a:p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q'[Jamaican sprinter Yohan Blake holds ...]'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'BLAKE'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a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</a:t>
            </a:r>
            <a:r>
              <a:rPr lang="nl-NL" sz="1800" dirty="0" smtClean="0">
                <a:latin typeface="Lucida Console" panose="020B0609040504020204" pitchFamily="49" charset="0"/>
              </a:rPr>
              <a:t> column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</a:t>
            </a:r>
            <a:r>
              <a:rPr lang="en-US" sz="1800" dirty="0" err="1">
                <a:latin typeface="Lucida Console" panose="020B0609040504020204" pitchFamily="49" charset="0"/>
              </a:rPr>
              <a:t>multi_column_datastore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'</a:t>
            </a:r>
            <a:r>
              <a:rPr lang="en-US" sz="1800" dirty="0" err="1" smtClean="0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'columns', 'bio,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job' 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-- to support stemming 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</a:t>
            </a:r>
            <a:r>
              <a:rPr lang="en-US" sz="1800" dirty="0" err="1">
                <a:latin typeface="Lucida Console" panose="020B0609040504020204" pitchFamily="49" charset="0"/>
              </a:rPr>
              <a:t>lexer</a:t>
            </a:r>
            <a:r>
              <a:rPr lang="en-US" sz="1800" dirty="0">
                <a:latin typeface="Lucida Console" panose="020B0609040504020204" pitchFamily="49" charset="0"/>
              </a:rPr>
              <a:t>','BASIC_LEXER');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'my_lexer','index_stems','1');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my_wordlist','BASIC_WORDLIST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my_wordlist','stemmer','ENGLISH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create </a:t>
            </a:r>
            <a:r>
              <a:rPr lang="en-US" sz="1800" dirty="0">
                <a:latin typeface="Lucida Console" panose="020B0609040504020204" pitchFamily="49" charset="0"/>
              </a:rPr>
              <a:t>index </a:t>
            </a:r>
            <a:r>
              <a:rPr lang="en-US" sz="1800" dirty="0" err="1">
                <a:latin typeface="Lucida Console" panose="020B0609040504020204" pitchFamily="49" charset="0"/>
              </a:rPr>
              <a:t>emp_txt_idx</a:t>
            </a:r>
            <a:r>
              <a:rPr lang="en-US" sz="1800" dirty="0">
                <a:latin typeface="Lucida Console" panose="020B0609040504020204" pitchFamily="49" charset="0"/>
              </a:rPr>
              <a:t> on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 err="1">
                <a:latin typeface="Lucida Console" panose="020B0609040504020204" pitchFamily="49" charset="0"/>
              </a:rPr>
              <a:t>indextype</a:t>
            </a:r>
            <a:r>
              <a:rPr lang="en-US" sz="1800" dirty="0">
                <a:latin typeface="Lucida Console" panose="020B0609040504020204" pitchFamily="49" charset="0"/>
              </a:rPr>
              <a:t> is </a:t>
            </a:r>
            <a:r>
              <a:rPr lang="en-US" sz="1800" dirty="0" err="1">
                <a:latin typeface="Lucida Console" panose="020B0609040504020204" pitchFamily="49" charset="0"/>
              </a:rPr>
              <a:t>ctxsys.context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parameters( '</a:t>
            </a:r>
            <a:r>
              <a:rPr lang="en-US" sz="1800" dirty="0" err="1">
                <a:latin typeface="Lucida Console" panose="020B0609040504020204" pitchFamily="49" charset="0"/>
              </a:rPr>
              <a:t>datastore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 WORDLIST </a:t>
            </a:r>
            <a:r>
              <a:rPr lang="en-US" sz="1800" dirty="0" err="1">
                <a:latin typeface="Lucida Console" panose="020B0609040504020204" pitchFamily="49" charset="0"/>
              </a:rPr>
              <a:t>my_wordlist</a:t>
            </a:r>
            <a:r>
              <a:rPr lang="en-US" sz="1800" dirty="0">
                <a:latin typeface="Lucida Console" panose="020B0609040504020204" pitchFamily="49" charset="0"/>
              </a:rPr>
              <a:t> LEXER </a:t>
            </a:r>
            <a:r>
              <a:rPr lang="en-US" sz="1800" dirty="0" err="1">
                <a:latin typeface="Lucida Console" panose="020B0609040504020204" pitchFamily="49" charset="0"/>
              </a:rPr>
              <a:t>my_lexer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which employees are found when looking for someone to lead? 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81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db.emp.find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{$</a:t>
            </a:r>
            <a:r>
              <a:rPr lang="en-US" sz="1800" dirty="0">
                <a:latin typeface="Lucida Console" panose="020B0609040504020204" pitchFamily="49" charset="0"/>
              </a:rPr>
              <a:t>text: {$search: 'lead</a:t>
            </a:r>
            <a:r>
              <a:rPr lang="en-US" sz="1800" dirty="0" smtClean="0">
                <a:latin typeface="Lucida Console" panose="020B0609040504020204" pitchFamily="49" charset="0"/>
              </a:rPr>
              <a:t>'}}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,{</a:t>
            </a:r>
            <a:r>
              <a:rPr lang="en-US" sz="1800" dirty="0">
                <a:latin typeface="Lucida Console" panose="020B0609040504020204" pitchFamily="49" charset="0"/>
              </a:rPr>
              <a:t>ENAME:1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leveraging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multicolumn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 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on </a:t>
            </a:r>
            <a:r>
              <a:rPr lang="nl-NL" sz="1800" dirty="0" err="1" smtClean="0">
                <a:latin typeface="Lucida Console" panose="020B0609040504020204" pitchFamily="49" charset="0"/>
              </a:rPr>
              <a:t>ename</a:t>
            </a:r>
            <a:r>
              <a:rPr lang="nl-NL" sz="1800" dirty="0" smtClean="0">
                <a:latin typeface="Lucida Console" panose="020B0609040504020204" pitchFamily="49" charset="0"/>
              </a:rPr>
              <a:t>, bio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SCORE(1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smtClean="0">
                <a:latin typeface="Lucida Console" panose="020B0609040504020204" pitchFamily="49" charset="0"/>
              </a:rPr>
              <a:t>CONTAINS(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, </a:t>
            </a:r>
            <a:r>
              <a:rPr lang="en-US" sz="1800" dirty="0">
                <a:latin typeface="Lucida Console" panose="020B0609040504020204" pitchFamily="49" charset="0"/>
              </a:rPr>
              <a:t>'lead', 1) &gt; 0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Text search including scoring - applying weight and deriving applicability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7393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[{ </a:t>
            </a:r>
            <a:r>
              <a:rPr lang="en-US" sz="1800" dirty="0">
                <a:latin typeface="Lucida Console" panose="020B0609040504020204" pitchFamily="49" charset="0"/>
              </a:rPr>
              <a:t>$match: { $text: { $search: 'managing' } }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$project: </a:t>
            </a: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_</a:t>
            </a:r>
            <a:r>
              <a:rPr lang="en-US" sz="1800" dirty="0">
                <a:latin typeface="Lucida Console" panose="020B0609040504020204" pitchFamily="49" charset="0"/>
              </a:rPr>
              <a:t>id:0</a:t>
            </a:r>
            <a:r>
              <a:rPr lang="en-US" sz="18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ENAME</a:t>
            </a:r>
            <a:r>
              <a:rPr lang="en-US" sz="1800" dirty="0">
                <a:latin typeface="Lucida Console" panose="020B0609040504020204" pitchFamily="49" charset="0"/>
              </a:rPr>
              <a:t>: 1,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score</a:t>
            </a:r>
            <a:r>
              <a:rPr lang="en-US" sz="1800" dirty="0">
                <a:latin typeface="Lucida Console" panose="020B0609040504020204" pitchFamily="49" charset="0"/>
              </a:rPr>
              <a:t>: { $meta: '</a:t>
            </a:r>
            <a:r>
              <a:rPr lang="en-US" sz="1800" dirty="0" err="1">
                <a:latin typeface="Lucida Console" panose="020B0609040504020204" pitchFamily="49" charset="0"/>
              </a:rPr>
              <a:t>textScore</a:t>
            </a:r>
            <a:r>
              <a:rPr lang="en-US" sz="1800" dirty="0">
                <a:latin typeface="Lucida Console" panose="020B0609040504020204" pitchFamily="49" charset="0"/>
              </a:rPr>
              <a:t>' } }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$sort: {score:-1} 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]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-- </a:t>
            </a:r>
            <a:r>
              <a:rPr lang="nl-NL" sz="1800" dirty="0" err="1">
                <a:latin typeface="Lucida Console" panose="020B0609040504020204" pitchFamily="49" charset="0"/>
              </a:rPr>
              <a:t>leveraging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stemming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multicolumn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text</a:t>
            </a:r>
            <a:r>
              <a:rPr lang="nl-NL" sz="1800" dirty="0">
                <a:latin typeface="Lucida Console" panose="020B0609040504020204" pitchFamily="49" charset="0"/>
              </a:rPr>
              <a:t> index 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-- on </a:t>
            </a:r>
            <a:r>
              <a:rPr lang="nl-NL" sz="1800" dirty="0" err="1">
                <a:latin typeface="Lucida Console" panose="020B0609040504020204" pitchFamily="49" charset="0"/>
              </a:rPr>
              <a:t>ename</a:t>
            </a:r>
            <a:r>
              <a:rPr lang="nl-NL" sz="1800" dirty="0">
                <a:latin typeface="Lucida Console" panose="020B0609040504020204" pitchFamily="49" charset="0"/>
              </a:rPr>
              <a:t>, bio </a:t>
            </a:r>
            <a:r>
              <a:rPr lang="nl-NL" sz="1800" dirty="0" err="1">
                <a:latin typeface="Lucida Console" panose="020B0609040504020204" pitchFamily="49" charset="0"/>
              </a:rPr>
              <a:t>and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job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SCORE(1</a:t>
            </a:r>
            <a:r>
              <a:rPr lang="en-US" sz="1800" dirty="0" smtClean="0">
                <a:latin typeface="Lucida Console" panose="020B0609040504020204" pitchFamily="49" charset="0"/>
              </a:rPr>
              <a:t>) score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CONTAINS(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'$manage', </a:t>
            </a:r>
            <a:r>
              <a:rPr lang="en-US" sz="1800" dirty="0">
                <a:latin typeface="Lucida Console" panose="020B0609040504020204" pitchFamily="49" charset="0"/>
              </a:rPr>
              <a:t>1) &gt; 0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score </a:t>
            </a:r>
            <a:r>
              <a:rPr lang="nl-NL" sz="1800" dirty="0" err="1" smtClean="0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7953</TotalTime>
  <Words>2471</Words>
  <Application>Microsoft Office PowerPoint</Application>
  <PresentationFormat>Custom</PresentationFormat>
  <Paragraphs>716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AMIS_WIDESCREEN</vt:lpstr>
      <vt:lpstr>PowerPoint Presentation</vt:lpstr>
      <vt:lpstr>Data Set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  <vt:lpstr>Create materialized collection from query departments with nested employees</vt:lpstr>
      <vt:lpstr>Find department that contains employee named KING from departments collection with nested employees</vt:lpstr>
      <vt:lpstr>only find Employee KING (and not all employees in the department) from departments collection with nested employees</vt:lpstr>
      <vt:lpstr>Find names of all managers from departments collection with nested employees</vt:lpstr>
      <vt:lpstr>find all employees who are not in department 10, with their name and salary and sorted alphabetically by name from departments collection with nested employees</vt:lpstr>
      <vt:lpstr>total salary sum, total number of employees, the highest salary and the earliest startdate, per department from departments collection with nested employees</vt:lpstr>
      <vt:lpstr>Adding geo locations and create geo index</vt:lpstr>
      <vt:lpstr>find departments within 500 km from Washington DC  ( [ -77.0364, 38.8951 ])</vt:lpstr>
      <vt:lpstr>all departments, the distance for each department in kilometer from Washington DC, ordered by that distance</vt:lpstr>
      <vt:lpstr>Add biographies to employees (preparing for text index and search) and create text index</vt:lpstr>
      <vt:lpstr>which employees are found when looking for someone to lead? </vt:lpstr>
      <vt:lpstr>Text search including scoring - applying weight and deriving applicability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183</cp:revision>
  <dcterms:created xsi:type="dcterms:W3CDTF">2016-11-24T07:31:17Z</dcterms:created>
  <dcterms:modified xsi:type="dcterms:W3CDTF">2017-02-28T19:27:54Z</dcterms:modified>
</cp:coreProperties>
</file>