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14"/>
  </p:notesMasterIdLst>
  <p:sldIdLst>
    <p:sldId id="294" r:id="rId2"/>
    <p:sldId id="340" r:id="rId3"/>
    <p:sldId id="347" r:id="rId4"/>
    <p:sldId id="349" r:id="rId5"/>
    <p:sldId id="350" r:id="rId6"/>
    <p:sldId id="351" r:id="rId7"/>
    <p:sldId id="352" r:id="rId8"/>
    <p:sldId id="353" r:id="rId9"/>
    <p:sldId id="354" r:id="rId10"/>
    <p:sldId id="355" r:id="rId11"/>
    <p:sldId id="348" r:id="rId12"/>
    <p:sldId id="333" r:id="rId13"/>
  </p:sldIdLst>
  <p:sldSz cx="17340263" cy="9753600"/>
  <p:notesSz cx="6858000" cy="9144000"/>
  <p:defaultTextStyle>
    <a:defPPr>
      <a:defRPr lang="nl-NL"/>
    </a:defPPr>
    <a:lvl1pPr marL="0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26882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53763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80645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507526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134409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761291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388172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5015055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60" autoAdjust="0"/>
    <p:restoredTop sz="89651" autoAdjust="0"/>
  </p:normalViewPr>
  <p:slideViewPr>
    <p:cSldViewPr snapToGrid="0">
      <p:cViewPr>
        <p:scale>
          <a:sx n="60" d="100"/>
          <a:sy n="60" d="100"/>
        </p:scale>
        <p:origin x="-288" y="-149"/>
      </p:cViewPr>
      <p:guideLst>
        <p:guide orient="horz" pos="3072"/>
        <p:guide pos="5462"/>
      </p:guideLst>
    </p:cSldViewPr>
  </p:slideViewPr>
  <p:outlineViewPr>
    <p:cViewPr>
      <p:scale>
        <a:sx n="33" d="100"/>
        <a:sy n="33" d="100"/>
      </p:scale>
      <p:origin x="0" y="387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B006A-2783-4486-9514-6DFE1115B29F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1D759-295C-484A-9A59-E25428A95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514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57111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914222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71333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828444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5554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742665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199776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656887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MI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839" y="3962704"/>
            <a:ext cx="6320532" cy="199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1044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4482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2568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6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14452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3 MEDEDELING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3" y="4756914"/>
            <a:ext cx="4374664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472000" y="4756907"/>
            <a:ext cx="4374664" cy="39257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2050547" y="4764930"/>
            <a:ext cx="4374664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136637" y="3477197"/>
            <a:ext cx="1472677" cy="1035445"/>
            <a:chOff x="1502273" y="2576434"/>
            <a:chExt cx="1035445" cy="1035445"/>
          </a:xfrm>
        </p:grpSpPr>
        <p:sp>
          <p:nvSpPr>
            <p:cNvPr id="4" name="Oval 3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7922993" y="3477196"/>
            <a:ext cx="1472677" cy="1035445"/>
            <a:chOff x="1502273" y="2576434"/>
            <a:chExt cx="1035445" cy="1035445"/>
          </a:xfrm>
        </p:grpSpPr>
        <p:sp>
          <p:nvSpPr>
            <p:cNvPr id="16" name="Oval 15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13501541" y="3477196"/>
            <a:ext cx="1472677" cy="1035445"/>
            <a:chOff x="1502273" y="2576434"/>
            <a:chExt cx="1035445" cy="1035445"/>
          </a:xfrm>
        </p:grpSpPr>
        <p:sp>
          <p:nvSpPr>
            <p:cNvPr id="22" name="Oval 2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3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5524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MEDEDELINGEN">
    <p:bg>
      <p:bgPr>
        <a:solidFill>
          <a:srgbClr val="E734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3" y="4756914"/>
            <a:ext cx="4374664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472000" y="4756907"/>
            <a:ext cx="4374664" cy="39257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2050547" y="4764930"/>
            <a:ext cx="4374664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136637" y="3477197"/>
            <a:ext cx="1472677" cy="1035445"/>
            <a:chOff x="1502273" y="2576434"/>
            <a:chExt cx="1035445" cy="1035445"/>
          </a:xfrm>
        </p:grpSpPr>
        <p:sp>
          <p:nvSpPr>
            <p:cNvPr id="4" name="Oval 3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7922993" y="3477196"/>
            <a:ext cx="1472677" cy="1035445"/>
            <a:chOff x="1502273" y="2576434"/>
            <a:chExt cx="1035445" cy="1035445"/>
          </a:xfrm>
        </p:grpSpPr>
        <p:sp>
          <p:nvSpPr>
            <p:cNvPr id="16" name="Oval 15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13501541" y="3477196"/>
            <a:ext cx="1472677" cy="1035445"/>
            <a:chOff x="1502273" y="2576434"/>
            <a:chExt cx="1035445" cy="1035445"/>
          </a:xfrm>
        </p:grpSpPr>
        <p:sp>
          <p:nvSpPr>
            <p:cNvPr id="22" name="Oval 2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3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1687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3 MEDEDELING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3" y="4756914"/>
            <a:ext cx="4374664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472000" y="4756907"/>
            <a:ext cx="4374664" cy="39257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2050547" y="4764930"/>
            <a:ext cx="4374664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136637" y="3477197"/>
            <a:ext cx="1472677" cy="1035445"/>
            <a:chOff x="1502273" y="2576434"/>
            <a:chExt cx="1035445" cy="1035445"/>
          </a:xfrm>
        </p:grpSpPr>
        <p:sp>
          <p:nvSpPr>
            <p:cNvPr id="4" name="Oval 3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7922993" y="3477196"/>
            <a:ext cx="1472677" cy="1035445"/>
            <a:chOff x="1502273" y="2576434"/>
            <a:chExt cx="1035445" cy="1035445"/>
          </a:xfrm>
        </p:grpSpPr>
        <p:sp>
          <p:nvSpPr>
            <p:cNvPr id="16" name="Oval 15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13501541" y="3477196"/>
            <a:ext cx="1472677" cy="1035445"/>
            <a:chOff x="1502273" y="2576434"/>
            <a:chExt cx="1035445" cy="1035445"/>
          </a:xfrm>
        </p:grpSpPr>
        <p:sp>
          <p:nvSpPr>
            <p:cNvPr id="22" name="Oval 2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3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32074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3 MEDEDELING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3" y="4756914"/>
            <a:ext cx="4374664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472000" y="4756907"/>
            <a:ext cx="4374664" cy="39257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2050547" y="4764930"/>
            <a:ext cx="4374664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136637" y="3477197"/>
            <a:ext cx="1472677" cy="1035445"/>
            <a:chOff x="1502273" y="2576434"/>
            <a:chExt cx="1035445" cy="1035445"/>
          </a:xfrm>
        </p:grpSpPr>
        <p:sp>
          <p:nvSpPr>
            <p:cNvPr id="4" name="Oval 3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7922993" y="3477196"/>
            <a:ext cx="1472677" cy="1035445"/>
            <a:chOff x="1502273" y="2576434"/>
            <a:chExt cx="1035445" cy="1035445"/>
          </a:xfrm>
        </p:grpSpPr>
        <p:sp>
          <p:nvSpPr>
            <p:cNvPr id="16" name="Oval 15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13501541" y="3477196"/>
            <a:ext cx="1472677" cy="1035445"/>
            <a:chOff x="1502273" y="2576434"/>
            <a:chExt cx="1035445" cy="1035445"/>
          </a:xfrm>
        </p:grpSpPr>
        <p:sp>
          <p:nvSpPr>
            <p:cNvPr id="22" name="Oval 2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3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5683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3 MEDEDELING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3" y="4756914"/>
            <a:ext cx="4374664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472000" y="4756907"/>
            <a:ext cx="4374664" cy="39257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2050547" y="4764930"/>
            <a:ext cx="4374664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136637" y="3477197"/>
            <a:ext cx="1472677" cy="1035445"/>
            <a:chOff x="1502273" y="2576434"/>
            <a:chExt cx="1035445" cy="1035445"/>
          </a:xfrm>
        </p:grpSpPr>
        <p:sp>
          <p:nvSpPr>
            <p:cNvPr id="4" name="Oval 3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7922993" y="3477196"/>
            <a:ext cx="1472677" cy="1035445"/>
            <a:chOff x="1502273" y="2576434"/>
            <a:chExt cx="1035445" cy="1035445"/>
          </a:xfrm>
        </p:grpSpPr>
        <p:sp>
          <p:nvSpPr>
            <p:cNvPr id="16" name="Oval 15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13501541" y="3477196"/>
            <a:ext cx="1472677" cy="1035445"/>
            <a:chOff x="1502273" y="2576434"/>
            <a:chExt cx="1035445" cy="1035445"/>
          </a:xfrm>
        </p:grpSpPr>
        <p:sp>
          <p:nvSpPr>
            <p:cNvPr id="22" name="Oval 2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3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0274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3 MEDEDELING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3" y="4756914"/>
            <a:ext cx="4374664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472000" y="4756907"/>
            <a:ext cx="4374664" cy="39257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2050547" y="4764930"/>
            <a:ext cx="4374664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136637" y="3477197"/>
            <a:ext cx="1472677" cy="1035445"/>
            <a:chOff x="1502273" y="2576434"/>
            <a:chExt cx="1035445" cy="1035445"/>
          </a:xfrm>
        </p:grpSpPr>
        <p:sp>
          <p:nvSpPr>
            <p:cNvPr id="4" name="Oval 3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7922993" y="3477196"/>
            <a:ext cx="1472677" cy="1035445"/>
            <a:chOff x="1502273" y="2576434"/>
            <a:chExt cx="1035445" cy="1035445"/>
          </a:xfrm>
        </p:grpSpPr>
        <p:sp>
          <p:nvSpPr>
            <p:cNvPr id="16" name="Oval 15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13501541" y="3477196"/>
            <a:ext cx="1472677" cy="1035445"/>
            <a:chOff x="1502273" y="2576434"/>
            <a:chExt cx="1035445" cy="1035445"/>
          </a:xfrm>
        </p:grpSpPr>
        <p:sp>
          <p:nvSpPr>
            <p:cNvPr id="22" name="Oval 2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3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63845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3 MEDEDELINGEN">
    <p:bg>
      <p:bgPr>
        <a:solidFill>
          <a:srgbClr val="00A9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3" y="4756914"/>
            <a:ext cx="4374664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472000" y="4756907"/>
            <a:ext cx="4374664" cy="39257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2050547" y="4764930"/>
            <a:ext cx="4374664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136637" y="3477197"/>
            <a:ext cx="1472677" cy="1035445"/>
            <a:chOff x="1502273" y="2576434"/>
            <a:chExt cx="1035445" cy="1035445"/>
          </a:xfrm>
        </p:grpSpPr>
        <p:sp>
          <p:nvSpPr>
            <p:cNvPr id="4" name="Oval 3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7922993" y="3477196"/>
            <a:ext cx="1472677" cy="1035445"/>
            <a:chOff x="1502273" y="2576434"/>
            <a:chExt cx="1035445" cy="1035445"/>
          </a:xfrm>
        </p:grpSpPr>
        <p:sp>
          <p:nvSpPr>
            <p:cNvPr id="16" name="Oval 15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13501541" y="3477196"/>
            <a:ext cx="1472677" cy="1035445"/>
            <a:chOff x="1502273" y="2576434"/>
            <a:chExt cx="1035445" cy="1035445"/>
          </a:xfrm>
        </p:grpSpPr>
        <p:sp>
          <p:nvSpPr>
            <p:cNvPr id="22" name="Oval 2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3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23004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AL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92144" y="2571564"/>
            <a:ext cx="14955977" cy="1290587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9500"/>
            </a:lvl1pPr>
          </a:lstStyle>
          <a:p>
            <a:r>
              <a:rPr lang="en-US" dirty="0" smtClean="0"/>
              <a:t>hallo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192144" y="3886215"/>
            <a:ext cx="14955977" cy="223829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baseline="0">
                <a:solidFill>
                  <a:schemeClr val="tx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 lvl="0"/>
            <a:r>
              <a:rPr lang="en-US" dirty="0" err="1" smtClean="0"/>
              <a:t>Voorstelpagina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Naam</a:t>
            </a:r>
            <a:r>
              <a:rPr lang="en-US" dirty="0" smtClean="0"/>
              <a:t> </a:t>
            </a:r>
            <a:r>
              <a:rPr lang="en-US" dirty="0" err="1" smtClean="0"/>
              <a:t>Achternaam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Bedrijf</a:t>
            </a:r>
            <a:r>
              <a:rPr lang="en-US" dirty="0" smtClean="0"/>
              <a:t>, </a:t>
            </a:r>
            <a:r>
              <a:rPr lang="en-US" dirty="0" err="1" smtClean="0"/>
              <a:t>functie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59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2 MEDEDELING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4" y="4756914"/>
            <a:ext cx="7029540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395062" y="4764930"/>
            <a:ext cx="7030151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671276" y="3490639"/>
            <a:ext cx="1472677" cy="1035445"/>
            <a:chOff x="1502273" y="2576434"/>
            <a:chExt cx="1035445" cy="1035445"/>
          </a:xfrm>
        </p:grpSpPr>
        <p:sp>
          <p:nvSpPr>
            <p:cNvPr id="12" name="Oval 1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2173797" y="3490640"/>
            <a:ext cx="1472677" cy="1035445"/>
            <a:chOff x="1502273" y="2576434"/>
            <a:chExt cx="1035445" cy="1035445"/>
          </a:xfrm>
        </p:grpSpPr>
        <p:sp>
          <p:nvSpPr>
            <p:cNvPr id="15" name="Oval 14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2697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 MEDEDELINGEN">
    <p:bg>
      <p:bgPr>
        <a:solidFill>
          <a:srgbClr val="E734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4" y="4756914"/>
            <a:ext cx="7029540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395062" y="4764930"/>
            <a:ext cx="7030151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671276" y="3490639"/>
            <a:ext cx="1472677" cy="1035445"/>
            <a:chOff x="1502273" y="2576434"/>
            <a:chExt cx="1035445" cy="1035445"/>
          </a:xfrm>
        </p:grpSpPr>
        <p:sp>
          <p:nvSpPr>
            <p:cNvPr id="12" name="Oval 1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2173797" y="3490640"/>
            <a:ext cx="1472677" cy="1035445"/>
            <a:chOff x="1502273" y="2576434"/>
            <a:chExt cx="1035445" cy="1035445"/>
          </a:xfrm>
        </p:grpSpPr>
        <p:sp>
          <p:nvSpPr>
            <p:cNvPr id="15" name="Oval 14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05596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2 MEDEDELING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4" y="4756914"/>
            <a:ext cx="7029540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395062" y="4764930"/>
            <a:ext cx="7030151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671276" y="3490639"/>
            <a:ext cx="1472677" cy="1035445"/>
            <a:chOff x="1502273" y="2576434"/>
            <a:chExt cx="1035445" cy="1035445"/>
          </a:xfrm>
        </p:grpSpPr>
        <p:sp>
          <p:nvSpPr>
            <p:cNvPr id="12" name="Oval 1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2173797" y="3490640"/>
            <a:ext cx="1472677" cy="1035445"/>
            <a:chOff x="1502273" y="2576434"/>
            <a:chExt cx="1035445" cy="1035445"/>
          </a:xfrm>
        </p:grpSpPr>
        <p:sp>
          <p:nvSpPr>
            <p:cNvPr id="15" name="Oval 14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0865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2 MEDEDELING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4" y="4756914"/>
            <a:ext cx="7029540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395062" y="4764930"/>
            <a:ext cx="7030151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671276" y="3490639"/>
            <a:ext cx="1472677" cy="1035445"/>
            <a:chOff x="1502273" y="2576434"/>
            <a:chExt cx="1035445" cy="1035445"/>
          </a:xfrm>
        </p:grpSpPr>
        <p:sp>
          <p:nvSpPr>
            <p:cNvPr id="12" name="Oval 1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2173797" y="3490640"/>
            <a:ext cx="1472677" cy="1035445"/>
            <a:chOff x="1502273" y="2576434"/>
            <a:chExt cx="1035445" cy="1035445"/>
          </a:xfrm>
        </p:grpSpPr>
        <p:sp>
          <p:nvSpPr>
            <p:cNvPr id="15" name="Oval 14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0404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2 MEDEDELING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4" y="4756914"/>
            <a:ext cx="7029540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395062" y="4764930"/>
            <a:ext cx="7030151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671276" y="3490639"/>
            <a:ext cx="1472677" cy="1035445"/>
            <a:chOff x="1502273" y="2576434"/>
            <a:chExt cx="1035445" cy="1035445"/>
          </a:xfrm>
        </p:grpSpPr>
        <p:sp>
          <p:nvSpPr>
            <p:cNvPr id="12" name="Oval 1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2173797" y="3490640"/>
            <a:ext cx="1472677" cy="1035445"/>
            <a:chOff x="1502273" y="2576434"/>
            <a:chExt cx="1035445" cy="1035445"/>
          </a:xfrm>
        </p:grpSpPr>
        <p:sp>
          <p:nvSpPr>
            <p:cNvPr id="15" name="Oval 14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99018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2 MEDEDELING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4" y="4756914"/>
            <a:ext cx="7029540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395062" y="4764930"/>
            <a:ext cx="7030151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671276" y="3490639"/>
            <a:ext cx="1472677" cy="1035445"/>
            <a:chOff x="1502273" y="2576434"/>
            <a:chExt cx="1035445" cy="1035445"/>
          </a:xfrm>
        </p:grpSpPr>
        <p:sp>
          <p:nvSpPr>
            <p:cNvPr id="12" name="Oval 1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2173797" y="3490640"/>
            <a:ext cx="1472677" cy="1035445"/>
            <a:chOff x="1502273" y="2576434"/>
            <a:chExt cx="1035445" cy="1035445"/>
          </a:xfrm>
        </p:grpSpPr>
        <p:sp>
          <p:nvSpPr>
            <p:cNvPr id="15" name="Oval 14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87168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2 MEDEDELINGEN">
    <p:bg>
      <p:bgPr>
        <a:solidFill>
          <a:srgbClr val="00A9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4" y="4756914"/>
            <a:ext cx="7029540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395062" y="4764930"/>
            <a:ext cx="7030151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671276" y="3490639"/>
            <a:ext cx="1472677" cy="1035445"/>
            <a:chOff x="1502273" y="2576434"/>
            <a:chExt cx="1035445" cy="1035445"/>
          </a:xfrm>
        </p:grpSpPr>
        <p:sp>
          <p:nvSpPr>
            <p:cNvPr id="12" name="Oval 1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2173797" y="3490640"/>
            <a:ext cx="1472677" cy="1035445"/>
            <a:chOff x="1502273" y="2576434"/>
            <a:chExt cx="1035445" cy="1035445"/>
          </a:xfrm>
        </p:grpSpPr>
        <p:sp>
          <p:nvSpPr>
            <p:cNvPr id="15" name="Oval 14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41886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CO BULLE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7771" y="843460"/>
            <a:ext cx="12883036" cy="134628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5400" baseline="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2169" y="2655980"/>
            <a:ext cx="11958638" cy="56705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5420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ARD BULLE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7771" y="843460"/>
            <a:ext cx="12883036" cy="134628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5400" baseline="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17701" y="2603501"/>
            <a:ext cx="11942763" cy="5727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113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ARD ALLEEN TITE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7771" y="843460"/>
            <a:ext cx="12883036" cy="134628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5400" baseline="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123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ALLO WI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192144" y="2571564"/>
            <a:ext cx="14955977" cy="1290587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95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HALLO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192144" y="3886218"/>
            <a:ext cx="14955977" cy="270709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 lvl="0"/>
            <a:r>
              <a:rPr lang="en-US" dirty="0" err="1" smtClean="0"/>
              <a:t>Voorstelpagina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Naam</a:t>
            </a:r>
            <a:r>
              <a:rPr lang="en-US" dirty="0" smtClean="0"/>
              <a:t> </a:t>
            </a:r>
            <a:r>
              <a:rPr lang="en-US" dirty="0" err="1" smtClean="0"/>
              <a:t>Achternaam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Bedrijf</a:t>
            </a:r>
            <a:r>
              <a:rPr lang="en-US" dirty="0" smtClean="0"/>
              <a:t>, </a:t>
            </a:r>
            <a:r>
              <a:rPr lang="en-US" dirty="0" err="1" smtClean="0"/>
              <a:t>functie</a:t>
            </a:r>
            <a:endParaRPr lang="en-US" dirty="0" smtClean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4395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ARD ALLEEN TITEL ZW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7771" y="843460"/>
            <a:ext cx="12883036" cy="134628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5400" baseline="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739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 QUO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32473" y="0"/>
            <a:ext cx="7443764" cy="9753600"/>
          </a:xfrm>
          <a:prstGeom prst="rect">
            <a:avLst/>
          </a:prstGeom>
          <a:solidFill>
            <a:srgbClr val="0069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8793066" cy="9753600"/>
          </a:xfrm>
          <a:prstGeom prst="rect">
            <a:avLst/>
          </a:prstGeom>
          <a:solidFill>
            <a:srgbClr val="0069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3247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84454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FOTO QUO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32473" y="0"/>
            <a:ext cx="7443764" cy="97536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8793066" cy="975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3247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853196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FOTO QUO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32473" y="0"/>
            <a:ext cx="7443764" cy="97536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8793066" cy="975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3247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099604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FOTO QUO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32473" y="0"/>
            <a:ext cx="7443764" cy="9753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8793066" cy="975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3247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723333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FOTO QUO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32473" y="0"/>
            <a:ext cx="7443764" cy="97536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8793066" cy="975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3247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191822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FOTO QUO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32473" y="0"/>
            <a:ext cx="7443764" cy="97536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8793066" cy="975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3247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11843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FOTO QUO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32473" y="0"/>
            <a:ext cx="7443764" cy="9753600"/>
          </a:xfrm>
          <a:prstGeom prst="rect">
            <a:avLst/>
          </a:prstGeom>
          <a:solidFill>
            <a:srgbClr val="00A9C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8793066" cy="9753600"/>
          </a:xfrm>
          <a:prstGeom prst="rect">
            <a:avLst/>
          </a:prstGeom>
          <a:solidFill>
            <a:srgbClr val="00A9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3247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04167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FOTO QUOT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440447" y="0"/>
            <a:ext cx="7443764" cy="97536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8547197" y="0"/>
            <a:ext cx="8793066" cy="975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07106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10139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FOTO QUOT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440447" y="0"/>
            <a:ext cx="7443764" cy="97536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8547197" y="0"/>
            <a:ext cx="8793066" cy="975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07106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822761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BLOKK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7770" y="843460"/>
            <a:ext cx="14955977" cy="145056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6500" baseline="0"/>
            </a:lvl1pPr>
          </a:lstStyle>
          <a:p>
            <a:r>
              <a:rPr lang="en-US" dirty="0" err="1" smtClean="0"/>
              <a:t>Luxe</a:t>
            </a:r>
            <a:r>
              <a:rPr lang="en-US" dirty="0" smtClean="0"/>
              <a:t> agenda - </a:t>
            </a:r>
            <a:r>
              <a:rPr lang="en-US" dirty="0" err="1" smtClean="0"/>
              <a:t>Titel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05346" y="2842739"/>
            <a:ext cx="5293345" cy="1825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cap="all" baseline="0">
                <a:solidFill>
                  <a:schemeClr val="tx1"/>
                </a:solidFill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Agendapunt</a:t>
            </a:r>
            <a:r>
              <a:rPr lang="en-US" dirty="0" smtClean="0"/>
              <a:t> 1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012659" y="2842739"/>
            <a:ext cx="5293345" cy="1825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cap="all" baseline="0">
                <a:solidFill>
                  <a:schemeClr val="tx1"/>
                </a:solidFill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Agendapunt</a:t>
            </a:r>
            <a:r>
              <a:rPr lang="en-US" dirty="0" smtClean="0"/>
              <a:t> 2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1819368" y="2850759"/>
            <a:ext cx="5293345" cy="1825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cap="all" baseline="0">
                <a:solidFill>
                  <a:schemeClr val="tx1"/>
                </a:solidFill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Agendapunt</a:t>
            </a:r>
            <a:r>
              <a:rPr lang="en-US" dirty="0" smtClean="0"/>
              <a:t> 3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216754" y="5224998"/>
            <a:ext cx="5293345" cy="1825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cap="all" baseline="0">
                <a:solidFill>
                  <a:schemeClr val="tx1"/>
                </a:solidFill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Agendapunt</a:t>
            </a:r>
            <a:r>
              <a:rPr lang="en-US" dirty="0" smtClean="0"/>
              <a:t> 4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024070" y="5224998"/>
            <a:ext cx="5293345" cy="1825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cap="all" baseline="0">
                <a:solidFill>
                  <a:schemeClr val="tx1"/>
                </a:solidFill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Agendapunt</a:t>
            </a:r>
            <a:r>
              <a:rPr lang="en-US" dirty="0" smtClean="0"/>
              <a:t> 5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024070" y="7615269"/>
            <a:ext cx="5293345" cy="1825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cap="all" baseline="0">
                <a:solidFill>
                  <a:schemeClr val="tx1"/>
                </a:solidFill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Agendapunt</a:t>
            </a:r>
            <a:r>
              <a:rPr lang="en-US" dirty="0" smtClean="0"/>
              <a:t> 6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11830779" y="7623292"/>
            <a:ext cx="5293345" cy="1825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cap="all" baseline="0">
                <a:solidFill>
                  <a:schemeClr val="tx1"/>
                </a:solidFill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Agendapunt</a:t>
            </a:r>
            <a:r>
              <a:rPr lang="en-US" dirty="0" smtClean="0"/>
              <a:t> 7</a:t>
            </a:r>
          </a:p>
        </p:txBody>
      </p:sp>
    </p:spTree>
    <p:extLst>
      <p:ext uri="{BB962C8B-B14F-4D97-AF65-F5344CB8AC3E}">
        <p14:creationId xmlns:p14="http://schemas.microsoft.com/office/powerpoint/2010/main" val="13517763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FOTO QUOT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440447" y="0"/>
            <a:ext cx="7443764" cy="97536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8547197" y="0"/>
            <a:ext cx="8793066" cy="975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07106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71708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FOTO QUOT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440447" y="0"/>
            <a:ext cx="7443764" cy="9753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8547197" y="0"/>
            <a:ext cx="8793066" cy="975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07106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407140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FOTO QUOT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440447" y="0"/>
            <a:ext cx="7443764" cy="97536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8547197" y="0"/>
            <a:ext cx="8793066" cy="975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07106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24948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 QUOT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440447" y="0"/>
            <a:ext cx="7443764" cy="9753600"/>
          </a:xfrm>
          <a:prstGeom prst="rect">
            <a:avLst/>
          </a:prstGeom>
          <a:solidFill>
            <a:srgbClr val="008F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8547197" y="0"/>
            <a:ext cx="8793066" cy="9753600"/>
          </a:xfrm>
          <a:prstGeom prst="rect">
            <a:avLst/>
          </a:prstGeom>
          <a:solidFill>
            <a:srgbClr val="008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07106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51146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FOTO QUOT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440447" y="0"/>
            <a:ext cx="7443764" cy="9753600"/>
          </a:xfrm>
          <a:prstGeom prst="rect">
            <a:avLst/>
          </a:prstGeom>
          <a:solidFill>
            <a:srgbClr val="00A9C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8547197" y="0"/>
            <a:ext cx="8793066" cy="9753600"/>
          </a:xfrm>
          <a:prstGeom prst="rect">
            <a:avLst/>
          </a:prstGeom>
          <a:solidFill>
            <a:srgbClr val="00A9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07106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046642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ORS QUOTE 1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754246" y="0"/>
            <a:ext cx="4037434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332136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ORS QUOTE 2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219410" y="0"/>
            <a:ext cx="4037434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71158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25824" y="1073151"/>
            <a:ext cx="10498139" cy="6596063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nl-NL" dirty="0" smtClean="0"/>
              <a:t>Gebruik een slide als deze voor een quote of ter verduidelijking van een hoofdstuk. Deze tekst wordt horizontaal en verticaal gecentreerd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3883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YOFF ZW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51817" y="3425808"/>
            <a:ext cx="11236645" cy="112213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730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PAY OFF</a:t>
            </a:r>
            <a:endParaRPr lang="en-US" dirty="0"/>
          </a:p>
        </p:txBody>
      </p:sp>
      <p:sp>
        <p:nvSpPr>
          <p:cNvPr id="7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051817" y="4523464"/>
            <a:ext cx="11236645" cy="38625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buNone/>
              <a:defRPr sz="73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 smtClean="0"/>
              <a:t>TWEE REGELS MAXIMAAL</a:t>
            </a:r>
            <a:endParaRPr lang="nl-NL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5417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YOFF WI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51817" y="3425808"/>
            <a:ext cx="11236645" cy="112213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73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PAY OFF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051817" y="4523464"/>
            <a:ext cx="11236645" cy="38625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buNone/>
              <a:defRPr sz="73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nl-NL" dirty="0" smtClean="0"/>
              <a:t>TWEE REGELS MAXIMAAL</a:t>
            </a:r>
            <a:endParaRPr lang="nl-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444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BULLE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977772" y="843460"/>
            <a:ext cx="7561167" cy="134628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5400" baseline="0"/>
            </a:lvl1pPr>
          </a:lstStyle>
          <a:p>
            <a:r>
              <a:rPr lang="en-US" dirty="0" smtClean="0"/>
              <a:t>Basic agenda – </a:t>
            </a:r>
            <a:r>
              <a:rPr lang="en-US" dirty="0" err="1" smtClean="0"/>
              <a:t>titel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877300" y="842965"/>
            <a:ext cx="7772400" cy="767238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 smtClean="0"/>
              <a:t>Agendapunt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7843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YOFF 2 FO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5258" y="6480163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26099" y="59061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0990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YOFF 2 PIN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71259" y="4079865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02099" y="35058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738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PAYOFF 2 PINK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71259" y="4079865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02099" y="35058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328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PAYOFF 2 PI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71259" y="4079865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02099" y="35058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199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PAYOFF 2 PIN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71259" y="4079865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02099" y="35058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001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PAYOFF 2 PIN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71259" y="4079865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02099" y="35058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2570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YOFF 2 GRE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71259" y="4079865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02099" y="35058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55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PAYOFF 2 GREEN">
    <p:bg>
      <p:bgPr>
        <a:solidFill>
          <a:srgbClr val="00A9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71259" y="4079865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02099" y="35058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2545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YOFF 2 ZW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71259" y="4079865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02099" y="35058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020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516" y="4294428"/>
            <a:ext cx="3835882" cy="120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4547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BULLETS WI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977772" y="843460"/>
            <a:ext cx="7561167" cy="134628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54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Op de 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877300" y="842965"/>
            <a:ext cx="7772400" cy="76723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Agendapunt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9235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CO AMI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166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361212" y="473111"/>
            <a:ext cx="1755004" cy="716880"/>
          </a:xfrm>
          <a:prstGeom prst="rect">
            <a:avLst/>
          </a:prstGeom>
        </p:spPr>
        <p:txBody>
          <a:bodyPr lIns="154817" tIns="77409" rIns="154817" bIns="77409"/>
          <a:lstStyle/>
          <a:p>
            <a:fld id="{8C6C32FA-E44F-1241-B9B5-7B8834E103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99359" y="780345"/>
            <a:ext cx="9127380" cy="1408000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>
              <a:lnSpc>
                <a:spcPts val="4741"/>
              </a:lnSpc>
              <a:defRPr b="0" i="0">
                <a:latin typeface="Arial"/>
                <a:cs typeface="Arial"/>
              </a:defRPr>
            </a:lvl1pPr>
          </a:lstStyle>
          <a:p>
            <a:r>
              <a:rPr lang="nl-NL" smtClean="0"/>
              <a:t>Titel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867013" y="2521338"/>
            <a:ext cx="15572102" cy="6861562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456925" indent="-456925">
              <a:lnSpc>
                <a:spcPts val="3725"/>
              </a:lnSpc>
              <a:spcAft>
                <a:spcPts val="0"/>
              </a:spcAft>
              <a:defRPr sz="3200" b="0" i="0">
                <a:latin typeface="Arial" pitchFamily="34" charset="0"/>
                <a:cs typeface="Arial"/>
              </a:defRPr>
            </a:lvl1pPr>
            <a:lvl2pPr marL="916539" indent="-459614" algn="l">
              <a:buSzPct val="100000"/>
              <a:buFont typeface="Arial" pitchFamily="34" charset="0"/>
              <a:buChar char="–"/>
              <a:tabLst>
                <a:tab pos="1669122" algn="l"/>
              </a:tabLst>
              <a:defRPr sz="2700" i="0" baseline="0">
                <a:latin typeface="Arial" pitchFamily="34" charset="0"/>
                <a:cs typeface="Arial" pitchFamily="34" charset="0"/>
              </a:defRPr>
            </a:lvl2pPr>
            <a:lvl3pPr marL="1292831" indent="-357478">
              <a:buFont typeface="Arial" pitchFamily="34" charset="0"/>
              <a:buChar char="•"/>
              <a:defRPr sz="2000" baseline="0">
                <a:latin typeface="Arial" pitchFamily="34" charset="0"/>
              </a:defRPr>
            </a:lvl3pPr>
            <a:lvl4pPr marL="1696000" indent="-378980">
              <a:buFont typeface="Arial" pitchFamily="34" charset="0"/>
              <a:buChar char="–"/>
              <a:defRPr sz="2000" baseline="0">
                <a:latin typeface="Arial" pitchFamily="34" charset="0"/>
              </a:defRPr>
            </a:lvl4pPr>
            <a:lvl5pPr marL="1118123" indent="-365540">
              <a:buFont typeface="Arial" pitchFamily="34" charset="0"/>
              <a:buChar char="•"/>
              <a:defRPr/>
            </a:lvl5pPr>
          </a:lstStyle>
          <a:p>
            <a:r>
              <a:rPr lang="nl-NL" smtClean="0"/>
              <a:t>Xxxx</a:t>
            </a:r>
          </a:p>
          <a:p>
            <a:pPr lvl="1"/>
            <a:r>
              <a:rPr lang="nl-NL" sz="2400" smtClean="0"/>
              <a:t>Xxxx</a:t>
            </a:r>
          </a:p>
          <a:p>
            <a:pPr lvl="2"/>
            <a:r>
              <a:rPr lang="nl-NL" sz="2400" smtClean="0"/>
              <a:t>Xxx</a:t>
            </a:r>
          </a:p>
          <a:p>
            <a:pPr lvl="3"/>
            <a:r>
              <a:rPr lang="nl-NL" sz="2400" smtClean="0"/>
              <a:t>Xxxxx</a:t>
            </a:r>
          </a:p>
        </p:txBody>
      </p:sp>
    </p:spTree>
    <p:extLst>
      <p:ext uri="{BB962C8B-B14F-4D97-AF65-F5344CB8AC3E}">
        <p14:creationId xmlns:p14="http://schemas.microsoft.com/office/powerpoint/2010/main" val="2601293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91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27269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21729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image" Target="../media/image2.png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2214" y="519113"/>
            <a:ext cx="14955837" cy="1885951"/>
          </a:xfrm>
          <a:prstGeom prst="rect">
            <a:avLst/>
          </a:prstGeom>
        </p:spPr>
        <p:txBody>
          <a:bodyPr vert="horz" lIns="91422" tIns="45712" rIns="91422" bIns="4571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2214" y="2597151"/>
            <a:ext cx="14955837" cy="6188075"/>
          </a:xfrm>
          <a:prstGeom prst="rect">
            <a:avLst/>
          </a:prstGeom>
        </p:spPr>
        <p:txBody>
          <a:bodyPr vert="horz" lIns="91422" tIns="45712" rIns="91422" bIns="4571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22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26" r:id="rId3"/>
    <p:sldLayoutId id="2147483764" r:id="rId4"/>
    <p:sldLayoutId id="2147483704" r:id="rId5"/>
    <p:sldLayoutId id="2147483727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  <p:sldLayoutId id="2147483775" r:id="rId17"/>
    <p:sldLayoutId id="2147483776" r:id="rId18"/>
    <p:sldLayoutId id="2147483777" r:id="rId19"/>
    <p:sldLayoutId id="2147483778" r:id="rId20"/>
    <p:sldLayoutId id="2147483779" r:id="rId21"/>
    <p:sldLayoutId id="2147483780" r:id="rId22"/>
    <p:sldLayoutId id="2147483781" r:id="rId23"/>
    <p:sldLayoutId id="2147483782" r:id="rId24"/>
    <p:sldLayoutId id="2147483783" r:id="rId25"/>
    <p:sldLayoutId id="2147483784" r:id="rId26"/>
    <p:sldLayoutId id="2147483763" r:id="rId27"/>
    <p:sldLayoutId id="2147483708" r:id="rId28"/>
    <p:sldLayoutId id="2147483729" r:id="rId29"/>
    <p:sldLayoutId id="2147483730" r:id="rId30"/>
    <p:sldLayoutId id="2147483785" r:id="rId31"/>
    <p:sldLayoutId id="2147483786" r:id="rId32"/>
    <p:sldLayoutId id="2147483787" r:id="rId33"/>
    <p:sldLayoutId id="2147483788" r:id="rId34"/>
    <p:sldLayoutId id="2147483789" r:id="rId35"/>
    <p:sldLayoutId id="2147483790" r:id="rId36"/>
    <p:sldLayoutId id="2147483791" r:id="rId37"/>
    <p:sldLayoutId id="2147483792" r:id="rId38"/>
    <p:sldLayoutId id="2147483793" r:id="rId39"/>
    <p:sldLayoutId id="2147483794" r:id="rId40"/>
    <p:sldLayoutId id="2147483795" r:id="rId41"/>
    <p:sldLayoutId id="2147483796" r:id="rId42"/>
    <p:sldLayoutId id="2147483797" r:id="rId43"/>
    <p:sldLayoutId id="2147483798" r:id="rId44"/>
    <p:sldLayoutId id="2147483799" r:id="rId45"/>
    <p:sldLayoutId id="2147483800" r:id="rId46"/>
    <p:sldLayoutId id="2147483713" r:id="rId47"/>
    <p:sldLayoutId id="2147483715" r:id="rId48"/>
    <p:sldLayoutId id="2147483728" r:id="rId49"/>
    <p:sldLayoutId id="2147483716" r:id="rId50"/>
    <p:sldLayoutId id="2147483717" r:id="rId51"/>
    <p:sldLayoutId id="2147483759" r:id="rId52"/>
    <p:sldLayoutId id="2147483760" r:id="rId53"/>
    <p:sldLayoutId id="2147483761" r:id="rId54"/>
    <p:sldLayoutId id="2147483758" r:id="rId55"/>
    <p:sldLayoutId id="2147483733" r:id="rId56"/>
    <p:sldLayoutId id="2147483762" r:id="rId57"/>
    <p:sldLayoutId id="2147483731" r:id="rId58"/>
    <p:sldLayoutId id="2147483718" r:id="rId59"/>
    <p:sldLayoutId id="2147483719" r:id="rId60"/>
    <p:sldLayoutId id="2147483885" r:id="rId61"/>
  </p:sldLayoutIdLst>
  <p:timing>
    <p:tnLst>
      <p:par>
        <p:cTn id="1" dur="indefinite" restart="never" nodeType="tmRoot"/>
      </p:par>
    </p:tnLst>
  </p:timing>
  <p:txStyles>
    <p:titleStyle>
      <a:lvl1pPr algn="l" defTabSz="1218978" rtl="0" eaLnBrk="1" latinLnBrk="0" hangingPunct="1">
        <a:lnSpc>
          <a:spcPct val="90000"/>
        </a:lnSpc>
        <a:spcBef>
          <a:spcPct val="0"/>
        </a:spcBef>
        <a:buNone/>
        <a:defRPr sz="6000" b="1" kern="1200" cap="all" baseline="0">
          <a:solidFill>
            <a:schemeClr val="tx1"/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304745" indent="-304745" algn="l" defTabSz="1218978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1pPr>
      <a:lvl2pPr marL="914233" indent="-304745" algn="l" defTabSz="12189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2pPr>
      <a:lvl3pPr marL="1523723" indent="-304745" algn="l" defTabSz="12189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3pPr>
      <a:lvl4pPr marL="2133213" indent="-304745" algn="l" defTabSz="12189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4pPr>
      <a:lvl5pPr marL="2437957" indent="0" algn="l" defTabSz="12189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5pPr>
      <a:lvl6pPr marL="3352190" indent="-304745" algn="l" defTabSz="12189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680" indent="-304745" algn="l" defTabSz="12189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168" indent="-304745" algn="l" defTabSz="12189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57" indent="-304745" algn="l" defTabSz="12189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0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78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67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57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45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35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23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13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mailto:pom.bleeksma@amis.nl" TargetMode="External"/><Relationship Id="rId7" Type="http://schemas.openxmlformats.org/officeDocument/2006/relationships/image" Target="../media/image16.png"/><Relationship Id="rId2" Type="http://schemas.openxmlformats.org/officeDocument/2006/relationships/hyperlink" Target="http://technology.amis.nl/" TargetMode="External"/><Relationship Id="rId1" Type="http://schemas.openxmlformats.org/officeDocument/2006/relationships/slideLayout" Target="../slideLayouts/slideLayout11.xml"/><Relationship Id="rId6" Type="http://schemas.openxmlformats.org/officeDocument/2006/relationships/hyperlink" Target="mailto:info@amis.nl" TargetMode="External"/><Relationship Id="rId5" Type="http://schemas.openxmlformats.org/officeDocument/2006/relationships/hyperlink" Target="http://www.amis.nl/" TargetMode="External"/><Relationship Id="rId4" Type="http://schemas.openxmlformats.org/officeDocument/2006/relationships/hyperlink" Target="mailto:lucas.jellema@amis.nl" TargetMode="External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480121" y="2654300"/>
            <a:ext cx="9185819" cy="3508573"/>
          </a:xfrm>
          <a:prstGeom prst="rect">
            <a:avLst/>
          </a:prstGeom>
        </p:spPr>
        <p:txBody>
          <a:bodyPr lIns="91422" tIns="45712" rIns="91422" bIns="45712"/>
          <a:lstStyle>
            <a:lvl1pPr algn="l" defTabSz="121921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cap="all" baseline="0">
                <a:solidFill>
                  <a:schemeClr val="tx1"/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</a:lstStyle>
          <a:p>
            <a:r>
              <a:rPr lang="nl-NL" sz="6600" dirty="0" err="1" smtClean="0">
                <a:solidFill>
                  <a:srgbClr val="FF0000"/>
                </a:solidFill>
              </a:rPr>
              <a:t>Introducing</a:t>
            </a:r>
            <a:r>
              <a:rPr lang="nl-NL" sz="6600" dirty="0" smtClean="0">
                <a:solidFill>
                  <a:srgbClr val="FF0000"/>
                </a:solidFill>
              </a:rPr>
              <a:t> </a:t>
            </a:r>
            <a:r>
              <a:rPr lang="nl-NL" sz="6600" dirty="0" err="1" smtClean="0">
                <a:solidFill>
                  <a:srgbClr val="FF0000"/>
                </a:solidFill>
              </a:rPr>
              <a:t>NoSQL</a:t>
            </a:r>
            <a:r>
              <a:rPr lang="nl-NL" sz="6600" dirty="0" smtClean="0">
                <a:solidFill>
                  <a:srgbClr val="FF0000"/>
                </a:solidFill>
              </a:rPr>
              <a:t> </a:t>
            </a:r>
            <a:r>
              <a:rPr lang="nl-NL" sz="6600" dirty="0" err="1" smtClean="0">
                <a:solidFill>
                  <a:srgbClr val="FF0000"/>
                </a:solidFill>
              </a:rPr>
              <a:t>and</a:t>
            </a:r>
            <a:r>
              <a:rPr lang="nl-NL" sz="66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nl-NL" sz="6600" dirty="0" err="1" smtClean="0">
                <a:solidFill>
                  <a:srgbClr val="FF0000"/>
                </a:solidFill>
              </a:rPr>
              <a:t>ongodb</a:t>
            </a:r>
            <a:r>
              <a:rPr lang="nl-NL" sz="6600" dirty="0" smtClean="0">
                <a:solidFill>
                  <a:srgbClr val="FF0000"/>
                </a:solidFill>
              </a:rPr>
              <a:t> </a:t>
            </a:r>
            <a:endParaRPr lang="nl-NL" sz="6600" dirty="0">
              <a:solidFill>
                <a:srgbClr val="FF0000"/>
              </a:solidFill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215941" y="8291475"/>
            <a:ext cx="14955977" cy="2707095"/>
          </a:xfrm>
          <a:prstGeom prst="rect">
            <a:avLst/>
          </a:prstGeom>
        </p:spPr>
        <p:txBody>
          <a:bodyPr lIns="91422" tIns="45712" rIns="91422" bIns="45712"/>
          <a:lstStyle>
            <a:lvl1pPr marL="304804" indent="-304804" algn="l" defTabSz="1219216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914412" indent="-304804" algn="l" defTabSz="1219216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524020" indent="-304804" algn="l" defTabSz="1219216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2133629" indent="-304804" algn="l" defTabSz="1219216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438432" indent="0" algn="l" defTabSz="1219216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3352844" indent="-304804" algn="l" defTabSz="1219216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53" indent="-304804" algn="l" defTabSz="1219216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60" indent="-304804" algn="l" defTabSz="1219216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68" indent="-304804" algn="l" defTabSz="1219216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b="1" dirty="0" smtClean="0">
                <a:solidFill>
                  <a:schemeClr val="accent6">
                    <a:lumMod val="50000"/>
                  </a:schemeClr>
                </a:solidFill>
              </a:rPr>
              <a:t>Pom Bleeksma </a:t>
            </a:r>
            <a:r>
              <a:rPr lang="nl-NL" b="1" dirty="0" smtClean="0">
                <a:solidFill>
                  <a:schemeClr val="accent6">
                    <a:lumMod val="50000"/>
                  </a:schemeClr>
                </a:solidFill>
              </a:rPr>
              <a:t>&amp; Lucas Jellema</a:t>
            </a:r>
          </a:p>
          <a:p>
            <a:pPr marL="0" indent="0">
              <a:buNone/>
            </a:pPr>
            <a:r>
              <a:rPr lang="nl-NL" b="1" dirty="0" smtClean="0">
                <a:solidFill>
                  <a:schemeClr val="accent6">
                    <a:lumMod val="50000"/>
                  </a:schemeClr>
                </a:solidFill>
              </a:rPr>
              <a:t>14 </a:t>
            </a:r>
            <a:r>
              <a:rPr lang="nl-NL" b="1" dirty="0" err="1" smtClean="0">
                <a:solidFill>
                  <a:schemeClr val="accent6">
                    <a:lumMod val="50000"/>
                  </a:schemeClr>
                </a:solidFill>
              </a:rPr>
              <a:t>March</a:t>
            </a:r>
            <a:r>
              <a:rPr lang="nl-NL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nl-NL" b="1" dirty="0" smtClean="0">
                <a:solidFill>
                  <a:schemeClr val="accent6">
                    <a:lumMod val="50000"/>
                  </a:schemeClr>
                </a:solidFill>
              </a:rPr>
              <a:t>2017, Nieuwegein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41" y="169181"/>
            <a:ext cx="4787859" cy="1508674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505177" y="4436360"/>
            <a:ext cx="9185819" cy="4447076"/>
          </a:xfrm>
          <a:prstGeom prst="rect">
            <a:avLst/>
          </a:prstGeom>
        </p:spPr>
        <p:txBody>
          <a:bodyPr lIns="91422" tIns="45712" rIns="91422" bIns="45712"/>
          <a:lstStyle>
            <a:lvl1pPr algn="l" defTabSz="121921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cap="all" baseline="0">
                <a:solidFill>
                  <a:schemeClr val="tx1"/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</a:lstStyle>
          <a:p>
            <a:r>
              <a:rPr lang="nl-NL" sz="7200" dirty="0">
                <a:solidFill>
                  <a:srgbClr val="FF0000"/>
                </a:solidFill>
              </a:rPr>
              <a:t>M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928" y="7540796"/>
            <a:ext cx="8030383" cy="2104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732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Programming </a:t>
            </a:r>
            <a:r>
              <a:rPr lang="nl-NL" dirty="0" err="1" smtClean="0"/>
              <a:t>against</a:t>
            </a:r>
            <a:r>
              <a:rPr lang="nl-NL" dirty="0" smtClean="0"/>
              <a:t> </a:t>
            </a:r>
            <a:r>
              <a:rPr lang="nl-NL" dirty="0" err="1" smtClean="0"/>
              <a:t>mongodb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 err="1" smtClean="0"/>
              <a:t>Theory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demo</a:t>
            </a:r>
            <a:endParaRPr lang="en-US" dirty="0" smtClean="0"/>
          </a:p>
          <a:p>
            <a:r>
              <a:rPr lang="en-US" dirty="0" smtClean="0"/>
              <a:t>APIs </a:t>
            </a:r>
            <a:r>
              <a:rPr lang="en-US" dirty="0"/>
              <a:t>/ language libraries? - access from Java, Node.js</a:t>
            </a:r>
          </a:p>
        </p:txBody>
      </p:sp>
    </p:spTree>
    <p:extLst>
      <p:ext uri="{BB962C8B-B14F-4D97-AF65-F5344CB8AC3E}">
        <p14:creationId xmlns:p14="http://schemas.microsoft.com/office/powerpoint/2010/main" val="3430732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Hands on </a:t>
            </a:r>
            <a:r>
              <a:rPr lang="nl-NL" dirty="0" smtClean="0"/>
              <a:t>Workshop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smtClean="0"/>
              <a:t>MongoDB</a:t>
            </a:r>
          </a:p>
          <a:p>
            <a:r>
              <a:rPr lang="en-US" dirty="0" smtClean="0"/>
              <a:t>Create Database, Create Collections and Documents</a:t>
            </a:r>
          </a:p>
          <a:p>
            <a:r>
              <a:rPr lang="en-US" dirty="0" smtClean="0"/>
              <a:t>Retrieve Data</a:t>
            </a:r>
          </a:p>
          <a:p>
            <a:r>
              <a:rPr lang="en-US" dirty="0" smtClean="0"/>
              <a:t>Import Database</a:t>
            </a:r>
          </a:p>
          <a:p>
            <a:r>
              <a:rPr lang="en-US" dirty="0"/>
              <a:t>M</a:t>
            </a:r>
            <a:r>
              <a:rPr lang="en-US" dirty="0" smtClean="0"/>
              <a:t>ore </a:t>
            </a:r>
            <a:r>
              <a:rPr lang="en-US" dirty="0" err="1" smtClean="0"/>
              <a:t>config</a:t>
            </a:r>
            <a:r>
              <a:rPr lang="en-US" dirty="0" smtClean="0"/>
              <a:t>/admin/inspect</a:t>
            </a:r>
          </a:p>
          <a:p>
            <a:r>
              <a:rPr lang="en-US" dirty="0" smtClean="0"/>
              <a:t>Development</a:t>
            </a:r>
            <a:r>
              <a:rPr lang="en-US" dirty="0"/>
              <a:t>: interact with MongoDB from Java, Node.js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8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 txBox="1">
            <a:spLocks/>
          </p:cNvSpPr>
          <p:nvPr/>
        </p:nvSpPr>
        <p:spPr>
          <a:xfrm>
            <a:off x="571500" y="3390900"/>
            <a:ext cx="14719300" cy="60928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15000"/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Resources:	</a:t>
            </a:r>
            <a:r>
              <a:rPr lang="en-US" sz="2400" b="1" dirty="0">
                <a:solidFill>
                  <a:schemeClr val="bg1"/>
                </a:solidFill>
              </a:rPr>
              <a:t> https://github.com/lucasjellema/sig-nosql-mongodb</a:t>
            </a:r>
            <a:endParaRPr lang="en-US" sz="2400" b="1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Blog: 	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hlinkClick r:id="rId2"/>
              </a:rPr>
              <a:t>technology.amis.nl</a:t>
            </a:r>
            <a:endParaRPr lang="en-US" sz="24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			On Oracle, Cloud, SQL, PL/SQL, Java, JavaScript, Continuous Delivery, SOA, BPM &amp; more</a:t>
            </a:r>
          </a:p>
          <a:p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Email: 	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hlinkClick r:id="rId3"/>
              </a:rPr>
              <a:t>pom.bleeksma@amis.nl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hlinkClick r:id="rId4"/>
              </a:rPr>
              <a:t>lucas.jellema@amis.nl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</a:br>
            <a:endParaRPr lang="en-US" sz="24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        : 	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@</a:t>
            </a:r>
            <a:r>
              <a:rPr lang="en-US" sz="2400" b="1" dirty="0" err="1" smtClean="0">
                <a:solidFill>
                  <a:schemeClr val="accent6">
                    <a:lumMod val="50000"/>
                  </a:schemeClr>
                </a:solidFill>
              </a:rPr>
              <a:t>lucasjellema</a:t>
            </a:r>
            <a:endParaRPr lang="en-US" sz="24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4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        : 	</a:t>
            </a:r>
            <a:r>
              <a:rPr lang="en-US" sz="2400" b="1" dirty="0" err="1" smtClean="0">
                <a:solidFill>
                  <a:schemeClr val="accent6">
                    <a:lumMod val="50000"/>
                  </a:schemeClr>
                </a:solidFill>
              </a:rPr>
              <a:t>lucas-jellema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</a:br>
            <a:endParaRPr lang="en-US" sz="24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         :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hlinkClick r:id="rId5"/>
              </a:rPr>
              <a:t>www.amis.nl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hlinkClick r:id="rId6"/>
              </a:rPr>
              <a:t>info@amis.nl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			+31 306016000</a:t>
            </a:r>
            <a:b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         	</a:t>
            </a:r>
            <a:r>
              <a:rPr lang="en-US" sz="2400" b="1" dirty="0" err="1" smtClean="0">
                <a:solidFill>
                  <a:schemeClr val="accent6">
                    <a:lumMod val="50000"/>
                  </a:schemeClr>
                </a:solidFill>
              </a:rPr>
              <a:t>Edisonbaan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15, </a:t>
            </a:r>
            <a:b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			</a:t>
            </a:r>
            <a:r>
              <a:rPr lang="en-US" sz="2400" b="1" dirty="0" err="1" smtClean="0">
                <a:solidFill>
                  <a:schemeClr val="accent6">
                    <a:lumMod val="50000"/>
                  </a:schemeClr>
                </a:solidFill>
              </a:rPr>
              <a:t>Nieuwegein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				</a:t>
            </a:r>
          </a:p>
          <a:p>
            <a:endParaRPr lang="en-US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19104" y="5910464"/>
            <a:ext cx="526836" cy="526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53" y="8155706"/>
            <a:ext cx="914401" cy="319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Image result for linked in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04" y="6709864"/>
            <a:ext cx="541587" cy="54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43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Agenda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Introduction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0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What’s</a:t>
            </a:r>
            <a:r>
              <a:rPr lang="nl-NL" dirty="0" smtClean="0"/>
              <a:t> </a:t>
            </a:r>
            <a:r>
              <a:rPr lang="nl-NL" dirty="0" err="1" smtClean="0"/>
              <a:t>not</a:t>
            </a:r>
            <a:r>
              <a:rPr lang="nl-NL" dirty="0" smtClean="0"/>
              <a:t> SQL </a:t>
            </a:r>
            <a:r>
              <a:rPr lang="nl-NL" dirty="0" err="1" smtClean="0"/>
              <a:t>about</a:t>
            </a:r>
            <a:r>
              <a:rPr lang="nl-NL" dirty="0" smtClean="0"/>
              <a:t> NOSQL – </a:t>
            </a:r>
            <a:r>
              <a:rPr lang="nl-NL" dirty="0" err="1" smtClean="0"/>
              <a:t>history</a:t>
            </a:r>
            <a:r>
              <a:rPr lang="nl-NL" dirty="0" smtClean="0"/>
              <a:t>, background, </a:t>
            </a:r>
            <a:r>
              <a:rPr lang="nl-NL" dirty="0" err="1" smtClean="0"/>
              <a:t>use</a:t>
            </a:r>
            <a:r>
              <a:rPr lang="nl-NL" dirty="0" smtClean="0"/>
              <a:t> cases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nl-NL" dirty="0" err="1" smtClean="0"/>
              <a:t>Overview</a:t>
            </a:r>
            <a:r>
              <a:rPr lang="nl-NL" dirty="0" smtClean="0"/>
              <a:t> of </a:t>
            </a:r>
            <a:r>
              <a:rPr lang="nl-NL" dirty="0" err="1" smtClean="0"/>
              <a:t>NoSQL</a:t>
            </a:r>
            <a:r>
              <a:rPr lang="nl-NL" dirty="0" smtClean="0"/>
              <a:t> databases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2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Introducing</a:t>
            </a:r>
            <a:r>
              <a:rPr lang="nl-NL" dirty="0" smtClean="0"/>
              <a:t> </a:t>
            </a:r>
            <a:r>
              <a:rPr lang="nl-NL" dirty="0" err="1" smtClean="0"/>
              <a:t>Mongodb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Getting</a:t>
            </a:r>
            <a:r>
              <a:rPr lang="nl-NL" dirty="0" smtClean="0"/>
              <a:t> </a:t>
            </a:r>
            <a:r>
              <a:rPr lang="nl-NL" dirty="0" err="1" smtClean="0"/>
              <a:t>started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MongoDB</a:t>
            </a:r>
            <a:r>
              <a:rPr lang="nl-NL" dirty="0" smtClean="0"/>
              <a:t> – </a:t>
            </a:r>
            <a:r>
              <a:rPr lang="nl-NL" dirty="0" err="1" smtClean="0"/>
              <a:t>installation</a:t>
            </a:r>
            <a:r>
              <a:rPr lang="nl-NL" dirty="0" smtClean="0"/>
              <a:t>, </a:t>
            </a:r>
            <a:r>
              <a:rPr lang="nl-NL" dirty="0" err="1" smtClean="0"/>
              <a:t>configuration</a:t>
            </a:r>
            <a:r>
              <a:rPr lang="nl-NL" dirty="0" smtClean="0"/>
              <a:t>, Administration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nl-NL" dirty="0" err="1" smtClean="0"/>
              <a:t>Developing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MongoDB</a:t>
            </a:r>
            <a:r>
              <a:rPr lang="nl-NL" dirty="0" smtClean="0"/>
              <a:t> – Java &amp; Node.js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nl-NL" dirty="0" err="1" smtClean="0"/>
              <a:t>Handson</a:t>
            </a:r>
            <a:r>
              <a:rPr lang="nl-NL" dirty="0" smtClean="0"/>
              <a:t> </a:t>
            </a:r>
            <a:r>
              <a:rPr lang="nl-NL" dirty="0" smtClean="0"/>
              <a:t>Workshop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81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Not SQL about NoSQL?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ACID </a:t>
            </a:r>
            <a:r>
              <a:rPr lang="en-US" dirty="0"/>
              <a:t>vs BASE</a:t>
            </a:r>
          </a:p>
          <a:p>
            <a:r>
              <a:rPr lang="en-US" dirty="0"/>
              <a:t>Joins</a:t>
            </a:r>
          </a:p>
          <a:p>
            <a:r>
              <a:rPr lang="en-US" dirty="0"/>
              <a:t>(predefined) Data Structure</a:t>
            </a:r>
          </a:p>
          <a:p>
            <a:r>
              <a:rPr lang="en-US" dirty="0"/>
              <a:t>updates?</a:t>
            </a:r>
          </a:p>
          <a:p>
            <a:r>
              <a:rPr lang="en-US" dirty="0"/>
              <a:t>retrieval</a:t>
            </a:r>
          </a:p>
          <a:p>
            <a:r>
              <a:rPr lang="en-US" dirty="0"/>
              <a:t>constraints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1319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NoSQL database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document, key value, graph, (elastic search index, tabular, column, object, Hadoop (</a:t>
            </a:r>
            <a:r>
              <a:rPr lang="en-US" dirty="0" err="1"/>
              <a:t>hdfs</a:t>
            </a:r>
            <a:r>
              <a:rPr lang="en-US" dirty="0"/>
              <a:t>) style)</a:t>
            </a:r>
          </a:p>
        </p:txBody>
      </p:sp>
    </p:spTree>
    <p:extLst>
      <p:ext uri="{BB962C8B-B14F-4D97-AF65-F5344CB8AC3E}">
        <p14:creationId xmlns:p14="http://schemas.microsoft.com/office/powerpoint/2010/main" val="2982975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770" y="843460"/>
            <a:ext cx="15278229" cy="1346288"/>
          </a:xfrm>
        </p:spPr>
        <p:txBody>
          <a:bodyPr/>
          <a:lstStyle/>
          <a:p>
            <a:r>
              <a:rPr lang="en-US" dirty="0"/>
              <a:t>Use cases for NoSQL database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especially </a:t>
            </a:r>
            <a:r>
              <a:rPr lang="en-US" dirty="0"/>
              <a:t>compared to relational database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should we consider using NoSQL databases for?</a:t>
            </a:r>
          </a:p>
          <a:p>
            <a:r>
              <a:rPr lang="en-US" dirty="0"/>
              <a:t>for example: nightly generated webpages for high speed websites (BOL.com), log files, transaction log, configuration data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24011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770" y="843460"/>
            <a:ext cx="15278229" cy="1346288"/>
          </a:xfrm>
        </p:spPr>
        <p:txBody>
          <a:bodyPr/>
          <a:lstStyle/>
          <a:p>
            <a:r>
              <a:rPr lang="en-US" dirty="0"/>
              <a:t>(leading) NoSQL Database products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MongoDB, Cassandra, </a:t>
            </a:r>
            <a:r>
              <a:rPr lang="en-US" dirty="0" err="1"/>
              <a:t>CouchBase</a:t>
            </a:r>
            <a:r>
              <a:rPr lang="en-US" dirty="0"/>
              <a:t>, Google </a:t>
            </a:r>
            <a:r>
              <a:rPr lang="en-US" dirty="0" err="1"/>
              <a:t>BigTable</a:t>
            </a:r>
            <a:r>
              <a:rPr lang="en-US" dirty="0"/>
              <a:t>, AWS Dynamo, Oracle NoSQL, Zookeeper, ELK, ..references/ what is happening in the world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93474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Zooming in on  MongoDB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intro, overview/history, license, cloud offerings?, how well does it play in worlds of Java and </a:t>
            </a:r>
            <a:r>
              <a:rPr lang="en-US" dirty="0" err="1"/>
              <a:t>OracleMEAN</a:t>
            </a:r>
            <a:r>
              <a:rPr lang="en-US" dirty="0"/>
              <a:t> stack (MongoDB, Express, Angular, Node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554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DBA (theory plus demo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  <a:p>
            <a:r>
              <a:rPr lang="en-US" dirty="0" err="1"/>
              <a:t>installatation</a:t>
            </a:r>
            <a:endParaRPr lang="en-US" dirty="0"/>
          </a:p>
          <a:p>
            <a:r>
              <a:rPr lang="en-US" dirty="0"/>
              <a:t>configuration</a:t>
            </a:r>
          </a:p>
          <a:p>
            <a:r>
              <a:rPr lang="en-US" dirty="0"/>
              <a:t>management/admin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23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MongoDB (theory plus demo)</a:t>
            </a:r>
            <a:br>
              <a:rPr lang="en-US" dirty="0"/>
            </a:br>
            <a:r>
              <a:rPr lang="en-US" dirty="0"/>
              <a:t>inserting </a:t>
            </a:r>
            <a:r>
              <a:rPr lang="en-US" dirty="0" smtClean="0"/>
              <a:t>documents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retrieving </a:t>
            </a:r>
            <a:r>
              <a:rPr lang="en-US" dirty="0"/>
              <a:t>data</a:t>
            </a:r>
          </a:p>
          <a:p>
            <a:r>
              <a:rPr lang="en-US" dirty="0"/>
              <a:t>update?</a:t>
            </a:r>
          </a:p>
          <a:p>
            <a:r>
              <a:rPr lang="en-US" dirty="0"/>
              <a:t>delete?</a:t>
            </a:r>
          </a:p>
          <a:p>
            <a:r>
              <a:rPr lang="en-US" dirty="0" smtClean="0"/>
              <a:t>Integrity/uniqueness/constraints</a:t>
            </a:r>
          </a:p>
          <a:p>
            <a:r>
              <a:rPr lang="nl-NL" dirty="0" smtClean="0"/>
              <a:t>index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763205"/>
      </p:ext>
    </p:extLst>
  </p:cSld>
  <p:clrMapOvr>
    <a:masterClrMapping/>
  </p:clrMapOvr>
</p:sld>
</file>

<file path=ppt/theme/theme1.xml><?xml version="1.0" encoding="utf-8"?>
<a:theme xmlns:a="http://schemas.openxmlformats.org/drawingml/2006/main" name="AMIS_WIDESCREEN">
  <a:themeElements>
    <a:clrScheme name="Conclusion 2014 -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8F33"/>
      </a:accent1>
      <a:accent2>
        <a:srgbClr val="DA4290"/>
      </a:accent2>
      <a:accent3>
        <a:srgbClr val="613C91"/>
      </a:accent3>
      <a:accent4>
        <a:srgbClr val="FFCC00"/>
      </a:accent4>
      <a:accent5>
        <a:srgbClr val="0069B4"/>
      </a:accent5>
      <a:accent6>
        <a:srgbClr val="E73430"/>
      </a:accent6>
      <a:hlink>
        <a:srgbClr val="000000"/>
      </a:hlink>
      <a:folHlink>
        <a:srgbClr val="000000"/>
      </a:folHlink>
    </a:clrScheme>
    <a:fontScheme name="Conclusion 2014 - FONTS">
      <a:majorFont>
        <a:latin typeface="Arial Narrow"/>
        <a:ea typeface=""/>
        <a:cs typeface=""/>
      </a:majorFont>
      <a:minorFont>
        <a:latin typeface="Arial Unicode M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AMIS_WIDESCREEN" id="{B3E69953-2F37-46EB-A098-E591A47BCAD3}" vid="{18689EA0-6BAF-404F-B4FD-27D36DF712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AMIS_WIDESCREEN</Template>
  <TotalTime>6431</TotalTime>
  <Words>275</Words>
  <Application>Microsoft Office PowerPoint</Application>
  <PresentationFormat>Custom</PresentationFormat>
  <Paragraphs>59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AMIS_WIDESCREEN</vt:lpstr>
      <vt:lpstr>PowerPoint Presentation</vt:lpstr>
      <vt:lpstr>Agenda</vt:lpstr>
      <vt:lpstr>What is Not SQL about NoSQL?</vt:lpstr>
      <vt:lpstr>Types of NoSQL database</vt:lpstr>
      <vt:lpstr>Use cases for NoSQL database  especially compared to relational database</vt:lpstr>
      <vt:lpstr>(leading) NoSQL Database products</vt:lpstr>
      <vt:lpstr>Zooming in on  MongoDB</vt:lpstr>
      <vt:lpstr>DBA (theory plus demo)</vt:lpstr>
      <vt:lpstr>Using MongoDB (theory plus demo) inserting documents</vt:lpstr>
      <vt:lpstr>Programming against mongodb</vt:lpstr>
      <vt:lpstr>Hands on Workshop</vt:lpstr>
      <vt:lpstr>PowerPoint Presentation</vt:lpstr>
    </vt:vector>
  </TitlesOfParts>
  <Company>Conclusion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Jellema</dc:creator>
  <cp:keywords>omc; cloud</cp:keywords>
  <cp:lastModifiedBy>Lucas Jellema</cp:lastModifiedBy>
  <cp:revision>158</cp:revision>
  <dcterms:created xsi:type="dcterms:W3CDTF">2016-11-24T07:31:17Z</dcterms:created>
  <dcterms:modified xsi:type="dcterms:W3CDTF">2017-02-22T16:10:14Z</dcterms:modified>
</cp:coreProperties>
</file>