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23"/>
  </p:notesMasterIdLst>
  <p:handoutMasterIdLst>
    <p:handoutMasterId r:id="rId24"/>
  </p:handoutMasterIdLst>
  <p:sldIdLst>
    <p:sldId id="282" r:id="rId5"/>
    <p:sldId id="332" r:id="rId6"/>
    <p:sldId id="329" r:id="rId7"/>
    <p:sldId id="330" r:id="rId8"/>
    <p:sldId id="331" r:id="rId9"/>
    <p:sldId id="338" r:id="rId10"/>
    <p:sldId id="336" r:id="rId11"/>
    <p:sldId id="333" r:id="rId12"/>
    <p:sldId id="346" r:id="rId13"/>
    <p:sldId id="337" r:id="rId14"/>
    <p:sldId id="339" r:id="rId15"/>
    <p:sldId id="345" r:id="rId16"/>
    <p:sldId id="343" r:id="rId17"/>
    <p:sldId id="340" r:id="rId18"/>
    <p:sldId id="341" r:id="rId19"/>
    <p:sldId id="342" r:id="rId20"/>
    <p:sldId id="344" r:id="rId21"/>
    <p:sldId id="347" r:id="rId2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07" autoAdjust="0"/>
  </p:normalViewPr>
  <p:slideViewPr>
    <p:cSldViewPr snapToGrid="0" snapToObjects="1"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E5E9943-027F-477F-8628-1C055E9961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3B9B814-A030-4E99-A1E6-484BBBA010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E98DD-6812-454C-AE65-FC853C04DD9F}" type="datetimeFigureOut">
              <a:rPr lang="x-none" smtClean="0"/>
              <a:t>6-1-2019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51CB0D-9077-4281-8ED1-3DC5B30391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 smtClean="0"/>
              <a:t>Docker data persistency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E768FA1-1EC6-4227-9CA4-DF466CAA18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7B2AB-270B-4F1F-B3CA-0508686C844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787862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6-1-2019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601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847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Docker data persistency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Docker data persistency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Docker data persistency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nl/url?sa=i&amp;rct=j&amp;q=&amp;esrc=s&amp;source=images&amp;cd=&amp;cad=rja&amp;uact=8&amp;ved=2ahUKEwjfjLCSiNnfAhXQIlAKHRKAAhIQjRx6BAgBEAU&amp;url=https://medium.com/@lvthillo/customize-your-mysql-database-in-docker-723ffd59d8fb&amp;psig=AOvVaw2eRwCXpiBwbyMmYhrGiAQ0&amp;ust=1546860923976893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Docker </a:t>
            </a:r>
            <a:r>
              <a:rPr lang="nl-NL" dirty="0" smtClean="0"/>
              <a:t>data </a:t>
            </a:r>
            <a:r>
              <a:rPr lang="nl-NL" dirty="0" err="1" smtClean="0"/>
              <a:t>persistency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Read </a:t>
            </a:r>
            <a:r>
              <a:rPr lang="nl-NL" dirty="0" err="1" smtClean="0"/>
              <a:t>only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676656" y="952088"/>
            <a:ext cx="8296656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--mount: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docker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run -d \ -it \ --name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devtest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\ --mount type=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bind,source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="$(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pwd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)"/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target,target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r>
              <a:rPr lang="en-US" dirty="0" err="1"/>
              <a:t>,</a:t>
            </a:r>
            <a:r>
              <a:rPr lang="en-US" b="1" dirty="0" err="1"/>
              <a:t>readonly</a:t>
            </a:r>
            <a:r>
              <a:rPr lang="en-US" dirty="0"/>
              <a:t> \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nginx:latest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719999" y="1859641"/>
            <a:ext cx="82966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-v: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docker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run -d \ -it \ --name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devtest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\ -v "$(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pwd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)"/target:/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r>
              <a:rPr lang="en-US" dirty="0" err="1"/>
              <a:t>:</a:t>
            </a:r>
            <a:r>
              <a:rPr lang="en-US" b="1" dirty="0" err="1"/>
              <a:t>ro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\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nginx:latest</a:t>
            </a:r>
            <a:endParaRPr lang="nl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75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Volumes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999744"/>
            <a:ext cx="2941308" cy="1494091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382" y="1267965"/>
            <a:ext cx="3186313" cy="2672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38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Volumes : life span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51" y="1443990"/>
            <a:ext cx="59626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2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Volumes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999744"/>
            <a:ext cx="2941308" cy="1494091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4014865" y="1054065"/>
            <a:ext cx="2954720" cy="3000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$ </a:t>
            </a:r>
            <a:r>
              <a:rPr lang="nl-NL" dirty="0" err="1"/>
              <a:t>docker</a:t>
            </a:r>
            <a:r>
              <a:rPr lang="nl-NL" dirty="0"/>
              <a:t> volume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 smtClean="0"/>
              <a:t>myVolume</a:t>
            </a:r>
            <a:endParaRPr lang="nl-NL" dirty="0" smtClean="0"/>
          </a:p>
          <a:p>
            <a:endParaRPr lang="nl-NL" dirty="0"/>
          </a:p>
          <a:p>
            <a:r>
              <a:rPr lang="nl-NL" dirty="0"/>
              <a:t>$ </a:t>
            </a:r>
            <a:r>
              <a:rPr lang="nl-NL" dirty="0" err="1"/>
              <a:t>docker</a:t>
            </a:r>
            <a:r>
              <a:rPr lang="nl-NL" dirty="0"/>
              <a:t> volume </a:t>
            </a:r>
            <a:r>
              <a:rPr lang="nl-NL" dirty="0" err="1" smtClean="0"/>
              <a:t>ls</a:t>
            </a:r>
            <a:endParaRPr lang="nl-NL" dirty="0" smtClean="0"/>
          </a:p>
          <a:p>
            <a:endParaRPr lang="nl-NL" dirty="0"/>
          </a:p>
          <a:p>
            <a:r>
              <a:rPr lang="nl-NL" dirty="0"/>
              <a:t>$ </a:t>
            </a:r>
            <a:r>
              <a:rPr lang="nl-NL" dirty="0" err="1"/>
              <a:t>docker</a:t>
            </a:r>
            <a:r>
              <a:rPr lang="nl-NL" dirty="0"/>
              <a:t> volume </a:t>
            </a:r>
            <a:r>
              <a:rPr lang="nl-NL" dirty="0" err="1"/>
              <a:t>inspect</a:t>
            </a:r>
            <a:r>
              <a:rPr lang="nl-NL" dirty="0"/>
              <a:t> </a:t>
            </a:r>
            <a:r>
              <a:rPr lang="nl-NL" dirty="0" err="1" smtClean="0"/>
              <a:t>myVolume</a:t>
            </a:r>
            <a:r>
              <a:rPr lang="nl-NL" dirty="0" smtClean="0"/>
              <a:t> 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$ </a:t>
            </a:r>
            <a:r>
              <a:rPr lang="nl-NL" dirty="0" err="1"/>
              <a:t>docker</a:t>
            </a:r>
            <a:r>
              <a:rPr lang="nl-NL" dirty="0"/>
              <a:t> volume </a:t>
            </a:r>
            <a:r>
              <a:rPr lang="nl-NL" dirty="0" err="1"/>
              <a:t>rm</a:t>
            </a:r>
            <a:r>
              <a:rPr lang="nl-NL" dirty="0"/>
              <a:t> </a:t>
            </a:r>
            <a:r>
              <a:rPr lang="nl-NL" dirty="0" err="1" smtClean="0"/>
              <a:t>myVolume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4236720" y="2182917"/>
            <a:ext cx="3493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[ </a:t>
            </a:r>
          </a:p>
          <a:p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 { </a:t>
            </a:r>
            <a:r>
              <a:rPr lang="nl-NL" sz="1000" dirty="0">
                <a:solidFill>
                  <a:schemeClr val="bg2">
                    <a:lumMod val="75000"/>
                  </a:schemeClr>
                </a:solidFill>
              </a:rPr>
              <a:t>"Driver": "</a:t>
            </a:r>
            <a:r>
              <a:rPr lang="nl-NL" sz="1000" dirty="0" err="1">
                <a:solidFill>
                  <a:schemeClr val="bg2">
                    <a:lumMod val="75000"/>
                  </a:schemeClr>
                </a:solidFill>
              </a:rPr>
              <a:t>local</a:t>
            </a:r>
            <a:r>
              <a:rPr lang="nl-NL" sz="1000" dirty="0">
                <a:solidFill>
                  <a:schemeClr val="bg2">
                    <a:lumMod val="75000"/>
                  </a:schemeClr>
                </a:solidFill>
              </a:rPr>
              <a:t>", </a:t>
            </a:r>
            <a:endParaRPr lang="nl-NL" sz="10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   "</a:t>
            </a:r>
            <a:r>
              <a:rPr lang="nl-NL" sz="1000" dirty="0">
                <a:solidFill>
                  <a:schemeClr val="bg2">
                    <a:lumMod val="75000"/>
                  </a:schemeClr>
                </a:solidFill>
              </a:rPr>
              <a:t>Labels": {}, </a:t>
            </a:r>
            <a:endParaRPr lang="nl-NL" sz="10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   "</a:t>
            </a:r>
            <a:r>
              <a:rPr lang="nl-NL" sz="1000" dirty="0" err="1">
                <a:solidFill>
                  <a:schemeClr val="bg2">
                    <a:lumMod val="75000"/>
                  </a:schemeClr>
                </a:solidFill>
              </a:rPr>
              <a:t>Mountpoint</a:t>
            </a:r>
            <a:r>
              <a:rPr lang="nl-NL" sz="1000" dirty="0">
                <a:solidFill>
                  <a:schemeClr val="bg2">
                    <a:lumMod val="75000"/>
                  </a:schemeClr>
                </a:solidFill>
              </a:rPr>
              <a:t>": "/</a:t>
            </a:r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var/</a:t>
            </a:r>
            <a:r>
              <a:rPr lang="nl-NL" sz="1000" dirty="0" err="1" smtClean="0">
                <a:solidFill>
                  <a:schemeClr val="bg2">
                    <a:lumMod val="75000"/>
                  </a:schemeClr>
                </a:solidFill>
              </a:rPr>
              <a:t>lib</a:t>
            </a:r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nl-NL" sz="1000" dirty="0" err="1" smtClean="0">
                <a:solidFill>
                  <a:schemeClr val="bg2">
                    <a:lumMod val="75000"/>
                  </a:schemeClr>
                </a:solidFill>
              </a:rPr>
              <a:t>docker</a:t>
            </a:r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/volumes/</a:t>
            </a:r>
            <a:r>
              <a:rPr lang="nl-NL" sz="1000" dirty="0" err="1" smtClean="0">
                <a:solidFill>
                  <a:schemeClr val="bg2">
                    <a:lumMod val="75000"/>
                  </a:schemeClr>
                </a:solidFill>
              </a:rPr>
              <a:t>myVolume</a:t>
            </a:r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/_</a:t>
            </a:r>
            <a:r>
              <a:rPr lang="nl-NL" sz="1000" dirty="0">
                <a:solidFill>
                  <a:schemeClr val="bg2">
                    <a:lumMod val="75000"/>
                  </a:schemeClr>
                </a:solidFill>
              </a:rPr>
              <a:t>data</a:t>
            </a:r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",</a:t>
            </a:r>
          </a:p>
          <a:p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   "</a:t>
            </a:r>
            <a:r>
              <a:rPr lang="nl-NL" sz="1000" dirty="0">
                <a:solidFill>
                  <a:schemeClr val="bg2">
                    <a:lumMod val="75000"/>
                  </a:schemeClr>
                </a:solidFill>
              </a:rPr>
              <a:t>Name": "</a:t>
            </a:r>
            <a:r>
              <a:rPr lang="nl-NL" sz="1000" dirty="0" err="1" smtClean="0">
                <a:solidFill>
                  <a:schemeClr val="bg2">
                    <a:lumMod val="75000"/>
                  </a:schemeClr>
                </a:solidFill>
              </a:rPr>
              <a:t>myVolume</a:t>
            </a:r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",</a:t>
            </a:r>
          </a:p>
          <a:p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   "</a:t>
            </a:r>
            <a:r>
              <a:rPr lang="nl-NL" sz="1000" dirty="0">
                <a:solidFill>
                  <a:schemeClr val="bg2">
                    <a:lumMod val="75000"/>
                  </a:schemeClr>
                </a:solidFill>
              </a:rPr>
              <a:t>Options": </a:t>
            </a:r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{},</a:t>
            </a:r>
          </a:p>
          <a:p>
            <a:r>
              <a:rPr lang="nl-NL" sz="1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nl-NL" sz="1000" dirty="0">
                <a:solidFill>
                  <a:schemeClr val="bg2">
                    <a:lumMod val="75000"/>
                  </a:schemeClr>
                </a:solidFill>
              </a:rPr>
              <a:t>"Scope": "</a:t>
            </a:r>
            <a:r>
              <a:rPr lang="nl-NL" sz="1000" dirty="0" err="1">
                <a:solidFill>
                  <a:schemeClr val="bg2">
                    <a:lumMod val="75000"/>
                  </a:schemeClr>
                </a:solidFill>
              </a:rPr>
              <a:t>local</a:t>
            </a:r>
            <a:r>
              <a:rPr lang="nl-NL" sz="1000" dirty="0">
                <a:solidFill>
                  <a:schemeClr val="bg2">
                    <a:lumMod val="75000"/>
                  </a:schemeClr>
                </a:solidFill>
              </a:rPr>
              <a:t>" </a:t>
            </a:r>
            <a:endParaRPr lang="nl-NL" sz="10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 }  </a:t>
            </a:r>
          </a:p>
          <a:p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nl-NL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99" y="2645834"/>
            <a:ext cx="1209351" cy="101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0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Start container </a:t>
            </a:r>
            <a:r>
              <a:rPr lang="nl-NL" dirty="0" err="1" smtClean="0"/>
              <a:t>with</a:t>
            </a:r>
            <a:r>
              <a:rPr lang="nl-NL" dirty="0" smtClean="0"/>
              <a:t> a volume: --</a:t>
            </a:r>
            <a:r>
              <a:rPr lang="nl-NL" dirty="0" err="1" smtClean="0"/>
              <a:t>mount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999744"/>
            <a:ext cx="2941308" cy="1494091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719999" y="2995846"/>
            <a:ext cx="704088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run -d \ --name </a:t>
            </a:r>
            <a:r>
              <a:rPr lang="en-US" dirty="0" err="1"/>
              <a:t>devtest</a:t>
            </a:r>
            <a:r>
              <a:rPr lang="en-US" dirty="0"/>
              <a:t> \ </a:t>
            </a:r>
            <a:r>
              <a:rPr lang="en-US" b="1" dirty="0"/>
              <a:t>--mount </a:t>
            </a:r>
            <a:r>
              <a:rPr lang="en-US" b="1" dirty="0" smtClean="0"/>
              <a:t>source=</a:t>
            </a:r>
            <a:r>
              <a:rPr lang="en-US" b="1" dirty="0" err="1" smtClean="0"/>
              <a:t>myVolume,target</a:t>
            </a:r>
            <a:r>
              <a:rPr lang="en-US" b="1" dirty="0"/>
              <a:t>=/app</a:t>
            </a:r>
            <a:r>
              <a:rPr lang="en-US" dirty="0"/>
              <a:t> \ </a:t>
            </a:r>
            <a:r>
              <a:rPr lang="en-US" dirty="0" err="1"/>
              <a:t>nginx:latest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796406" y="2995846"/>
            <a:ext cx="1847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nl-N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59" y="706656"/>
            <a:ext cx="3712719" cy="234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hoek 9"/>
          <p:cNvSpPr/>
          <p:nvPr/>
        </p:nvSpPr>
        <p:spPr>
          <a:xfrm>
            <a:off x="719999" y="3615650"/>
            <a:ext cx="77614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i="1" dirty="0" smtClean="0"/>
              <a:t>$ </a:t>
            </a:r>
            <a:r>
              <a:rPr lang="en-US" i="1" dirty="0" err="1" smtClean="0"/>
              <a:t>docker</a:t>
            </a:r>
            <a:r>
              <a:rPr lang="en-US" i="1" dirty="0" smtClean="0"/>
              <a:t> </a:t>
            </a:r>
            <a:r>
              <a:rPr lang="en-US" i="1" dirty="0"/>
              <a:t>run </a:t>
            </a:r>
            <a:r>
              <a:rPr lang="en-US" i="1" dirty="0" smtClean="0"/>
              <a:t>--mount source=</a:t>
            </a:r>
            <a:r>
              <a:rPr lang="en-US" i="1" dirty="0" err="1" smtClean="0"/>
              <a:t>myVolume,target</a:t>
            </a:r>
            <a:r>
              <a:rPr lang="en-US" i="1" dirty="0" smtClean="0"/>
              <a:t>=/</a:t>
            </a:r>
            <a:r>
              <a:rPr lang="en-US" i="1" dirty="0" err="1" smtClean="0"/>
              <a:t>var</a:t>
            </a:r>
            <a:r>
              <a:rPr lang="en-US" i="1" dirty="0" smtClean="0"/>
              <a:t>/lib/</a:t>
            </a:r>
            <a:r>
              <a:rPr lang="en-US" i="1" dirty="0" err="1" smtClean="0"/>
              <a:t>mysql</a:t>
            </a:r>
            <a:r>
              <a:rPr lang="en-US" i="1" dirty="0" smtClean="0"/>
              <a:t> </a:t>
            </a:r>
          </a:p>
          <a:p>
            <a:pPr lvl="0"/>
            <a:r>
              <a:rPr lang="en-US" i="1" dirty="0" smtClean="0"/>
              <a:t>-</a:t>
            </a:r>
            <a:r>
              <a:rPr lang="en-US" i="1" dirty="0"/>
              <a:t>e MYSQL_ROOT_PASSWORD=pass -e MYSQL_DATABASE=test -p 3306:3306 -d </a:t>
            </a:r>
            <a:r>
              <a:rPr lang="en-US" i="1" dirty="0" err="1"/>
              <a:t>mysql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49083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Start container </a:t>
            </a:r>
            <a:r>
              <a:rPr lang="nl-NL" dirty="0" err="1"/>
              <a:t>with</a:t>
            </a:r>
            <a:r>
              <a:rPr lang="nl-NL" dirty="0"/>
              <a:t> a volume: </a:t>
            </a:r>
            <a:r>
              <a:rPr lang="nl-NL" dirty="0" smtClean="0"/>
              <a:t>-v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999744"/>
            <a:ext cx="2941308" cy="1494091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719999" y="2963942"/>
            <a:ext cx="704088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run -d \ --name </a:t>
            </a:r>
            <a:r>
              <a:rPr lang="en-US" dirty="0" err="1"/>
              <a:t>devtest</a:t>
            </a:r>
            <a:r>
              <a:rPr lang="en-US" dirty="0"/>
              <a:t> \ </a:t>
            </a:r>
            <a:r>
              <a:rPr lang="en-US" b="1" dirty="0"/>
              <a:t>-v </a:t>
            </a:r>
            <a:r>
              <a:rPr lang="en-US" b="1" dirty="0" err="1" smtClean="0"/>
              <a:t>myVolume</a:t>
            </a:r>
            <a:r>
              <a:rPr lang="en-US" b="1" dirty="0" smtClean="0"/>
              <a:t>:/</a:t>
            </a:r>
            <a:r>
              <a:rPr lang="en-US" b="1" dirty="0"/>
              <a:t>app </a:t>
            </a:r>
            <a:r>
              <a:rPr lang="en-US" dirty="0"/>
              <a:t>\ </a:t>
            </a:r>
            <a:r>
              <a:rPr lang="en-US" dirty="0" err="1"/>
              <a:t>nginx:latest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03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Inspect</a:t>
            </a:r>
            <a:r>
              <a:rPr lang="nl-NL" dirty="0" smtClean="0"/>
              <a:t> </a:t>
            </a:r>
            <a:r>
              <a:rPr lang="nl-NL" dirty="0" err="1" smtClean="0"/>
              <a:t>mounts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999744"/>
            <a:ext cx="2941308" cy="1494091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4479167" y="1175852"/>
            <a:ext cx="205056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$ </a:t>
            </a:r>
            <a:r>
              <a:rPr lang="nl-NL" dirty="0" err="1" smtClean="0"/>
              <a:t>docker</a:t>
            </a:r>
            <a:r>
              <a:rPr lang="nl-NL" dirty="0" smtClean="0"/>
              <a:t> </a:t>
            </a:r>
            <a:r>
              <a:rPr lang="nl-NL" dirty="0" err="1"/>
              <a:t>inspect</a:t>
            </a:r>
            <a:r>
              <a:rPr lang="nl-NL" dirty="0"/>
              <a:t> </a:t>
            </a:r>
            <a:r>
              <a:rPr lang="nl-NL" dirty="0" err="1"/>
              <a:t>devtest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4600310" y="1746789"/>
            <a:ext cx="354394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nl-NL" sz="1100" dirty="0" err="1">
                <a:solidFill>
                  <a:schemeClr val="bg2">
                    <a:lumMod val="75000"/>
                  </a:schemeClr>
                </a:solidFill>
              </a:rPr>
              <a:t>Mounts</a:t>
            </a:r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": [ </a:t>
            </a:r>
            <a:endParaRPr lang="nl-NL" sz="11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 { </a:t>
            </a:r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"Type": "volume</a:t>
            </a:r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",</a:t>
            </a:r>
          </a:p>
          <a:p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   </a:t>
            </a:r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"Name": "myvol2</a:t>
            </a:r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",</a:t>
            </a:r>
          </a:p>
          <a:p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   "</a:t>
            </a:r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Source": "/var/</a:t>
            </a:r>
            <a:r>
              <a:rPr lang="nl-NL" sz="1100" dirty="0" err="1">
                <a:solidFill>
                  <a:schemeClr val="bg2">
                    <a:lumMod val="75000"/>
                  </a:schemeClr>
                </a:solidFill>
              </a:rPr>
              <a:t>lib</a:t>
            </a:r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nl-NL" sz="1100" dirty="0" err="1">
                <a:solidFill>
                  <a:schemeClr val="bg2">
                    <a:lumMod val="75000"/>
                  </a:schemeClr>
                </a:solidFill>
              </a:rPr>
              <a:t>docker</a:t>
            </a:r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/volumes/myvol2/_data</a:t>
            </a:r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",</a:t>
            </a:r>
          </a:p>
          <a:p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   "</a:t>
            </a:r>
            <a:r>
              <a:rPr lang="nl-NL" sz="1100" dirty="0" err="1">
                <a:solidFill>
                  <a:schemeClr val="bg2">
                    <a:lumMod val="75000"/>
                  </a:schemeClr>
                </a:solidFill>
              </a:rPr>
              <a:t>Destination</a:t>
            </a:r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": "/app</a:t>
            </a:r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",</a:t>
            </a:r>
          </a:p>
          <a:p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   "</a:t>
            </a:r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Driver": "</a:t>
            </a:r>
            <a:r>
              <a:rPr lang="nl-NL" sz="1100" dirty="0" err="1">
                <a:solidFill>
                  <a:schemeClr val="bg2">
                    <a:lumMod val="75000"/>
                  </a:schemeClr>
                </a:solidFill>
              </a:rPr>
              <a:t>local</a:t>
            </a:r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",</a:t>
            </a:r>
          </a:p>
          <a:p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   "</a:t>
            </a:r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Mode": </a:t>
            </a:r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"",</a:t>
            </a:r>
          </a:p>
          <a:p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   "</a:t>
            </a:r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RW": </a:t>
            </a:r>
            <a:r>
              <a:rPr lang="nl-NL" sz="1100" dirty="0" err="1">
                <a:solidFill>
                  <a:schemeClr val="bg2">
                    <a:lumMod val="75000"/>
                  </a:schemeClr>
                </a:solidFill>
              </a:rPr>
              <a:t>true</a:t>
            </a:r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</a:p>
          <a:p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   "</a:t>
            </a:r>
            <a:r>
              <a:rPr lang="nl-NL" sz="1100" dirty="0" err="1">
                <a:solidFill>
                  <a:schemeClr val="bg2">
                    <a:lumMod val="75000"/>
                  </a:schemeClr>
                </a:solidFill>
              </a:rPr>
              <a:t>Propagation</a:t>
            </a:r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": "" </a:t>
            </a:r>
            <a:endParaRPr lang="nl-NL" sz="11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 }</a:t>
            </a:r>
          </a:p>
          <a:p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],</a:t>
            </a:r>
            <a:endParaRPr lang="nl-NL" sz="11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Volume containers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1004025" y="1066190"/>
            <a:ext cx="4849404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create -v /</a:t>
            </a:r>
            <a:r>
              <a:rPr lang="en-US" dirty="0" err="1"/>
              <a:t>config</a:t>
            </a:r>
            <a:r>
              <a:rPr lang="en-US" dirty="0"/>
              <a:t> --name </a:t>
            </a:r>
            <a:r>
              <a:rPr lang="en-US" dirty="0" err="1"/>
              <a:t>dataContainer</a:t>
            </a:r>
            <a:r>
              <a:rPr lang="en-US" dirty="0"/>
              <a:t> </a:t>
            </a:r>
            <a:r>
              <a:rPr lang="en-US" dirty="0" err="1" smtClean="0"/>
              <a:t>busybox</a:t>
            </a:r>
            <a:endParaRPr lang="en-US" dirty="0" smtClean="0"/>
          </a:p>
          <a:p>
            <a:endParaRPr lang="en-US" dirty="0"/>
          </a:p>
          <a:p>
            <a:r>
              <a:rPr lang="nl-NL" dirty="0"/>
              <a:t>$ </a:t>
            </a:r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cp</a:t>
            </a:r>
            <a:r>
              <a:rPr lang="nl-NL" dirty="0"/>
              <a:t> </a:t>
            </a:r>
            <a:r>
              <a:rPr lang="nl-NL" dirty="0" err="1"/>
              <a:t>config.conf</a:t>
            </a:r>
            <a:r>
              <a:rPr lang="nl-NL" dirty="0"/>
              <a:t> </a:t>
            </a:r>
            <a:r>
              <a:rPr lang="nl-NL" dirty="0" err="1"/>
              <a:t>dataContainer</a:t>
            </a:r>
            <a:r>
              <a:rPr lang="nl-NL" dirty="0"/>
              <a:t>:/</a:t>
            </a:r>
            <a:r>
              <a:rPr lang="nl-NL" dirty="0" err="1"/>
              <a:t>config</a:t>
            </a:r>
            <a:r>
              <a:rPr lang="nl-NL" dirty="0" smtClean="0"/>
              <a:t>/</a:t>
            </a:r>
          </a:p>
          <a:p>
            <a:endParaRPr lang="nl-NL" dirty="0"/>
          </a:p>
          <a:p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run </a:t>
            </a:r>
            <a:r>
              <a:rPr lang="en-US" b="1" dirty="0"/>
              <a:t>--volumes-from </a:t>
            </a:r>
            <a:r>
              <a:rPr lang="en-US" dirty="0" err="1"/>
              <a:t>dataContainer</a:t>
            </a:r>
            <a:r>
              <a:rPr lang="en-US" dirty="0"/>
              <a:t> </a:t>
            </a:r>
            <a:r>
              <a:rPr lang="en-US" dirty="0" err="1"/>
              <a:t>ubuntu</a:t>
            </a:r>
            <a:r>
              <a:rPr lang="en-US" dirty="0"/>
              <a:t> ls/</a:t>
            </a:r>
            <a:r>
              <a:rPr lang="en-US" dirty="0" err="1"/>
              <a:t>config</a:t>
            </a:r>
            <a:endParaRPr lang="en-US" dirty="0" smtClean="0"/>
          </a:p>
          <a:p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4246271" y="3702777"/>
            <a:ext cx="22060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cap="none" spc="0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lab 9</a:t>
            </a:r>
            <a:endParaRPr lang="nl-NL" sz="5400" b="1" cap="none" spc="0" dirty="0">
              <a:ln w="12700">
                <a:solidFill>
                  <a:schemeClr val="tx2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1408935" y="2781796"/>
            <a:ext cx="54803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docker</a:t>
            </a:r>
            <a:r>
              <a:rPr lang="en-US" dirty="0"/>
              <a:t> create -v 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mysql</a:t>
            </a:r>
            <a:r>
              <a:rPr lang="en-US" dirty="0"/>
              <a:t> --name </a:t>
            </a:r>
            <a:r>
              <a:rPr lang="en-US" dirty="0" err="1"/>
              <a:t>vc_mySql</a:t>
            </a:r>
            <a:r>
              <a:rPr lang="en-US" dirty="0"/>
              <a:t> </a:t>
            </a:r>
            <a:r>
              <a:rPr lang="en-US" dirty="0" err="1"/>
              <a:t>busybox</a:t>
            </a:r>
            <a:endParaRPr lang="nl-NL" dirty="0"/>
          </a:p>
          <a:p>
            <a:pPr lvl="0"/>
            <a:endParaRPr lang="en-US" dirty="0"/>
          </a:p>
          <a:p>
            <a:pPr lvl="0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--volumes-from </a:t>
            </a:r>
            <a:r>
              <a:rPr lang="en-US" dirty="0" err="1"/>
              <a:t>vc_mySql</a:t>
            </a:r>
            <a:r>
              <a:rPr lang="en-US" dirty="0"/>
              <a:t> </a:t>
            </a:r>
            <a:endParaRPr lang="en-US" dirty="0" smtClean="0"/>
          </a:p>
          <a:p>
            <a:pPr lvl="0"/>
            <a:r>
              <a:rPr lang="en-US" dirty="0" smtClean="0"/>
              <a:t>       -</a:t>
            </a:r>
            <a:r>
              <a:rPr lang="en-US" dirty="0"/>
              <a:t>e MYSQL_ROOT_PASSWORD=pass </a:t>
            </a:r>
            <a:endParaRPr lang="en-US" dirty="0" smtClean="0"/>
          </a:p>
          <a:p>
            <a:pPr lvl="0"/>
            <a:r>
              <a:rPr lang="en-US" dirty="0" smtClean="0"/>
              <a:t>       -</a:t>
            </a:r>
            <a:r>
              <a:rPr lang="en-US" dirty="0"/>
              <a:t>e MYSQL_DATABASE=test </a:t>
            </a:r>
            <a:endParaRPr lang="en-US" dirty="0" smtClean="0"/>
          </a:p>
          <a:p>
            <a:pPr lvl="0"/>
            <a:r>
              <a:rPr lang="en-US" dirty="0" smtClean="0"/>
              <a:t>       -</a:t>
            </a:r>
            <a:r>
              <a:rPr lang="en-US" dirty="0"/>
              <a:t>p 3306:3306 -d </a:t>
            </a:r>
            <a:r>
              <a:rPr lang="en-US" dirty="0" err="1"/>
              <a:t>mysql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18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</a:t>
            </a:r>
            <a:r>
              <a:rPr lang="nl-NL" dirty="0" err="1" smtClean="0"/>
              <a:t>mpfs</a:t>
            </a:r>
            <a:r>
              <a:rPr lang="nl-NL" dirty="0" smtClean="0"/>
              <a:t>: </a:t>
            </a:r>
            <a:r>
              <a:rPr lang="nl-NL" dirty="0" err="1" smtClean="0"/>
              <a:t>unix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719999" y="1635083"/>
            <a:ext cx="329793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run -d \ 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/>
              <a:t>it \ </a:t>
            </a:r>
            <a:endParaRPr lang="en-US" dirty="0" smtClean="0"/>
          </a:p>
          <a:p>
            <a:r>
              <a:rPr lang="en-US" dirty="0" smtClean="0"/>
              <a:t>--</a:t>
            </a:r>
            <a:r>
              <a:rPr lang="en-US" dirty="0"/>
              <a:t>name </a:t>
            </a:r>
            <a:r>
              <a:rPr lang="en-US" dirty="0" err="1"/>
              <a:t>tmptest</a:t>
            </a:r>
            <a:r>
              <a:rPr lang="en-US" dirty="0"/>
              <a:t> \ </a:t>
            </a:r>
            <a:endParaRPr lang="en-US" dirty="0" smtClean="0"/>
          </a:p>
          <a:p>
            <a:r>
              <a:rPr lang="en-US" dirty="0" smtClean="0"/>
              <a:t>--</a:t>
            </a:r>
            <a:r>
              <a:rPr lang="en-US" dirty="0"/>
              <a:t>mount type=</a:t>
            </a:r>
            <a:r>
              <a:rPr lang="en-US" dirty="0" err="1"/>
              <a:t>tmpfs,destination</a:t>
            </a:r>
            <a:r>
              <a:rPr lang="en-US" dirty="0"/>
              <a:t>=/app </a:t>
            </a:r>
            <a:endParaRPr lang="en-US" dirty="0" smtClean="0"/>
          </a:p>
          <a:p>
            <a:r>
              <a:rPr lang="en-US" dirty="0" smtClean="0"/>
              <a:t>\ </a:t>
            </a:r>
            <a:r>
              <a:rPr lang="en-US" dirty="0" err="1"/>
              <a:t>nginx:latest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757246" y="3232201"/>
            <a:ext cx="4572000" cy="11310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run -d \ 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/>
              <a:t>it \ </a:t>
            </a:r>
            <a:endParaRPr lang="en-US" dirty="0" smtClean="0"/>
          </a:p>
          <a:p>
            <a:r>
              <a:rPr lang="en-US" dirty="0" smtClean="0"/>
              <a:t>--</a:t>
            </a:r>
            <a:r>
              <a:rPr lang="en-US" dirty="0"/>
              <a:t>name </a:t>
            </a:r>
            <a:r>
              <a:rPr lang="en-US" dirty="0" err="1"/>
              <a:t>tmptest</a:t>
            </a:r>
            <a:r>
              <a:rPr lang="en-US" dirty="0"/>
              <a:t> \ </a:t>
            </a:r>
            <a:endParaRPr lang="en-US" dirty="0" smtClean="0"/>
          </a:p>
          <a:p>
            <a:r>
              <a:rPr lang="en-US" dirty="0" smtClean="0"/>
              <a:t>--</a:t>
            </a:r>
            <a:r>
              <a:rPr lang="en-US" dirty="0" err="1"/>
              <a:t>tmpfs</a:t>
            </a:r>
            <a:r>
              <a:rPr lang="en-US" dirty="0"/>
              <a:t> /app \ </a:t>
            </a:r>
            <a:endParaRPr lang="en-US" dirty="0" smtClean="0"/>
          </a:p>
          <a:p>
            <a:r>
              <a:rPr lang="en-US" dirty="0" err="1" smtClean="0"/>
              <a:t>nginx:latest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757245" y="1104973"/>
            <a:ext cx="397095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temporary, and only persisted in the host memory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43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Docker </a:t>
            </a:r>
            <a:r>
              <a:rPr lang="nl-NL" dirty="0" err="1" smtClean="0"/>
              <a:t>architecture</a:t>
            </a: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56" y="894333"/>
            <a:ext cx="6835140" cy="349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55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Reminder lab 7</a:t>
            </a:r>
            <a:endParaRPr lang="nl-NL" dirty="0"/>
          </a:p>
        </p:txBody>
      </p:sp>
      <p:pic>
        <p:nvPicPr>
          <p:cNvPr id="1028" name="Picture 4" descr="Afbeeldingsresultaat voor mySql docker container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36" y="1956816"/>
            <a:ext cx="4024396" cy="2116578"/>
          </a:xfrm>
          <a:prstGeom prst="rect">
            <a:avLst/>
          </a:prstGeom>
          <a:noFill/>
          <a:ln w="635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1253331"/>
            <a:ext cx="3246944" cy="2016570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277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Design </a:t>
            </a:r>
            <a:r>
              <a:rPr lang="nl-NL" dirty="0" err="1" smtClean="0"/>
              <a:t>problem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0" y="871729"/>
            <a:ext cx="6615054" cy="3906468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539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management in Docker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32" y="958025"/>
            <a:ext cx="6184392" cy="317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910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309" y="1804416"/>
            <a:ext cx="4781281" cy="280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Bind </a:t>
            </a:r>
            <a:r>
              <a:rPr lang="nl-NL" dirty="0" err="1" smtClean="0"/>
              <a:t>mount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1028878"/>
            <a:ext cx="2541361" cy="1295993"/>
          </a:xfrm>
          <a:prstGeom prst="rect">
            <a:avLst/>
          </a:prstGeom>
        </p:spPr>
      </p:pic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421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olk 12"/>
          <p:cNvSpPr/>
          <p:nvPr/>
        </p:nvSpPr>
        <p:spPr>
          <a:xfrm>
            <a:off x="2938272" y="3070158"/>
            <a:ext cx="1133856" cy="36798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Wolk 9"/>
          <p:cNvSpPr/>
          <p:nvPr/>
        </p:nvSpPr>
        <p:spPr>
          <a:xfrm>
            <a:off x="4175760" y="3023616"/>
            <a:ext cx="957072" cy="4145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Bind </a:t>
            </a:r>
            <a:r>
              <a:rPr lang="nl-NL" dirty="0" err="1" smtClean="0"/>
              <a:t>mount</a:t>
            </a:r>
            <a:r>
              <a:rPr lang="nl-NL" dirty="0" smtClean="0"/>
              <a:t>: --</a:t>
            </a:r>
            <a:r>
              <a:rPr lang="nl-NL" dirty="0" err="1" smtClean="0"/>
              <a:t>mount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1028878"/>
            <a:ext cx="2541361" cy="1295993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475488" y="2428503"/>
            <a:ext cx="86685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docker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 -d \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\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devtest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\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 smtClean="0"/>
              <a:t>  --</a:t>
            </a:r>
            <a:r>
              <a:rPr lang="en-US" b="1" dirty="0"/>
              <a:t>mount type=</a:t>
            </a:r>
            <a:r>
              <a:rPr lang="en-US" b="1" dirty="0" err="1"/>
              <a:t>bind,source</a:t>
            </a:r>
            <a:r>
              <a:rPr lang="en-US" b="1" dirty="0"/>
              <a:t>="$(</a:t>
            </a:r>
            <a:r>
              <a:rPr lang="en-US" b="1" dirty="0" err="1"/>
              <a:t>pwd</a:t>
            </a:r>
            <a:r>
              <a:rPr lang="en-US" b="1" dirty="0"/>
              <a:t>)"/target</a:t>
            </a:r>
            <a:r>
              <a:rPr lang="en-US" b="1" dirty="0" smtClean="0"/>
              <a:t>, target</a:t>
            </a:r>
            <a:r>
              <a:rPr lang="en-US" b="1" dirty="0"/>
              <a:t>=/app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\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nginx:latest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/>
              <a:t>--mount </a:t>
            </a:r>
            <a:r>
              <a:rPr lang="en-US" b="1" dirty="0" smtClean="0"/>
              <a:t>DOES NOT</a:t>
            </a:r>
            <a:r>
              <a:rPr lang="en-US" dirty="0" smtClean="0"/>
              <a:t> create </a:t>
            </a:r>
            <a:r>
              <a:rPr lang="en-US" dirty="0"/>
              <a:t>folder </a:t>
            </a:r>
            <a:r>
              <a:rPr lang="en-US" dirty="0" smtClean="0"/>
              <a:t>or file</a:t>
            </a:r>
          </a:p>
          <a:p>
            <a:endParaRPr lang="en-US" dirty="0"/>
          </a:p>
          <a:p>
            <a:r>
              <a:rPr lang="en-US" dirty="0" smtClean="0"/>
              <a:t>--</a:t>
            </a:r>
            <a:r>
              <a:rPr lang="en-US" dirty="0"/>
              <a:t>mount flag was </a:t>
            </a:r>
            <a:r>
              <a:rPr lang="en-US" dirty="0" smtClean="0"/>
              <a:t>originally used for/with </a:t>
            </a:r>
            <a:r>
              <a:rPr lang="en-US" dirty="0"/>
              <a:t>swarm services</a:t>
            </a:r>
            <a:endParaRPr lang="nl-NL" dirty="0"/>
          </a:p>
          <a:p>
            <a:endParaRPr lang="nl-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3991409" y="1028878"/>
            <a:ext cx="40799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--</a:t>
            </a:r>
            <a:r>
              <a:rPr lang="nl-NL" dirty="0" err="1" smtClean="0"/>
              <a:t>mount</a:t>
            </a:r>
            <a:r>
              <a:rPr lang="nl-NL" dirty="0" smtClean="0"/>
              <a:t> option </a:t>
            </a:r>
            <a:r>
              <a:rPr lang="nl-NL" dirty="0" err="1" smtClean="0"/>
              <a:t>available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docker</a:t>
            </a:r>
            <a:r>
              <a:rPr lang="nl-NL" dirty="0" smtClean="0"/>
              <a:t> </a:t>
            </a:r>
            <a:r>
              <a:rPr lang="nl-NL" dirty="0" err="1" smtClean="0"/>
              <a:t>version</a:t>
            </a:r>
            <a:r>
              <a:rPr lang="nl-NL" dirty="0" smtClean="0"/>
              <a:t> 17.06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39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Bind </a:t>
            </a:r>
            <a:r>
              <a:rPr lang="nl-NL" dirty="0" err="1" smtClean="0"/>
              <a:t>mount</a:t>
            </a:r>
            <a:r>
              <a:rPr lang="nl-NL" dirty="0" smtClean="0"/>
              <a:t>: -v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1028878"/>
            <a:ext cx="2541361" cy="1295993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524256" y="2660192"/>
            <a:ext cx="801624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docker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 -d \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\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devtest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/>
              <a:t>\ </a:t>
            </a:r>
            <a:endParaRPr lang="en-US" dirty="0" smtClean="0"/>
          </a:p>
          <a:p>
            <a:r>
              <a:rPr lang="en-US" b="1" dirty="0" smtClean="0"/>
              <a:t>  -</a:t>
            </a:r>
            <a:r>
              <a:rPr lang="en-US" b="1" dirty="0"/>
              <a:t>v "$(</a:t>
            </a:r>
            <a:r>
              <a:rPr lang="en-US" b="1" dirty="0" err="1"/>
              <a:t>pwd</a:t>
            </a:r>
            <a:r>
              <a:rPr lang="en-US" b="1" dirty="0"/>
              <a:t>)"/target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b="1" dirty="0"/>
              <a:t>/app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\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nginx:latest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$(</a:t>
            </a:r>
            <a:r>
              <a:rPr lang="en-US" dirty="0" err="1"/>
              <a:t>pwd</a:t>
            </a:r>
            <a:r>
              <a:rPr lang="en-US" dirty="0"/>
              <a:t>) sub-command expands to the current working directory on Linux or </a:t>
            </a:r>
            <a:r>
              <a:rPr lang="en-US" dirty="0" err="1"/>
              <a:t>macOS</a:t>
            </a:r>
            <a:r>
              <a:rPr lang="en-US" dirty="0"/>
              <a:t> </a:t>
            </a:r>
            <a:r>
              <a:rPr lang="en-US" dirty="0" smtClean="0"/>
              <a:t>hosts</a:t>
            </a:r>
          </a:p>
          <a:p>
            <a:endParaRPr lang="en-US" dirty="0"/>
          </a:p>
          <a:p>
            <a:r>
              <a:rPr lang="en-US" dirty="0" smtClean="0"/>
              <a:t>-v </a:t>
            </a:r>
            <a:r>
              <a:rPr lang="en-US" b="1" dirty="0" smtClean="0"/>
              <a:t>DOES</a:t>
            </a:r>
            <a:r>
              <a:rPr lang="en-US" dirty="0" smtClean="0"/>
              <a:t> create folder or file if it not already exists</a:t>
            </a:r>
            <a:endParaRPr lang="nl-NL" dirty="0"/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4428744" y="1181198"/>
            <a:ext cx="3200400" cy="6078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docker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 -d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-dev </a:t>
            </a:r>
          </a:p>
          <a:p>
            <a:r>
              <a:rPr lang="en-US" b="1" dirty="0" smtClean="0"/>
              <a:t>-</a:t>
            </a:r>
            <a:r>
              <a:rPr lang="en-US" b="1" dirty="0"/>
              <a:t>v </a:t>
            </a:r>
            <a:r>
              <a:rPr lang="en-US" b="1" dirty="0" smtClean="0"/>
              <a:t>d:\someDir\</a:t>
            </a:r>
            <a:r>
              <a:rPr lang="en-US" sz="2000" b="1" dirty="0" smtClean="0">
                <a:solidFill>
                  <a:schemeClr val="tx2"/>
                </a:solidFill>
              </a:rPr>
              <a:t>:</a:t>
            </a:r>
            <a:r>
              <a:rPr lang="en-US" b="1" dirty="0" smtClean="0"/>
              <a:t>/var/lib/mysql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PIJL-OMHOOG 9"/>
          <p:cNvSpPr/>
          <p:nvPr/>
        </p:nvSpPr>
        <p:spPr>
          <a:xfrm>
            <a:off x="5562600" y="1728097"/>
            <a:ext cx="310896" cy="3018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7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Docker </a:t>
            </a:r>
            <a:r>
              <a:rPr lang="nl-NL" dirty="0" err="1" smtClean="0"/>
              <a:t>inspect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933359" y="1226893"/>
            <a:ext cx="205056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$ </a:t>
            </a:r>
            <a:r>
              <a:rPr lang="nl-NL" dirty="0" err="1" smtClean="0"/>
              <a:t>docker</a:t>
            </a:r>
            <a:r>
              <a:rPr lang="nl-NL" dirty="0" smtClean="0"/>
              <a:t> </a:t>
            </a:r>
            <a:r>
              <a:rPr lang="nl-NL" dirty="0" err="1"/>
              <a:t>inspect</a:t>
            </a:r>
            <a:r>
              <a:rPr lang="nl-NL" dirty="0"/>
              <a:t> </a:t>
            </a:r>
            <a:r>
              <a:rPr lang="nl-NL" dirty="0" err="1"/>
              <a:t>devtest</a:t>
            </a:r>
            <a:endParaRPr lang="nl-N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586" y="1678736"/>
            <a:ext cx="3272790" cy="182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84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4" ma:contentTypeDescription="Een nieuw document maken." ma:contentTypeScope="" ma:versionID="890a625500243192203a5f75e70e3187">
  <xsd:schema xmlns:xsd="http://www.w3.org/2001/XMLSchema" xmlns:xs="http://www.w3.org/2001/XMLSchema" xmlns:p="http://schemas.microsoft.com/office/2006/metadata/properties" xmlns:ns2="bd3a200e-a112-4432-b134-79c9e3991b87" targetNamespace="http://schemas.microsoft.com/office/2006/metadata/properties" ma:root="true" ma:fieldsID="19c006e645b1596e83fa8f4c2bdffb76" ns2:_="">
    <xsd:import namespace="bd3a200e-a112-4432-b134-79c9e3991b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8386BB-D1FC-40A2-87C8-E729A7252F21}">
  <ds:schemaRefs>
    <ds:schemaRef ds:uri="http://purl.org/dc/elements/1.1/"/>
    <ds:schemaRef ds:uri="http://purl.org/dc/terms/"/>
    <ds:schemaRef ds:uri="bd3a200e-a112-4432-b134-79c9e3991b87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F52C54-E7F0-4533-A258-2B00DF9E8B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0BD5BC-1318-4595-A8BB-C1045EDC5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1062</TotalTime>
  <Words>594</Words>
  <Application>Microsoft Office PowerPoint</Application>
  <PresentationFormat>Diavoorstelling (16:9)</PresentationFormat>
  <Paragraphs>127</Paragraphs>
  <Slides>18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Office-thema</vt:lpstr>
      <vt:lpstr>Docker data persistency</vt:lpstr>
      <vt:lpstr>Docker architecture</vt:lpstr>
      <vt:lpstr>Reminder lab 7</vt:lpstr>
      <vt:lpstr>Design problem</vt:lpstr>
      <vt:lpstr>Data management in Docker</vt:lpstr>
      <vt:lpstr>Bind mount</vt:lpstr>
      <vt:lpstr>Bind mount: --mount</vt:lpstr>
      <vt:lpstr>Bind mount: -v</vt:lpstr>
      <vt:lpstr>Docker inspect</vt:lpstr>
      <vt:lpstr>Read only</vt:lpstr>
      <vt:lpstr>Volumes</vt:lpstr>
      <vt:lpstr>Volumes : life span</vt:lpstr>
      <vt:lpstr>Volumes</vt:lpstr>
      <vt:lpstr>Start container with a volume: --mount</vt:lpstr>
      <vt:lpstr>Start container with a volume: -v</vt:lpstr>
      <vt:lpstr>Inspect mounts</vt:lpstr>
      <vt:lpstr>Volume containers</vt:lpstr>
      <vt:lpstr>tmpfs: unix only </vt:lpstr>
    </vt:vector>
  </TitlesOfParts>
  <Company>Amis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Jacco Cijsouw</dc:creator>
  <dc:description>Amis - versie 1 - juni 2017
Ontwerp: Humming
Template: Ton Persoon</dc:description>
  <cp:lastModifiedBy>Jacco</cp:lastModifiedBy>
  <cp:revision>65</cp:revision>
  <dcterms:created xsi:type="dcterms:W3CDTF">2018-09-12T08:15:53Z</dcterms:created>
  <dcterms:modified xsi:type="dcterms:W3CDTF">2019-01-06T21:25:19Z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