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3"/>
  </p:notesMasterIdLst>
  <p:sldIdLst>
    <p:sldId id="282" r:id="rId5"/>
    <p:sldId id="297" r:id="rId6"/>
    <p:sldId id="304" r:id="rId7"/>
    <p:sldId id="309" r:id="rId8"/>
    <p:sldId id="310" r:id="rId9"/>
    <p:sldId id="305" r:id="rId10"/>
    <p:sldId id="311" r:id="rId11"/>
    <p:sldId id="307" r:id="rId12"/>
    <p:sldId id="306" r:id="rId13"/>
    <p:sldId id="299" r:id="rId14"/>
    <p:sldId id="312" r:id="rId15"/>
    <p:sldId id="318" r:id="rId16"/>
    <p:sldId id="319" r:id="rId17"/>
    <p:sldId id="320" r:id="rId18"/>
    <p:sldId id="315" r:id="rId19"/>
    <p:sldId id="314" r:id="rId20"/>
    <p:sldId id="308" r:id="rId21"/>
    <p:sldId id="322" r:id="rId22"/>
    <p:sldId id="321" r:id="rId23"/>
    <p:sldId id="323" r:id="rId24"/>
    <p:sldId id="324" r:id="rId25"/>
    <p:sldId id="316" r:id="rId26"/>
    <p:sldId id="298" r:id="rId27"/>
    <p:sldId id="301" r:id="rId28"/>
    <p:sldId id="302" r:id="rId29"/>
    <p:sldId id="273" r:id="rId30"/>
    <p:sldId id="293" r:id="rId31"/>
    <p:sldId id="295" r:id="rId32"/>
    <p:sldId id="296" r:id="rId33"/>
    <p:sldId id="291" r:id="rId34"/>
    <p:sldId id="272" r:id="rId35"/>
    <p:sldId id="292" r:id="rId36"/>
    <p:sldId id="287" r:id="rId37"/>
    <p:sldId id="288" r:id="rId38"/>
    <p:sldId id="289" r:id="rId39"/>
    <p:sldId id="259" r:id="rId40"/>
    <p:sldId id="261" r:id="rId41"/>
    <p:sldId id="260" r:id="rId42"/>
    <p:sldId id="262" r:id="rId43"/>
    <p:sldId id="263" r:id="rId44"/>
    <p:sldId id="286" r:id="rId45"/>
    <p:sldId id="264" r:id="rId46"/>
    <p:sldId id="281" r:id="rId47"/>
    <p:sldId id="274" r:id="rId48"/>
    <p:sldId id="265" r:id="rId49"/>
    <p:sldId id="285" r:id="rId50"/>
    <p:sldId id="266" r:id="rId51"/>
    <p:sldId id="275" r:id="rId52"/>
    <p:sldId id="276" r:id="rId53"/>
    <p:sldId id="267" r:id="rId54"/>
    <p:sldId id="284" r:id="rId55"/>
    <p:sldId id="268" r:id="rId56"/>
    <p:sldId id="277" r:id="rId57"/>
    <p:sldId id="278" r:id="rId58"/>
    <p:sldId id="283" r:id="rId59"/>
    <p:sldId id="270" r:id="rId60"/>
    <p:sldId id="279" r:id="rId61"/>
    <p:sldId id="280" r:id="rId6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5" d="100"/>
          <a:sy n="11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16-9-2018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9/16/2018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9/16/2018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jection" TargetMode="External"/><Relationship Id="rId2" Type="http://schemas.openxmlformats.org/officeDocument/2006/relationships/hyperlink" Target="https://www.baeldung.com/java-ee-cdi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Context</a:t>
            </a:r>
            <a:br>
              <a:rPr lang="nl-NL" dirty="0"/>
            </a:br>
            <a:r>
              <a:rPr lang="nl-NL" dirty="0" err="1"/>
              <a:t>Dependency</a:t>
            </a:r>
            <a:br>
              <a:rPr lang="nl-NL" dirty="0"/>
            </a:br>
            <a:r>
              <a:rPr lang="nl-NL" dirty="0" err="1"/>
              <a:t>Injection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Beans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33" y="915347"/>
            <a:ext cx="4680315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How are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instantiated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bean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beans</a:t>
            </a:r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54AF-7D1F-475A-B54E-E4FC4C4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8DE9-C758-4F0F-93F0-6EA48810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03AB3-97EB-4279-AA53-64997229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310101"/>
            <a:ext cx="1241416" cy="1251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AC0C0-2CB8-4F36-86D6-879B4396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04" y="3242669"/>
            <a:ext cx="5917096" cy="1386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51DC-73F4-4A09-8035-428FB21A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869214"/>
            <a:ext cx="370691" cy="408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A0AFE-50A2-40A8-AA41-CF4AE057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1" y="1408050"/>
            <a:ext cx="370691" cy="408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60C97-D28C-467D-B26F-9F72465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0" y="1946886"/>
            <a:ext cx="370691" cy="408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57B40-EA00-4A36-9133-14780426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2551519"/>
            <a:ext cx="370691" cy="4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of </a:t>
            </a:r>
            <a:r>
              <a:rPr lang="nl-NL" dirty="0" err="1"/>
              <a:t>beans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Spring </a:t>
            </a:r>
            <a:r>
              <a:rPr lang="nl-NL" dirty="0" err="1"/>
              <a:t>IoC</a:t>
            </a:r>
            <a:r>
              <a:rPr lang="nl-NL" dirty="0"/>
              <a:t> container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in 2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factory</a:t>
            </a:r>
            <a:endParaRPr lang="nl-NL" dirty="0"/>
          </a:p>
          <a:p>
            <a:r>
              <a:rPr lang="nl-NL" dirty="0"/>
              <a:t>Application context (</a:t>
            </a:r>
            <a:r>
              <a:rPr lang="nl-NL" dirty="0" err="1"/>
              <a:t>preferred</a:t>
            </a:r>
            <a:r>
              <a:rPr lang="nl-NL" dirty="0"/>
              <a:t> way)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54AF-7D1F-475A-B54E-E4FC4C4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8DE9-C758-4F0F-93F0-6EA48810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4" y="792000"/>
            <a:ext cx="1653639" cy="14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Construction via </a:t>
            </a:r>
            <a:r>
              <a:rPr lang="nl-NL" dirty="0" err="1"/>
              <a:t>application</a:t>
            </a:r>
            <a:r>
              <a:rPr lang="nl-NL" dirty="0"/>
              <a:t> context</a:t>
            </a:r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Configuration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54AF-7D1F-475A-B54E-E4FC4C4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8DE9-C758-4F0F-93F0-6EA48810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071" y="3631181"/>
            <a:ext cx="1041858" cy="94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00BE6-7919-466E-B240-A8999EC5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647825"/>
            <a:ext cx="5857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CEE4-4038-4EEF-BB7A-C5A23649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For web </a:t>
            </a:r>
            <a:r>
              <a:rPr lang="nl-NL" dirty="0" err="1"/>
              <a:t>applications</a:t>
            </a:r>
            <a:endParaRPr lang="nl-NL" dirty="0"/>
          </a:p>
          <a:p>
            <a:r>
              <a:rPr lang="nl-NL" dirty="0" err="1"/>
              <a:t>WebApplicationContext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standalone </a:t>
            </a:r>
            <a:r>
              <a:rPr lang="nl-NL" dirty="0" err="1"/>
              <a:t>applications</a:t>
            </a:r>
            <a:r>
              <a:rPr lang="nl-NL" dirty="0"/>
              <a:t>:</a:t>
            </a:r>
          </a:p>
          <a:p>
            <a:r>
              <a:rPr lang="nl-NL" dirty="0" err="1"/>
              <a:t>ClassPathXmlApplicationContext</a:t>
            </a:r>
            <a:endParaRPr lang="nl-NL" dirty="0"/>
          </a:p>
          <a:p>
            <a:r>
              <a:rPr lang="nl-NL" dirty="0" err="1"/>
              <a:t>FileSystemXmlApplicationContext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8449-93E3-4816-8E7C-8ABB388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48E71-CD96-487E-9C59-00B0CEBE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FFC1-D825-422D-9CFD-C3CE96CD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0" y="2940741"/>
            <a:ext cx="74104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835DB-1B52-4732-9D09-35E17B5A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0" y="3751491"/>
            <a:ext cx="7410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8449-93E3-4816-8E7C-8ABB388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48E71-CD96-487E-9C59-00B0CEBE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741BB9-194C-4BF2-AD46-7C39DB24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Xml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: applicationContext.xml</a:t>
            </a:r>
            <a:endParaRPr lang="en-NL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EA6926A2-8EDA-499C-AAA0-02180D03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1486132"/>
            <a:ext cx="6623050" cy="21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  <a:endParaRPr lang="en-US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26BBE-D7CD-4987-B1BC-2ED6C57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E8EC8-50CE-4AAB-BC6D-D5C7312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35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</a:p>
          <a:p>
            <a:pPr marL="360000" lvl="2" indent="0">
              <a:buNone/>
            </a:pPr>
            <a:r>
              <a:rPr lang="en-US" b="1" dirty="0"/>
              <a:t> 	generic way of defining a Spring bean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r>
              <a:rPr lang="en-US" b="1" dirty="0"/>
              <a:t>	Data Access Object (DAO) components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r>
              <a:rPr lang="en-US" b="1" dirty="0"/>
              <a:t>	annotation is used in business service components</a:t>
            </a:r>
          </a:p>
          <a:p>
            <a:pPr marL="360000" lvl="2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26BBE-D7CD-4987-B1BC-2ED6C57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E8EC8-50CE-4AAB-BC6D-D5C7312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08FE3-B457-41D7-8AB3-070A19CF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13" y="2147473"/>
            <a:ext cx="44958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09AB-8FA5-4E34-8307-7F6892DF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13" y="3031479"/>
            <a:ext cx="5124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4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injection</a:t>
            </a:r>
            <a:r>
              <a:rPr lang="nl-NL" dirty="0"/>
              <a:t> types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Field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Setter </a:t>
            </a:r>
            <a:r>
              <a:rPr lang="nl-NL" dirty="0" err="1"/>
              <a:t>injection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9307-9047-4F1C-A8DC-04DCC8C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5D5D-1FA0-4E46-B514-951727A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19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field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9307-9047-4F1C-A8DC-04DCC8C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5D5D-1FA0-4E46-B514-951727A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C6C83-67C0-4A76-9B37-530014DB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570305"/>
            <a:ext cx="4451224" cy="1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9307-9047-4F1C-A8DC-04DCC8C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5D5D-1FA0-4E46-B514-951727A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A3DFB-D66A-4130-81FB-DE574BB1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0" y="1477967"/>
            <a:ext cx="6187084" cy="148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A5321-DC3E-4E66-BEFB-3521D97B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0" y="3368744"/>
            <a:ext cx="5695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https://www.baeldung.com/java-ee-cdi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CDI (Contexts and Dependency Injection) is a standard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 framework included in Java EE 6 and higher</a:t>
            </a:r>
          </a:p>
          <a:p>
            <a:pPr marL="0" indent="0">
              <a:buNone/>
            </a:pPr>
            <a:endParaRPr lang="en-US" dirty="0"/>
          </a:p>
          <a:p>
            <a:pPr marL="180000" lvl="1" indent="0">
              <a:buNone/>
            </a:pPr>
            <a:r>
              <a:rPr lang="en-US" i="1" dirty="0"/>
              <a:t>It allows us to manage the lifecycle of stateful components via domain-specific lifecycle contexts and inject components (services) into client objects in a type-safe way.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C9F04-2716-4C38-907D-91C2046A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80" y="835310"/>
            <a:ext cx="2333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setter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9307-9047-4F1C-A8DC-04DCC8C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5D5D-1FA0-4E46-B514-951727A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A4843-0D68-45D4-AE6D-3459CA57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1" y="1539238"/>
            <a:ext cx="5010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AF00-8FF5-4C0A-B405-AB416559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9EEB8-FD41-4835-A1CF-47E5858B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25EE-BEC7-4F7C-A9B7-DA98E365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075AB-5414-4C23-B87C-23D1314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28005"/>
            <a:ext cx="3240001" cy="288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340B-A1C4-4905-8FDC-BFED515D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78" y="3219697"/>
            <a:ext cx="24098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02E78-6FC3-41B4-AB5F-A547960A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91" y="1169775"/>
            <a:ext cx="3453908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: how to wire the correct beans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54AF-7D1F-475A-B54E-E4FC4C4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8DE9-C758-4F0F-93F0-6EA48810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BB916-4C2B-4A5C-9101-884A6BA6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9" y="1224000"/>
            <a:ext cx="43529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26C38-0EBA-4F88-842A-623F71AB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86" y="2681251"/>
            <a:ext cx="4857750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2A20A-31B8-4292-8EB9-77F3CED8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86" y="3646650"/>
            <a:ext cx="5410200" cy="7048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312B7-63E8-48A5-AB30-CCD19467A6B0}"/>
              </a:ext>
            </a:extLst>
          </p:cNvPr>
          <p:cNvCxnSpPr>
            <a:cxnSpLocks/>
          </p:cNvCxnSpPr>
          <p:nvPr/>
        </p:nvCxnSpPr>
        <p:spPr>
          <a:xfrm>
            <a:off x="1749287" y="2378765"/>
            <a:ext cx="371989" cy="7703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853BF-43B3-4867-80F7-4F939930E3E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16004" y="2378765"/>
            <a:ext cx="693382" cy="1620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3F6D0-641B-4BBA-964B-54D941783B28}"/>
              </a:ext>
            </a:extLst>
          </p:cNvPr>
          <p:cNvSpPr txBox="1"/>
          <p:nvPr/>
        </p:nvSpPr>
        <p:spPr>
          <a:xfrm>
            <a:off x="1656520" y="2467083"/>
            <a:ext cx="18553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0" dirty="0">
                <a:solidFill>
                  <a:srgbClr val="FF0000"/>
                </a:solidFill>
              </a:rPr>
              <a:t>?</a:t>
            </a:r>
            <a:endParaRPr lang="en-NL" sz="60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0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@Primary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54AF-7D1F-475A-B54E-E4FC4C4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8DE9-C758-4F0F-93F0-6EA48810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6EFC1-B7DF-4D73-9D83-3C67823E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19589"/>
            <a:ext cx="53625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47ABA-7D62-4022-8676-0F31ED30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1" y="2437778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F99-FDF0-40E6-B0FE-9E43594E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Qualifier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0CBC-D08A-4772-BCB9-E5FEBC8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9449-18D0-4F03-B8C2-92F7EC19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77B2E-832A-4B7B-A582-CB716DE8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762979"/>
            <a:ext cx="52197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6A6AB-8357-43F3-95D3-25A76B18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85826"/>
            <a:ext cx="52197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1C0D5-4543-4226-859C-02450216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50" y="2601995"/>
            <a:ext cx="6305550" cy="20764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BC9AF-DD09-44C7-BA5D-626955A7D4EB}"/>
              </a:ext>
            </a:extLst>
          </p:cNvPr>
          <p:cNvCxnSpPr>
            <a:cxnSpLocks/>
          </p:cNvCxnSpPr>
          <p:nvPr/>
        </p:nvCxnSpPr>
        <p:spPr>
          <a:xfrm>
            <a:off x="2935356" y="2001078"/>
            <a:ext cx="1636644" cy="206733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4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DB6-E82B-4502-95B5-3815DDA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Autowire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(default) name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2FCC4-670B-47D0-8619-415B408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FAA8-0FEC-43B4-A32E-C83F0356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F2A92-36A0-405A-A72C-E0A1878A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36" y="2449788"/>
            <a:ext cx="489585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1D85-EB84-4B3F-A1D8-13FBD7F4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83" y="1312781"/>
            <a:ext cx="5324475" cy="7429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5A4DF-5A0C-4C7F-AB81-645842C0D105}"/>
              </a:ext>
            </a:extLst>
          </p:cNvPr>
          <p:cNvCxnSpPr>
            <a:cxnSpLocks/>
          </p:cNvCxnSpPr>
          <p:nvPr/>
        </p:nvCxnSpPr>
        <p:spPr>
          <a:xfrm flipH="1">
            <a:off x="3644348" y="1795669"/>
            <a:ext cx="927652" cy="119269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7C5514-B361-4B0A-AC14-E1CF40FC7289}"/>
              </a:ext>
            </a:extLst>
          </p:cNvPr>
          <p:cNvSpPr txBox="1"/>
          <p:nvPr/>
        </p:nvSpPr>
        <p:spPr>
          <a:xfrm>
            <a:off x="841368" y="4120165"/>
            <a:ext cx="746126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/>
              <a:t>Class name = </a:t>
            </a:r>
            <a:r>
              <a:rPr lang="nl-NL" sz="1300" dirty="0" err="1"/>
              <a:t>DataServiceImpl</a:t>
            </a:r>
            <a:r>
              <a:rPr lang="nl-NL" sz="1300" dirty="0"/>
              <a:t>, </a:t>
            </a:r>
            <a:r>
              <a:rPr lang="nl-NL" sz="1300" dirty="0" err="1"/>
              <a:t>Bean</a:t>
            </a:r>
            <a:r>
              <a:rPr lang="nl-NL" sz="1300" dirty="0"/>
              <a:t> property name = class name, </a:t>
            </a:r>
          </a:p>
          <a:p>
            <a:r>
              <a:rPr lang="nl-NL" sz="1300" b="1" dirty="0" err="1"/>
              <a:t>with</a:t>
            </a:r>
            <a:r>
              <a:rPr lang="nl-NL" sz="1300" b="1" dirty="0"/>
              <a:t> first </a:t>
            </a:r>
            <a:r>
              <a:rPr lang="nl-NL" sz="1300" b="1" dirty="0" err="1"/>
              <a:t>character</a:t>
            </a:r>
            <a:r>
              <a:rPr lang="nl-NL" sz="1300" b="1" dirty="0"/>
              <a:t> set </a:t>
            </a:r>
            <a:r>
              <a:rPr lang="nl-NL" sz="1300" b="1" dirty="0" err="1"/>
              <a:t>to</a:t>
            </a:r>
            <a:r>
              <a:rPr lang="nl-NL" sz="1300" b="1" dirty="0"/>
              <a:t> </a:t>
            </a:r>
            <a:r>
              <a:rPr lang="nl-NL" sz="1300" b="1" dirty="0" err="1"/>
              <a:t>lower</a:t>
            </a:r>
            <a:r>
              <a:rPr lang="nl-NL" sz="1300" b="1" dirty="0"/>
              <a:t> case</a:t>
            </a:r>
            <a:endParaRPr lang="en-NL" sz="1300" b="1" dirty="0" err="1"/>
          </a:p>
        </p:txBody>
      </p:sp>
    </p:spTree>
    <p:extLst>
      <p:ext uri="{BB962C8B-B14F-4D97-AF65-F5344CB8AC3E}">
        <p14:creationId xmlns:p14="http://schemas.microsoft.com/office/powerpoint/2010/main" val="124527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nl-NL" dirty="0"/>
          </a:p>
          <a:p>
            <a:endParaRPr lang="nl-NL" dirty="0"/>
          </a:p>
          <a:p>
            <a:r>
              <a:rPr lang="en-US" dirty="0"/>
              <a:t>keep application code isolated from object creation by passing the required dependencies into the client classes through plain old factories/builders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62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interface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7FDFE-4635-4454-9C1A-1161B97C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727DD-8678-4A1C-A02F-19AD81C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F82FD-3EE0-436E-A887-01E6CD2A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45" y="1761576"/>
            <a:ext cx="3501508" cy="15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2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45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7FDFE-4635-4454-9C1A-1161B97C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727DD-8678-4A1C-A02F-19AD81C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244599-54D3-48CF-A067-125EC875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407150"/>
            <a:ext cx="6076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7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CD1-3D9F-44C0-8A40-1E94509B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70E4-A232-486B-9A77-673DC5A2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new </a:t>
            </a:r>
            <a:r>
              <a:rPr lang="nl-NL" dirty="0" err="1"/>
              <a:t>DataServiceImpl</a:t>
            </a:r>
            <a:r>
              <a:rPr lang="nl-NL" dirty="0"/>
              <a:t>();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B3E-475A-4824-AABC-56AA6334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EF45-7BB4-41F4-9B7E-06FFE7FC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7850F-96FD-4CF2-905E-0C8777A6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1" y="1477284"/>
            <a:ext cx="5477289" cy="25958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58630-15CA-4B59-8BEB-3ECE2E6869CB}"/>
              </a:ext>
            </a:extLst>
          </p:cNvPr>
          <p:cNvCxnSpPr>
            <a:cxnSpLocks/>
          </p:cNvCxnSpPr>
          <p:nvPr/>
        </p:nvCxnSpPr>
        <p:spPr>
          <a:xfrm>
            <a:off x="4320208" y="1240084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0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continued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DataService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7FDFE-4635-4454-9C1A-1161B97C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727DD-8678-4A1C-A02F-19AD81C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13C52-B9F1-4AB3-909D-A72565DD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3" y="1431150"/>
            <a:ext cx="5410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4C-9BD7-499D-962C-D7D0E80D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r>
              <a:rPr lang="nl-NL" dirty="0"/>
              <a:t> (2)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1807F-6EB9-493D-A6E9-3C22717E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DC2F-DA36-4C46-9E64-5CB9276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9C381C-9B57-4106-97BA-80DC3A11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46" y="1391031"/>
            <a:ext cx="6172200" cy="2886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34229D-89E4-469B-B739-E4F07F0914D0}"/>
              </a:ext>
            </a:extLst>
          </p:cNvPr>
          <p:cNvCxnSpPr>
            <a:cxnSpLocks/>
          </p:cNvCxnSpPr>
          <p:nvPr/>
        </p:nvCxnSpPr>
        <p:spPr>
          <a:xfrm>
            <a:off x="4321116" y="1360548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ACB44-B067-451F-8CEC-0C9E9FFC628B}"/>
              </a:ext>
            </a:extLst>
          </p:cNvPr>
          <p:cNvSpPr/>
          <p:nvPr/>
        </p:nvSpPr>
        <p:spPr>
          <a:xfrm>
            <a:off x="719999" y="926233"/>
            <a:ext cx="64988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</a:t>
            </a:r>
            <a:r>
              <a:rPr lang="nl-NL" strike="sngStrike" dirty="0">
                <a:solidFill>
                  <a:srgbClr val="FF0000"/>
                </a:solidFill>
              </a:rPr>
              <a:t>new </a:t>
            </a:r>
            <a:r>
              <a:rPr lang="nl-NL" strike="sngStrike" dirty="0" err="1">
                <a:solidFill>
                  <a:srgbClr val="FF0000"/>
                </a:solidFill>
              </a:rPr>
              <a:t>DataServiceImpl</a:t>
            </a:r>
            <a:r>
              <a:rPr lang="nl-NL" dirty="0">
                <a:solidFill>
                  <a:srgbClr val="FF0000"/>
                </a:solidFill>
              </a:rPr>
              <a:t>(); </a:t>
            </a:r>
            <a:r>
              <a:rPr lang="nl-NL" b="1" dirty="0"/>
              <a:t>new </a:t>
            </a:r>
            <a:r>
              <a:rPr lang="nl-NL" b="1" dirty="0" err="1"/>
              <a:t>OtherDataServiceImpl</a:t>
            </a:r>
            <a:r>
              <a:rPr lang="nl-NL" b="1" dirty="0"/>
              <a:t>();</a:t>
            </a:r>
            <a:endParaRPr lang="en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5339F-D08B-4DB8-8091-FC89B54314BE}"/>
              </a:ext>
            </a:extLst>
          </p:cNvPr>
          <p:cNvSpPr txBox="1"/>
          <p:nvPr/>
        </p:nvSpPr>
        <p:spPr>
          <a:xfrm>
            <a:off x="4830229" y="1804371"/>
            <a:ext cx="176348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>
              <a:bevelT w="31750"/>
              <a:bevelB w="12700"/>
              <a:contourClr>
                <a:schemeClr val="tx2"/>
              </a:contourClr>
            </a:sp3d>
          </a:bodyPr>
          <a:lstStyle/>
          <a:p>
            <a:r>
              <a:rPr lang="nl-NL" sz="1300" dirty="0">
                <a:effectLst>
                  <a:innerShdw blurRad="63500" dist="50800" dir="18900000">
                    <a:schemeClr val="tx2">
                      <a:alpha val="50000"/>
                    </a:schemeClr>
                  </a:innerShdw>
                </a:effectLst>
                <a:latin typeface="Castellar" panose="020A0402060406010301" pitchFamily="18" charset="0"/>
              </a:rPr>
              <a:t>UNWANTED Code CHANGE</a:t>
            </a:r>
          </a:p>
        </p:txBody>
      </p:sp>
    </p:spTree>
    <p:extLst>
      <p:ext uri="{BB962C8B-B14F-4D97-AF65-F5344CB8AC3E}">
        <p14:creationId xmlns:p14="http://schemas.microsoft.com/office/powerpoint/2010/main" val="3937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9AA-B018-4AEA-9A77-70B6892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ABBBD-E90C-4430-8BB1-F24C05C3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C5F15-36A3-4F29-B457-9A5EBEEE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E8F727-A364-4450-94A4-EBD7556C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Autowired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05393-898F-4A42-8337-A08CFA6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43" y="1547718"/>
            <a:ext cx="4730111" cy="316828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9EE56-1672-432E-AF91-AE79F6D4A468}"/>
              </a:ext>
            </a:extLst>
          </p:cNvPr>
          <p:cNvCxnSpPr>
            <a:cxnSpLocks/>
          </p:cNvCxnSpPr>
          <p:nvPr/>
        </p:nvCxnSpPr>
        <p:spPr>
          <a:xfrm>
            <a:off x="1669369" y="1683100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670</TotalTime>
  <Words>545</Words>
  <Application>Microsoft Office PowerPoint</Application>
  <PresentationFormat>On-screen Show (16:9)</PresentationFormat>
  <Paragraphs>184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Castellar</vt:lpstr>
      <vt:lpstr>Office-thema</vt:lpstr>
      <vt:lpstr>Context Dependency Injection</vt:lpstr>
      <vt:lpstr>Context and Dependency Injection</vt:lpstr>
      <vt:lpstr>What is dependency injection?</vt:lpstr>
      <vt:lpstr>Example</vt:lpstr>
      <vt:lpstr>Example</vt:lpstr>
      <vt:lpstr>Tight coupling</vt:lpstr>
      <vt:lpstr>Example continued</vt:lpstr>
      <vt:lpstr>Tight coupling (2)</vt:lpstr>
      <vt:lpstr>Loose coupling</vt:lpstr>
      <vt:lpstr>Beans</vt:lpstr>
      <vt:lpstr>Inversion of Control (IoC) container</vt:lpstr>
      <vt:lpstr>Inversion of Control (IoC) container</vt:lpstr>
      <vt:lpstr>Application context interfaces</vt:lpstr>
      <vt:lpstr>Application context interfaces</vt:lpstr>
      <vt:lpstr>Which beans to create</vt:lpstr>
      <vt:lpstr>Which beans to create</vt:lpstr>
      <vt:lpstr>@Autowire : injection types</vt:lpstr>
      <vt:lpstr>@Autowire : field injection</vt:lpstr>
      <vt:lpstr>@Autowire : constructor injection</vt:lpstr>
      <vt:lpstr>@Autowire : setter injection</vt:lpstr>
      <vt:lpstr>Which bean to wire?</vt:lpstr>
      <vt:lpstr>Conflicts : how to wire the correct beans</vt:lpstr>
      <vt:lpstr>@Primary</vt:lpstr>
      <vt:lpstr>@Qualifier</vt:lpstr>
      <vt:lpstr>Autowire by (default)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Jacco Cijsouw</cp:lastModifiedBy>
  <cp:revision>31</cp:revision>
  <dcterms:created xsi:type="dcterms:W3CDTF">2018-09-12T08:15:53Z</dcterms:created>
  <dcterms:modified xsi:type="dcterms:W3CDTF">2018-09-16T14:52:00Z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