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45"/>
  </p:notesMasterIdLst>
  <p:sldIdLst>
    <p:sldId id="282" r:id="rId5"/>
    <p:sldId id="297" r:id="rId6"/>
    <p:sldId id="302" r:id="rId7"/>
    <p:sldId id="298" r:id="rId8"/>
    <p:sldId id="301" r:id="rId9"/>
    <p:sldId id="299" r:id="rId10"/>
    <p:sldId id="300" r:id="rId11"/>
    <p:sldId id="273" r:id="rId12"/>
    <p:sldId id="293" r:id="rId13"/>
    <p:sldId id="295" r:id="rId14"/>
    <p:sldId id="296" r:id="rId15"/>
    <p:sldId id="291" r:id="rId16"/>
    <p:sldId id="272" r:id="rId17"/>
    <p:sldId id="292" r:id="rId18"/>
    <p:sldId id="287" r:id="rId19"/>
    <p:sldId id="288" r:id="rId20"/>
    <p:sldId id="289" r:id="rId21"/>
    <p:sldId id="259" r:id="rId22"/>
    <p:sldId id="261" r:id="rId23"/>
    <p:sldId id="260" r:id="rId24"/>
    <p:sldId id="262" r:id="rId25"/>
    <p:sldId id="263" r:id="rId26"/>
    <p:sldId id="286" r:id="rId27"/>
    <p:sldId id="264" r:id="rId28"/>
    <p:sldId id="281" r:id="rId29"/>
    <p:sldId id="274" r:id="rId30"/>
    <p:sldId id="265" r:id="rId31"/>
    <p:sldId id="285" r:id="rId32"/>
    <p:sldId id="266" r:id="rId33"/>
    <p:sldId id="275" r:id="rId34"/>
    <p:sldId id="276" r:id="rId35"/>
    <p:sldId id="267" r:id="rId36"/>
    <p:sldId id="284" r:id="rId37"/>
    <p:sldId id="268" r:id="rId38"/>
    <p:sldId id="277" r:id="rId39"/>
    <p:sldId id="278" r:id="rId40"/>
    <p:sldId id="283" r:id="rId41"/>
    <p:sldId id="270" r:id="rId42"/>
    <p:sldId id="279" r:id="rId43"/>
    <p:sldId id="280" r:id="rId4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30" d="100"/>
          <a:sy n="130" d="100"/>
        </p:scale>
        <p:origin x="512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10/2/2018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10/2/2018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10/2/2018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10/2/2018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10/2/2018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10/2/2018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654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535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Structure of the SIG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Presentations:</a:t>
            </a:r>
          </a:p>
          <a:p>
            <a:pPr lvl="1"/>
            <a:r>
              <a:rPr lang="nl-NL" dirty="0"/>
              <a:t>Intro REST </a:t>
            </a:r>
            <a:r>
              <a:rPr lang="nl-NL"/>
              <a:t>and microservices</a:t>
            </a:r>
            <a:endParaRPr lang="nl-NL" dirty="0"/>
          </a:p>
          <a:p>
            <a:pPr lvl="1"/>
            <a:r>
              <a:rPr lang="nl-NL" dirty="0"/>
              <a:t>Spring initializer</a:t>
            </a:r>
          </a:p>
          <a:p>
            <a:pPr lvl="1"/>
            <a:r>
              <a:rPr lang="nl-NL" dirty="0"/>
              <a:t>Exposing REST Services in Spring Boot</a:t>
            </a:r>
          </a:p>
          <a:p>
            <a:pPr lvl="1"/>
            <a:r>
              <a:rPr lang="nl-NL" dirty="0"/>
              <a:t>Consuming REST Services in Spring Boot</a:t>
            </a:r>
          </a:p>
          <a:p>
            <a:pPr lvl="1"/>
            <a:r>
              <a:rPr lang="nl-NL" dirty="0"/>
              <a:t>Context and Dependency Injection</a:t>
            </a:r>
          </a:p>
          <a:p>
            <a:pPr lvl="1"/>
            <a:endParaRPr lang="nl-NL" dirty="0"/>
          </a:p>
          <a:p>
            <a:r>
              <a:rPr lang="nl-NL" dirty="0"/>
              <a:t>Workshop consisting of 4 labs</a:t>
            </a:r>
          </a:p>
          <a:p>
            <a:pPr lvl="1"/>
            <a:r>
              <a:rPr lang="nl-NL" dirty="0"/>
              <a:t>Lab 1: ShoppingService : http GET</a:t>
            </a:r>
          </a:p>
          <a:p>
            <a:pPr lvl="1"/>
            <a:r>
              <a:rPr lang="nl-NL" dirty="0"/>
              <a:t>Lab 2: ProductService : http GET via Rest client</a:t>
            </a:r>
          </a:p>
          <a:p>
            <a:pPr lvl="1"/>
            <a:r>
              <a:rPr lang="nl-NL" dirty="0"/>
              <a:t>Lab 3: Http POST and http PUT</a:t>
            </a:r>
          </a:p>
          <a:p>
            <a:pPr lvl="1"/>
            <a:r>
              <a:rPr lang="nl-NL" dirty="0"/>
              <a:t>Lab 4: CDI</a:t>
            </a:r>
          </a:p>
          <a:p>
            <a:pPr marL="359999" lvl="2" indent="0">
              <a:buNone/>
            </a:pPr>
            <a:r>
              <a:rPr lang="nl-NL" sz="2000" dirty="0"/>
              <a:t>https://github.com/AMIS-Services/sig-springboot-1</a:t>
            </a:r>
            <a:endParaRPr lang="en-N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95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14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sp>
        <p:nvSpPr>
          <p:cNvPr id="9" name="Subtitle 8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52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98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80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26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27</a:t>
            </a:fld>
            <a:endParaRPr lang="nl-NL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478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323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sz="2000" dirty="0"/>
              <a:t>Install:</a:t>
            </a:r>
          </a:p>
          <a:p>
            <a:pPr lvl="0"/>
            <a:r>
              <a:rPr lang="nl-NL" sz="2000" dirty="0"/>
              <a:t>JDK 8 or higher</a:t>
            </a:r>
          </a:p>
          <a:p>
            <a:pPr lvl="0"/>
            <a:r>
              <a:rPr lang="nl-NL" sz="2000" dirty="0"/>
              <a:t>Postman  </a:t>
            </a:r>
          </a:p>
          <a:p>
            <a:pPr lvl="0"/>
            <a:r>
              <a:rPr lang="nl-NL" sz="2000" dirty="0"/>
              <a:t>Intellij Community Edition </a:t>
            </a:r>
            <a:r>
              <a:rPr lang="nl-NL" sz="2000" b="1" dirty="0"/>
              <a:t>or</a:t>
            </a:r>
            <a:r>
              <a:rPr lang="nl-NL" sz="2000" dirty="0"/>
              <a:t> Spring Tool Suite</a:t>
            </a:r>
            <a:endParaRPr lang="en-NL" sz="2000" dirty="0"/>
          </a:p>
          <a:p>
            <a:endParaRPr lang="en-N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133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32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48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58369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33</a:t>
            </a:fld>
            <a:endParaRPr lang="nl-NL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5817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531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565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6473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10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911041" cy="3780000"/>
          </a:xfrm>
        </p:spPr>
        <p:txBody>
          <a:bodyPr/>
          <a:lstStyle/>
          <a:p>
            <a:r>
              <a:rPr lang="nl-NL" dirty="0"/>
              <a:t>Bound by a number of principles:</a:t>
            </a:r>
          </a:p>
          <a:p>
            <a:pPr lvl="1"/>
            <a:r>
              <a:rPr lang="nl-NL" dirty="0"/>
              <a:t>All resources are uniquely addressable</a:t>
            </a:r>
          </a:p>
          <a:p>
            <a:pPr lvl="1"/>
            <a:r>
              <a:rPr lang="en-US" dirty="0"/>
              <a:t>All resources can be manipulated through a constrained set of well-known actions, usually CRUD (create, read, update, delete)</a:t>
            </a:r>
          </a:p>
          <a:p>
            <a:pPr lvl="1"/>
            <a:r>
              <a:rPr lang="en-US" dirty="0"/>
              <a:t>The data for all resources is transferred through any of a constrained number of well-known representations, usually HTML, XML or JSON</a:t>
            </a:r>
          </a:p>
          <a:p>
            <a:pPr lvl="1"/>
            <a:r>
              <a:rPr lang="en-US" dirty="0"/>
              <a:t>The communication between the client and the application is performed over a stateless protocol that allows for multiple layered intermediaries that can reroute and cache the requests and response packets transparently for the client and the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580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40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5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Implementing REST using HTTP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003" y="936000"/>
            <a:ext cx="7911041" cy="3780000"/>
          </a:xfrm>
        </p:spPr>
        <p:txBody>
          <a:bodyPr/>
          <a:lstStyle/>
          <a:p>
            <a:r>
              <a:rPr lang="nl-NL" dirty="0"/>
              <a:t>Usage of HTTP methods:</a:t>
            </a:r>
          </a:p>
          <a:p>
            <a:pPr lvl="1"/>
            <a:r>
              <a:rPr lang="nl-NL" dirty="0"/>
              <a:t>GET: Nullipotent (safe, no data change); use to retrieve data</a:t>
            </a:r>
          </a:p>
          <a:p>
            <a:pPr lvl="2"/>
            <a:r>
              <a:rPr lang="nl-NL" dirty="0"/>
              <a:t>Return 200 (OK), 404 (Not Found) or 400 (Bad Request)</a:t>
            </a:r>
          </a:p>
          <a:p>
            <a:pPr lvl="1"/>
            <a:r>
              <a:rPr lang="nl-NL" dirty="0"/>
              <a:t>POST: Not idempotent; use to create (collections of) resources</a:t>
            </a:r>
          </a:p>
          <a:p>
            <a:pPr lvl="2"/>
            <a:r>
              <a:rPr lang="nl-NL" dirty="0"/>
              <a:t>Return 200 (OK), 201 (Created) or 204 (No Content)</a:t>
            </a:r>
          </a:p>
          <a:p>
            <a:pPr lvl="1"/>
            <a:r>
              <a:rPr lang="nl-NL" dirty="0"/>
              <a:t>PUT: Idempotent; use to update existing resource </a:t>
            </a:r>
            <a:r>
              <a:rPr lang="nl-NL" b="1" dirty="0"/>
              <a:t>in its entirety</a:t>
            </a:r>
          </a:p>
          <a:p>
            <a:pPr lvl="2"/>
            <a:r>
              <a:rPr lang="nl-NL" dirty="0"/>
              <a:t>Return 200 (OK), 201 (Created), 204 (No Content) or 404 (Not Found)</a:t>
            </a:r>
          </a:p>
          <a:p>
            <a:pPr lvl="1"/>
            <a:r>
              <a:rPr lang="nl-NL" dirty="0"/>
              <a:t>DELETE: Idempotent; use to delete resource</a:t>
            </a:r>
          </a:p>
          <a:p>
            <a:pPr lvl="2"/>
            <a:r>
              <a:rPr lang="nl-NL" dirty="0"/>
              <a:t>Return 200 (OK), 202 (Accepted) or 204 (No Content)</a:t>
            </a:r>
          </a:p>
          <a:p>
            <a:pPr lvl="1"/>
            <a:r>
              <a:rPr lang="nl-NL" dirty="0"/>
              <a:t>PATCH: Idempotent; use to update existing resource </a:t>
            </a:r>
            <a:r>
              <a:rPr lang="nl-NL" b="1" dirty="0"/>
              <a:t>partially</a:t>
            </a:r>
          </a:p>
          <a:p>
            <a:pPr lvl="2"/>
            <a:r>
              <a:rPr lang="nl-NL" dirty="0"/>
              <a:t>Return 200 (OK), 204 (No Content) or 404 (Not Found)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38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Microservices Architecture</a:t>
            </a:r>
            <a:r>
              <a:rPr lang="nl-NL"/>
              <a:t>: OMESA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Intro REST and microservices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CF1B1-D60B-4F3A-A2DD-C5FF01B7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718"/>
            <a:ext cx="9144000" cy="36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68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4" ma:contentTypeDescription="Een nieuw document maken." ma:contentTypeScope="" ma:versionID="890a625500243192203a5f75e70e3187">
  <xsd:schema xmlns:xsd="http://www.w3.org/2001/XMLSchema" xmlns:xs="http://www.w3.org/2001/XMLSchema" xmlns:p="http://schemas.microsoft.com/office/2006/metadata/properties" xmlns:ns2="bd3a200e-a112-4432-b134-79c9e3991b87" targetNamespace="http://schemas.microsoft.com/office/2006/metadata/properties" ma:root="true" ma:fieldsID="19c006e645b1596e83fa8f4c2bdffb76" ns2:_="">
    <xsd:import namespace="bd3a200e-a112-4432-b134-79c9e3991b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52C54-E7F0-4533-A258-2B00DF9E8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BD5BC-1318-4595-A8BB-C1045EDC5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8386BB-D1FC-40A2-87C8-E729A7252F2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d3a200e-a112-4432-b134-79c9e3991b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1657</TotalTime>
  <Words>484</Words>
  <Application>Microsoft Office PowerPoint</Application>
  <PresentationFormat>On-screen Show (16:9)</PresentationFormat>
  <Paragraphs>95</Paragraphs>
  <Slides>40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Office-thema</vt:lpstr>
      <vt:lpstr>Intro REST and microservices</vt:lpstr>
      <vt:lpstr>Structure of the SIG</vt:lpstr>
      <vt:lpstr>Software</vt:lpstr>
      <vt:lpstr>Representational state transfer (REST)</vt:lpstr>
      <vt:lpstr>Implementing REST using HTTP</vt:lpstr>
      <vt:lpstr>Microservices Architecture: OMESA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Jacco Cijsouw</dc:creator>
  <cp:keywords/>
  <dc:description>Amis - versie 1 - juni 2017
Ontwerp: Humming
Template: Ton Persoon</dc:description>
  <cp:lastModifiedBy>Pim De Weijer</cp:lastModifiedBy>
  <cp:revision>94</cp:revision>
  <dcterms:created xsi:type="dcterms:W3CDTF">2018-09-12T08:26:55Z</dcterms:created>
  <dcterms:modified xsi:type="dcterms:W3CDTF">2018-10-02T15:10:23Z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