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30"/>
  </p:notesMasterIdLst>
  <p:handoutMasterIdLst>
    <p:handoutMasterId r:id="rId31"/>
  </p:handoutMasterIdLst>
  <p:sldIdLst>
    <p:sldId id="282" r:id="rId5"/>
    <p:sldId id="297" r:id="rId6"/>
    <p:sldId id="304" r:id="rId7"/>
    <p:sldId id="309" r:id="rId8"/>
    <p:sldId id="310" r:id="rId9"/>
    <p:sldId id="305" r:id="rId10"/>
    <p:sldId id="311" r:id="rId11"/>
    <p:sldId id="307" r:id="rId12"/>
    <p:sldId id="306" r:id="rId13"/>
    <p:sldId id="299" r:id="rId14"/>
    <p:sldId id="312" r:id="rId15"/>
    <p:sldId id="318" r:id="rId16"/>
    <p:sldId id="319" r:id="rId17"/>
    <p:sldId id="320" r:id="rId18"/>
    <p:sldId id="315" r:id="rId19"/>
    <p:sldId id="314" r:id="rId20"/>
    <p:sldId id="308" r:id="rId21"/>
    <p:sldId id="322" r:id="rId22"/>
    <p:sldId id="321" r:id="rId23"/>
    <p:sldId id="323" r:id="rId24"/>
    <p:sldId id="324" r:id="rId25"/>
    <p:sldId id="316" r:id="rId26"/>
    <p:sldId id="298" r:id="rId27"/>
    <p:sldId id="301" r:id="rId28"/>
    <p:sldId id="302" r:id="rId29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15" d="100"/>
          <a:sy n="11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5E9943-027F-477F-8628-1C055E9961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9B814-A030-4E99-A1E6-484BBBA010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98DD-6812-454C-AE65-FC853C04DD9F}" type="datetimeFigureOut">
              <a:rPr lang="en-NL" smtClean="0"/>
              <a:t>28/09/2018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1CB0D-9077-4281-8ED1-3DC5B30391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Context and dependency injection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8FA1-1EC6-4227-9CA4-DF466CAA18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7B2AB-270B-4F1F-B3CA-0508686C84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87862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28-9-2018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Context and dependency injection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Context and dependency injection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Context and dependency injection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Context and dependency injection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endency_injection" TargetMode="External"/><Relationship Id="rId2" Type="http://schemas.openxmlformats.org/officeDocument/2006/relationships/hyperlink" Target="https://www.baeldung.com/java-ee-cdi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Context </a:t>
            </a:r>
            <a:r>
              <a:rPr lang="nl-NL" dirty="0" err="1"/>
              <a:t>and</a:t>
            </a:r>
            <a:br>
              <a:rPr lang="nl-NL" dirty="0"/>
            </a:br>
            <a:r>
              <a:rPr lang="nl-NL" dirty="0" err="1"/>
              <a:t>Dependency</a:t>
            </a:r>
            <a:br>
              <a:rPr lang="nl-NL" dirty="0"/>
            </a:br>
            <a:r>
              <a:rPr lang="nl-NL" dirty="0" err="1"/>
              <a:t>Injection</a:t>
            </a:r>
            <a:endParaRPr lang="nl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C76E80-92C8-4DC8-A9F6-269B604A2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38" y="1993200"/>
            <a:ext cx="2466975" cy="1066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82096C-6B79-4C8F-A682-81E0D561365F}"/>
              </a:ext>
            </a:extLst>
          </p:cNvPr>
          <p:cNvSpPr/>
          <p:nvPr/>
        </p:nvSpPr>
        <p:spPr>
          <a:xfrm>
            <a:off x="1792939" y="3163540"/>
            <a:ext cx="202177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http://www.cdi-spec.org/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EE9-E048-456C-90F0-C82D2B0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Beans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7B7A-A827-4973-98C9-1BC55B42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33" y="915347"/>
            <a:ext cx="4680315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How are </a:t>
            </a:r>
            <a:r>
              <a:rPr lang="nl-NL" dirty="0" err="1"/>
              <a:t>beans</a:t>
            </a:r>
            <a:r>
              <a:rPr lang="nl-NL" dirty="0"/>
              <a:t> </a:t>
            </a:r>
            <a:r>
              <a:rPr lang="nl-NL" dirty="0" err="1"/>
              <a:t>instantiated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beans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correct </a:t>
            </a:r>
            <a:r>
              <a:rPr lang="nl-NL" dirty="0" err="1"/>
              <a:t>bean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look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beans</a:t>
            </a:r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03AB3-97EB-4279-AA53-64997229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3310101"/>
            <a:ext cx="1241416" cy="1251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6AC0C0-2CB8-4F36-86D6-879B4396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904" y="3242669"/>
            <a:ext cx="5917096" cy="1386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E51DC-73F4-4A09-8035-428FB21A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1" y="869214"/>
            <a:ext cx="370691" cy="408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1A0AFE-50A2-40A8-AA41-CF4AE057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51" y="1408050"/>
            <a:ext cx="370691" cy="408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960C97-D28C-467D-B26F-9F724650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50" y="1946886"/>
            <a:ext cx="370691" cy="408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257B40-EA00-4A36-9133-147804269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1" y="2551519"/>
            <a:ext cx="370691" cy="40884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19EF1C7-C7F0-4816-9A21-5B6B70C4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B16E701-DFC3-468E-915B-4DCB279F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74372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EE9-E048-456C-90F0-C82D2B0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 container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7B7A-A827-4973-98C9-1BC55B42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792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Responsible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instantiation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wiring</a:t>
            </a:r>
            <a:r>
              <a:rPr lang="nl-NL" dirty="0"/>
              <a:t> of </a:t>
            </a:r>
            <a:r>
              <a:rPr lang="nl-NL" dirty="0" err="1"/>
              <a:t>beans</a:t>
            </a:r>
            <a:r>
              <a:rPr lang="nl-NL" dirty="0"/>
              <a:t>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Spring </a:t>
            </a:r>
            <a:r>
              <a:rPr lang="nl-NL" dirty="0" err="1"/>
              <a:t>IoC</a:t>
            </a:r>
            <a:r>
              <a:rPr lang="nl-NL" dirty="0"/>
              <a:t> container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created</a:t>
            </a:r>
            <a:r>
              <a:rPr lang="nl-NL" dirty="0"/>
              <a:t> in 2 </a:t>
            </a:r>
            <a:r>
              <a:rPr lang="nl-NL" dirty="0" err="1"/>
              <a:t>ways</a:t>
            </a:r>
            <a:r>
              <a:rPr lang="nl-NL" dirty="0"/>
              <a:t>:</a:t>
            </a:r>
          </a:p>
          <a:p>
            <a:r>
              <a:rPr lang="nl-NL" dirty="0" err="1"/>
              <a:t>Bean</a:t>
            </a:r>
            <a:r>
              <a:rPr lang="nl-NL" dirty="0"/>
              <a:t> </a:t>
            </a:r>
            <a:r>
              <a:rPr lang="nl-NL" dirty="0" err="1"/>
              <a:t>factory</a:t>
            </a:r>
            <a:endParaRPr lang="nl-NL" dirty="0"/>
          </a:p>
          <a:p>
            <a:r>
              <a:rPr lang="nl-NL" dirty="0"/>
              <a:t>Application context (</a:t>
            </a:r>
            <a:r>
              <a:rPr lang="nl-NL" dirty="0" err="1"/>
              <a:t>preferred</a:t>
            </a:r>
            <a:r>
              <a:rPr lang="nl-NL" dirty="0"/>
              <a:t> way)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9D550E-6C61-41BF-8573-4A5BD1F4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74" y="792000"/>
            <a:ext cx="1653639" cy="149327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3004E-B7E5-4097-833F-36A0C383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499DBC7-E41B-4704-8B46-446ADBC9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09635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EE9-E048-456C-90F0-C82D2B0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 container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7B7A-A827-4973-98C9-1BC55B42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792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Construction via </a:t>
            </a:r>
            <a:r>
              <a:rPr lang="nl-NL" dirty="0" err="1"/>
              <a:t>application</a:t>
            </a:r>
            <a:r>
              <a:rPr lang="nl-NL" dirty="0"/>
              <a:t> context</a:t>
            </a:r>
          </a:p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Configuration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9D550E-6C61-41BF-8573-4A5BD1F4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071" y="3631181"/>
            <a:ext cx="1041858" cy="940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B00BE6-7919-466E-B240-A8999EC5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1647825"/>
            <a:ext cx="5857875" cy="18478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4D1332D-B9CE-4745-B10B-F8B0DD4E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5B9C2F9-5367-4760-B24B-DC89E093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90672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77BB-B62B-4F7A-820E-C2819CD4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context interfaces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CEE4-4038-4EEF-BB7A-C5A23649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For web </a:t>
            </a:r>
            <a:r>
              <a:rPr lang="nl-NL" dirty="0" err="1"/>
              <a:t>applications</a:t>
            </a:r>
            <a:endParaRPr lang="nl-NL" dirty="0"/>
          </a:p>
          <a:p>
            <a:r>
              <a:rPr lang="nl-NL" dirty="0" err="1"/>
              <a:t>WebApplicationContext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For standalone </a:t>
            </a:r>
            <a:r>
              <a:rPr lang="nl-NL" dirty="0" err="1"/>
              <a:t>applications</a:t>
            </a:r>
            <a:r>
              <a:rPr lang="nl-NL" dirty="0"/>
              <a:t>:</a:t>
            </a:r>
          </a:p>
          <a:p>
            <a:r>
              <a:rPr lang="nl-NL" dirty="0" err="1"/>
              <a:t>ClassPathXmlApplicationContext</a:t>
            </a:r>
            <a:endParaRPr lang="nl-NL" dirty="0"/>
          </a:p>
          <a:p>
            <a:r>
              <a:rPr lang="nl-NL" dirty="0" err="1"/>
              <a:t>FileSystemXmlApplicationContext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EFFC1-D825-422D-9CFD-C3CE96CD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0" y="2940741"/>
            <a:ext cx="74104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D835DB-1B52-4732-9D09-35E17B5A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50" y="3751491"/>
            <a:ext cx="7410450" cy="40957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3013EE-5790-4312-AB70-1964D4D9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8F93428-DE3E-4619-8741-7E28CB60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64709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77BB-B62B-4F7A-820E-C2819CD4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context interfaces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1741BB9-194C-4BF2-AD46-7C39DB24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Xml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bean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: applicationContext.xml</a:t>
            </a:r>
            <a:endParaRPr lang="en-NL" dirty="0"/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EA6926A2-8EDA-499C-AAA0-02180D03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73" y="1486132"/>
            <a:ext cx="6623050" cy="217123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B3C24F-D1E4-4A87-9E0F-DC4E323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5E7DD75-25F2-46F7-8777-0F8AE498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28103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35E6-7DDF-447A-B330-E5C64209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beans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E74C-317F-4EF3-9AE4-2B7563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Beans are annotated classes:</a:t>
            </a:r>
          </a:p>
          <a:p>
            <a:pPr marL="0" indent="0">
              <a:buNone/>
            </a:pPr>
            <a:endParaRPr lang="en-US" dirty="0"/>
          </a:p>
          <a:p>
            <a:pPr marL="360000" lvl="2" indent="0">
              <a:buNone/>
            </a:pPr>
            <a:r>
              <a:rPr lang="en-US" b="1" dirty="0"/>
              <a:t>@Component</a:t>
            </a:r>
            <a:endParaRPr lang="en-US" dirty="0"/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r>
              <a:rPr lang="en-US" b="1" dirty="0"/>
              <a:t>@Repository</a:t>
            </a:r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r>
              <a:rPr lang="en-US" b="1" dirty="0"/>
              <a:t>@Service</a:t>
            </a:r>
          </a:p>
          <a:p>
            <a:pPr marL="360000" lvl="2" indent="0">
              <a:buNone/>
            </a:pPr>
            <a:endParaRPr lang="en-US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4AABC-85C5-4272-9225-E290E426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A5FFF8-1D3E-49D0-B292-FBC0DB11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37935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35E6-7DDF-447A-B330-E5C64209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beans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E74C-317F-4EF3-9AE4-2B7563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Beans are annotated classes:</a:t>
            </a:r>
          </a:p>
          <a:p>
            <a:pPr marL="0" indent="0">
              <a:buNone/>
            </a:pPr>
            <a:endParaRPr lang="en-US" dirty="0"/>
          </a:p>
          <a:p>
            <a:pPr marL="360000" lvl="2" indent="0">
              <a:buNone/>
            </a:pPr>
            <a:r>
              <a:rPr lang="en-US" b="1" dirty="0"/>
              <a:t>@Component</a:t>
            </a:r>
          </a:p>
          <a:p>
            <a:pPr marL="360000" lvl="2" indent="0">
              <a:buNone/>
            </a:pPr>
            <a:r>
              <a:rPr lang="en-US" b="1" dirty="0"/>
              <a:t> 	generic way of defining a Spring bean</a:t>
            </a:r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r>
              <a:rPr lang="en-US" b="1" dirty="0"/>
              <a:t>@Repository</a:t>
            </a:r>
          </a:p>
          <a:p>
            <a:pPr marL="360000" lvl="2" indent="0">
              <a:buNone/>
            </a:pPr>
            <a:r>
              <a:rPr lang="en-US" b="1" dirty="0"/>
              <a:t>	Data Access Object (DAO) components</a:t>
            </a:r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r>
              <a:rPr lang="en-US" b="1" dirty="0"/>
              <a:t>@Service</a:t>
            </a:r>
          </a:p>
          <a:p>
            <a:pPr marL="360000" lvl="2" indent="0">
              <a:buNone/>
            </a:pPr>
            <a:r>
              <a:rPr lang="en-US" b="1" dirty="0"/>
              <a:t>	annotation is used in business service components</a:t>
            </a:r>
          </a:p>
          <a:p>
            <a:pPr marL="360000" lvl="2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08FE3-B457-41D7-8AB3-070A19CF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413" y="2147473"/>
            <a:ext cx="449580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F09AB-8FA5-4E34-8307-7F6892DF2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413" y="3031479"/>
            <a:ext cx="5124450" cy="40005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E7106D8-089F-49DC-8FD4-A696A9A7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CF2B8F4-7079-4D18-A0E0-F1D47414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79674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C868-A8D6-44C6-94CA-32EDECB5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Autowire</a:t>
            </a:r>
            <a:r>
              <a:rPr lang="nl-NL" dirty="0"/>
              <a:t> : </a:t>
            </a:r>
            <a:r>
              <a:rPr lang="nl-NL" dirty="0" err="1"/>
              <a:t>injection</a:t>
            </a:r>
            <a:r>
              <a:rPr lang="nl-NL" dirty="0"/>
              <a:t> types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1DF4-F3B9-4B5B-B5EC-44E03E69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Field </a:t>
            </a:r>
            <a:r>
              <a:rPr lang="nl-NL" dirty="0" err="1"/>
              <a:t>injection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Constructor</a:t>
            </a:r>
            <a:r>
              <a:rPr lang="nl-NL" dirty="0"/>
              <a:t> </a:t>
            </a:r>
            <a:r>
              <a:rPr lang="nl-NL" dirty="0" err="1"/>
              <a:t>injection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Setter </a:t>
            </a:r>
            <a:r>
              <a:rPr lang="nl-NL" dirty="0" err="1"/>
              <a:t>injection</a:t>
            </a:r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20142-7E82-42FA-BFE2-0EBE84CA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6109FFD-C30B-4CBE-88BA-05BAB3E5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83619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C868-A8D6-44C6-94CA-32EDECB5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Autowire</a:t>
            </a:r>
            <a:r>
              <a:rPr lang="nl-NL" dirty="0"/>
              <a:t> : field </a:t>
            </a:r>
            <a:r>
              <a:rPr lang="nl-NL" dirty="0" err="1"/>
              <a:t>injection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1DF4-F3B9-4B5B-B5EC-44E03E69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C6C83-67C0-4A76-9B37-530014DB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3" y="1570305"/>
            <a:ext cx="4451224" cy="138070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6B2086-F09E-4B62-8BBF-DDEFA4CA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3C734FB-8FC9-41A0-B795-766CC5F7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04922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C868-A8D6-44C6-94CA-32EDECB5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Autowire</a:t>
            </a:r>
            <a:r>
              <a:rPr lang="nl-NL" dirty="0"/>
              <a:t> : </a:t>
            </a:r>
            <a:r>
              <a:rPr lang="nl-NL" dirty="0" err="1"/>
              <a:t>constructor</a:t>
            </a:r>
            <a:r>
              <a:rPr lang="nl-NL" dirty="0"/>
              <a:t> </a:t>
            </a:r>
            <a:r>
              <a:rPr lang="nl-NL" dirty="0" err="1"/>
              <a:t>injection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A3DFB-D66A-4130-81FB-DE574BB1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90" y="1477967"/>
            <a:ext cx="6187084" cy="1483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5A5321-DC3E-4E66-BEFB-3521D97B6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90" y="3368744"/>
            <a:ext cx="5695950" cy="92392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567FB-14B5-4637-AC40-B8C6FDA8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D9656D5-FB87-4ADF-A0B2-85C28945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25289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5ED136C-DC77-4DFE-89F1-F50C9AB1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Context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4A8A38-5AB0-4B25-BFE7-6FE4AB67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https://www.baeldung.com/java-ee-cdi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CDI (Contexts and Dependency Injection) is a standard </a:t>
            </a:r>
            <a:r>
              <a:rPr lang="en-US" dirty="0">
                <a:hlinkClick r:id="rId3"/>
              </a:rPr>
              <a:t>dependency injection</a:t>
            </a:r>
            <a:r>
              <a:rPr lang="en-US" dirty="0"/>
              <a:t> framework included in Java EE 6 and higher</a:t>
            </a:r>
          </a:p>
          <a:p>
            <a:pPr marL="0" indent="0">
              <a:buNone/>
            </a:pPr>
            <a:endParaRPr lang="en-US" dirty="0"/>
          </a:p>
          <a:p>
            <a:pPr marL="180000" lvl="1" indent="0">
              <a:buNone/>
            </a:pPr>
            <a:r>
              <a:rPr lang="en-US" i="1" dirty="0"/>
              <a:t>It allows us to manage the lifecycle of stateful components via domain-specific lifecycle contexts and inject components (services) into client objects in a type-safe way.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4C9F04-2716-4C38-907D-91C2046A8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580" y="835310"/>
            <a:ext cx="2333625" cy="5048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8A99D-7E4F-4155-9872-66C9330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C8D9D-190C-4959-9874-2F0498E4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2000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C868-A8D6-44C6-94CA-32EDECB5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Autowire</a:t>
            </a:r>
            <a:r>
              <a:rPr lang="nl-NL" dirty="0"/>
              <a:t> : setter </a:t>
            </a:r>
            <a:r>
              <a:rPr lang="nl-NL" dirty="0" err="1"/>
              <a:t>injection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A4843-0D68-45D4-AE6D-3459CA571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51" y="1539238"/>
            <a:ext cx="5010150" cy="9810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3C7A8-6285-449D-A3E7-50A47FF7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DD74944-26C7-4797-8EDA-CBCEFB52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62433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AF00-8FF5-4C0A-B405-AB416559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bean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wire</a:t>
            </a:r>
            <a:r>
              <a:rPr lang="nl-NL" dirty="0"/>
              <a:t>?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075AB-5414-4C23-B87C-23D13145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1128005"/>
            <a:ext cx="3240001" cy="2887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4340B-A1C4-4905-8FDC-BFED515D9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678" y="3219697"/>
            <a:ext cx="2409825" cy="55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F02E78-6FC3-41B4-AB5F-A547960A4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991" y="1169775"/>
            <a:ext cx="3453908" cy="180657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C80039-95BA-4B1F-9140-2F9BAC8B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A38EB2B-025A-4EF1-86BC-431B3C5F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42654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EE9-E048-456C-90F0-C82D2B0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: how to wire the correct beans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BB916-4C2B-4A5C-9101-884A6BA6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39" y="1224000"/>
            <a:ext cx="4352925" cy="123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26C38-0EBA-4F88-842A-623F71AB7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386" y="2681251"/>
            <a:ext cx="4857750" cy="70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2A20A-31B8-4292-8EB9-77F3CED85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386" y="3646650"/>
            <a:ext cx="5410200" cy="7048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E312B7-63E8-48A5-AB30-CCD19467A6B0}"/>
              </a:ext>
            </a:extLst>
          </p:cNvPr>
          <p:cNvCxnSpPr>
            <a:cxnSpLocks/>
          </p:cNvCxnSpPr>
          <p:nvPr/>
        </p:nvCxnSpPr>
        <p:spPr>
          <a:xfrm>
            <a:off x="1749287" y="2378765"/>
            <a:ext cx="371989" cy="77033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853BF-43B3-4867-80F7-4F939930E3E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16004" y="2378765"/>
            <a:ext cx="693382" cy="162031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73F6D0-641B-4BBA-964B-54D941783B28}"/>
              </a:ext>
            </a:extLst>
          </p:cNvPr>
          <p:cNvSpPr txBox="1"/>
          <p:nvPr/>
        </p:nvSpPr>
        <p:spPr>
          <a:xfrm>
            <a:off x="1656520" y="2467083"/>
            <a:ext cx="18553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0" dirty="0">
                <a:solidFill>
                  <a:srgbClr val="FF0000"/>
                </a:solidFill>
              </a:rPr>
              <a:t>?</a:t>
            </a:r>
            <a:endParaRPr lang="en-NL" sz="6000" dirty="0" err="1">
              <a:solidFill>
                <a:srgbClr val="FF0000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050DBE4-0055-4882-83DE-3E770292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A4A7EEE-4ADF-4074-A2E3-4D65B212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50630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EE9-E048-456C-90F0-C82D2B0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@Primary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6EFC1-B7DF-4D73-9D83-3C67823E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1119589"/>
            <a:ext cx="536257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47ABA-7D62-4022-8676-0F31ED30D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91" y="2437778"/>
            <a:ext cx="6096000" cy="199072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64B849-C0F0-426A-9BFA-480CE568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9F0BD04-3E80-4848-993F-265A8E93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673595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8F99-FDF0-40E6-B0FE-9E43594E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Qualifier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77B2E-832A-4B7B-A582-CB716DE8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1762979"/>
            <a:ext cx="52197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26A6AB-8357-43F3-95D3-25A76B18E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885826"/>
            <a:ext cx="521970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91C0D5-4543-4226-859C-024502166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450" y="2601995"/>
            <a:ext cx="6305550" cy="20764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ABC9AF-DD09-44C7-BA5D-626955A7D4EB}"/>
              </a:ext>
            </a:extLst>
          </p:cNvPr>
          <p:cNvCxnSpPr>
            <a:cxnSpLocks/>
          </p:cNvCxnSpPr>
          <p:nvPr/>
        </p:nvCxnSpPr>
        <p:spPr>
          <a:xfrm>
            <a:off x="2935356" y="2001078"/>
            <a:ext cx="1636644" cy="206733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32E80E0-A183-4562-A031-E9059E4D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3852B02-92CE-47A4-9AF4-7A4B5E4B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750244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FDB6-E82B-4502-95B5-3815DDA9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Autowire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(default) name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F2A92-36A0-405A-A72C-E0A1878A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36" y="2449788"/>
            <a:ext cx="4895850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D1D85-EB84-4B3F-A1D8-13FBD7F48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883" y="1312781"/>
            <a:ext cx="5324475" cy="7429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A5A4DF-5A0C-4C7F-AB81-645842C0D105}"/>
              </a:ext>
            </a:extLst>
          </p:cNvPr>
          <p:cNvCxnSpPr>
            <a:cxnSpLocks/>
          </p:cNvCxnSpPr>
          <p:nvPr/>
        </p:nvCxnSpPr>
        <p:spPr>
          <a:xfrm flipH="1">
            <a:off x="3644348" y="1795669"/>
            <a:ext cx="927652" cy="119269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7C5514-B361-4B0A-AC14-E1CF40FC7289}"/>
              </a:ext>
            </a:extLst>
          </p:cNvPr>
          <p:cNvSpPr txBox="1"/>
          <p:nvPr/>
        </p:nvSpPr>
        <p:spPr>
          <a:xfrm>
            <a:off x="841368" y="4120165"/>
            <a:ext cx="7461264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/>
              <a:t>Class name = </a:t>
            </a:r>
            <a:r>
              <a:rPr lang="nl-NL" sz="1300" dirty="0" err="1"/>
              <a:t>DataServiceImpl</a:t>
            </a:r>
            <a:r>
              <a:rPr lang="nl-NL" sz="1300" dirty="0"/>
              <a:t>, </a:t>
            </a:r>
            <a:r>
              <a:rPr lang="nl-NL" sz="1300" dirty="0" err="1"/>
              <a:t>Bean</a:t>
            </a:r>
            <a:r>
              <a:rPr lang="nl-NL" sz="1300" dirty="0"/>
              <a:t> property name = class name, </a:t>
            </a:r>
          </a:p>
          <a:p>
            <a:r>
              <a:rPr lang="nl-NL" sz="1300" b="1" dirty="0" err="1"/>
              <a:t>with</a:t>
            </a:r>
            <a:r>
              <a:rPr lang="nl-NL" sz="1300" b="1" dirty="0"/>
              <a:t> first </a:t>
            </a:r>
            <a:r>
              <a:rPr lang="nl-NL" sz="1300" b="1" dirty="0" err="1"/>
              <a:t>character</a:t>
            </a:r>
            <a:r>
              <a:rPr lang="nl-NL" sz="1300" b="1" dirty="0"/>
              <a:t> set </a:t>
            </a:r>
            <a:r>
              <a:rPr lang="nl-NL" sz="1300" b="1" dirty="0" err="1"/>
              <a:t>to</a:t>
            </a:r>
            <a:r>
              <a:rPr lang="nl-NL" sz="1300" b="1" dirty="0"/>
              <a:t> </a:t>
            </a:r>
            <a:r>
              <a:rPr lang="nl-NL" sz="1300" b="1" dirty="0" err="1"/>
              <a:t>lower</a:t>
            </a:r>
            <a:r>
              <a:rPr lang="nl-NL" sz="1300" b="1" dirty="0"/>
              <a:t> case</a:t>
            </a:r>
            <a:endParaRPr lang="en-NL" sz="1300" b="1" dirty="0" err="1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84C4772-4E23-4140-8D11-6B3E22E1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56F5E68-BDB8-4DE3-BEDE-D9EA4F9F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2452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5ED136C-DC77-4DFE-89F1-F50C9AB1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r>
              <a:rPr lang="nl-NL" dirty="0"/>
              <a:t>?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4A8A38-5AB0-4B25-BFE7-6FE4AB67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Loose </a:t>
            </a:r>
            <a:r>
              <a:rPr lang="nl-NL" dirty="0" err="1"/>
              <a:t>coupling</a:t>
            </a:r>
            <a:r>
              <a:rPr lang="nl-NL" dirty="0"/>
              <a:t> </a:t>
            </a:r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tight</a:t>
            </a:r>
            <a:r>
              <a:rPr lang="nl-NL" dirty="0"/>
              <a:t> </a:t>
            </a:r>
            <a:r>
              <a:rPr lang="nl-NL" dirty="0" err="1"/>
              <a:t>coupling</a:t>
            </a:r>
            <a:endParaRPr lang="nl-NL" dirty="0"/>
          </a:p>
          <a:p>
            <a:endParaRPr lang="nl-NL" dirty="0"/>
          </a:p>
          <a:p>
            <a:r>
              <a:rPr lang="en-US" dirty="0"/>
              <a:t>keep application code isolated from object creation by passing the required dependencies into the client classes through plain old factories/builders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E172B-29CF-4803-9CD7-B1FCCCFD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0EDA0-6A44-4B1A-9578-15D7FCE7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15626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5E2-765D-4B04-B559-413A1428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1CB8-AAB0-47B4-A86E-AD76DF14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DataService</a:t>
            </a:r>
            <a:r>
              <a:rPr lang="nl-NL" dirty="0"/>
              <a:t> interface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F82FD-3EE0-436E-A887-01E6CD2A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45" y="1761576"/>
            <a:ext cx="3501508" cy="150358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57F85C-075D-49C0-8B84-CE59D5D7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ADCF250-C93D-4864-B424-D4BEF93E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09744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5E2-765D-4B04-B559-413A1428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1CB8-AAB0-47B4-A86E-AD76DF14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DataService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244599-54D3-48CF-A067-125EC8755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407150"/>
            <a:ext cx="6076950" cy="28003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6AE64A-32A8-45D1-9CC1-B96C9550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59C7D42-1A69-4660-95BC-0D254591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98212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CCD1-3D9F-44C0-8A40-1E94509B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err="1"/>
              <a:t>Tight</a:t>
            </a:r>
            <a:r>
              <a:rPr lang="nl-NL" dirty="0"/>
              <a:t> </a:t>
            </a:r>
            <a:r>
              <a:rPr lang="nl-NL" dirty="0" err="1"/>
              <a:t>coupling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70E4-A232-486B-9A77-673DC5A2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DataService</a:t>
            </a:r>
            <a:r>
              <a:rPr lang="nl-NL" dirty="0"/>
              <a:t> </a:t>
            </a:r>
            <a:r>
              <a:rPr lang="nl-NL" dirty="0" err="1"/>
              <a:t>dataService</a:t>
            </a:r>
            <a:r>
              <a:rPr lang="nl-NL" dirty="0"/>
              <a:t> = new </a:t>
            </a:r>
            <a:r>
              <a:rPr lang="nl-NL" dirty="0" err="1"/>
              <a:t>DataServiceImpl</a:t>
            </a:r>
            <a:r>
              <a:rPr lang="nl-NL" dirty="0"/>
              <a:t>();</a:t>
            </a:r>
            <a:endParaRPr lang="en-N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7850F-96FD-4CF2-905E-0C8777A6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11" y="1477284"/>
            <a:ext cx="5477289" cy="259583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C58630-15CA-4B59-8BEB-3ECE2E6869CB}"/>
              </a:ext>
            </a:extLst>
          </p:cNvPr>
          <p:cNvCxnSpPr>
            <a:cxnSpLocks/>
          </p:cNvCxnSpPr>
          <p:nvPr/>
        </p:nvCxnSpPr>
        <p:spPr>
          <a:xfrm>
            <a:off x="4320208" y="1240084"/>
            <a:ext cx="647791" cy="14659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EF15D-11BB-4FBC-9D65-DF5AAE38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9D9E3E0-7EDE-4395-8595-1082D25A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84100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5E2-765D-4B04-B559-413A1428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continued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1CB8-AAB0-47B4-A86E-AD76DF14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 of </a:t>
            </a:r>
            <a:r>
              <a:rPr lang="nl-NL" dirty="0" err="1"/>
              <a:t>DataService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13C52-B9F1-4AB3-909D-A72565DD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43" y="1431150"/>
            <a:ext cx="5410200" cy="29337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0F15AD-8337-4740-B9EA-09CF9034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3322ED7-15A9-488E-90A5-6B886F7F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18875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F94C-9BD7-499D-962C-D7D0E80D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Tight</a:t>
            </a:r>
            <a:r>
              <a:rPr lang="nl-NL" dirty="0"/>
              <a:t> </a:t>
            </a:r>
            <a:r>
              <a:rPr lang="nl-NL" dirty="0" err="1"/>
              <a:t>coupling</a:t>
            </a:r>
            <a:r>
              <a:rPr lang="nl-NL" dirty="0"/>
              <a:t> (2)</a:t>
            </a:r>
            <a:endParaRPr lang="en-N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9C381C-9B57-4106-97BA-80DC3A118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346" y="1391031"/>
            <a:ext cx="6172200" cy="28860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34229D-89E4-469B-B739-E4F07F0914D0}"/>
              </a:ext>
            </a:extLst>
          </p:cNvPr>
          <p:cNvCxnSpPr>
            <a:cxnSpLocks/>
          </p:cNvCxnSpPr>
          <p:nvPr/>
        </p:nvCxnSpPr>
        <p:spPr>
          <a:xfrm>
            <a:off x="4321116" y="1360548"/>
            <a:ext cx="647791" cy="14659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DEACB44-B067-451F-8CEC-0C9E9FFC628B}"/>
              </a:ext>
            </a:extLst>
          </p:cNvPr>
          <p:cNvSpPr/>
          <p:nvPr/>
        </p:nvSpPr>
        <p:spPr>
          <a:xfrm>
            <a:off x="719999" y="926233"/>
            <a:ext cx="649889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DataService</a:t>
            </a:r>
            <a:r>
              <a:rPr lang="nl-NL" dirty="0"/>
              <a:t> </a:t>
            </a:r>
            <a:r>
              <a:rPr lang="nl-NL" dirty="0" err="1"/>
              <a:t>dataService</a:t>
            </a:r>
            <a:r>
              <a:rPr lang="nl-NL" dirty="0"/>
              <a:t> = </a:t>
            </a:r>
            <a:r>
              <a:rPr lang="nl-NL" strike="sngStrike" dirty="0">
                <a:solidFill>
                  <a:srgbClr val="FF0000"/>
                </a:solidFill>
              </a:rPr>
              <a:t>new </a:t>
            </a:r>
            <a:r>
              <a:rPr lang="nl-NL" strike="sngStrike" dirty="0" err="1">
                <a:solidFill>
                  <a:srgbClr val="FF0000"/>
                </a:solidFill>
              </a:rPr>
              <a:t>DataServiceImpl</a:t>
            </a:r>
            <a:r>
              <a:rPr lang="nl-NL" dirty="0">
                <a:solidFill>
                  <a:srgbClr val="FF0000"/>
                </a:solidFill>
              </a:rPr>
              <a:t>(); </a:t>
            </a:r>
            <a:r>
              <a:rPr lang="nl-NL" b="1" dirty="0"/>
              <a:t>new </a:t>
            </a:r>
            <a:r>
              <a:rPr lang="nl-NL" b="1" dirty="0" err="1"/>
              <a:t>OtherDataServiceImpl</a:t>
            </a:r>
            <a:r>
              <a:rPr lang="nl-NL" b="1" dirty="0"/>
              <a:t>();</a:t>
            </a:r>
            <a:endParaRPr lang="en-NL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5339F-D08B-4DB8-8091-FC89B54314BE}"/>
              </a:ext>
            </a:extLst>
          </p:cNvPr>
          <p:cNvSpPr txBox="1"/>
          <p:nvPr/>
        </p:nvSpPr>
        <p:spPr>
          <a:xfrm>
            <a:off x="4830229" y="1804371"/>
            <a:ext cx="1763485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>
              <a:bevelT w="31750"/>
              <a:bevelB w="12700"/>
              <a:contourClr>
                <a:schemeClr val="tx2"/>
              </a:contourClr>
            </a:sp3d>
          </a:bodyPr>
          <a:lstStyle/>
          <a:p>
            <a:r>
              <a:rPr lang="nl-NL" sz="1300" dirty="0">
                <a:effectLst>
                  <a:innerShdw blurRad="63500" dist="50800" dir="18900000">
                    <a:schemeClr val="tx2">
                      <a:alpha val="50000"/>
                    </a:schemeClr>
                  </a:innerShdw>
                </a:effectLst>
                <a:latin typeface="Castellar" panose="020A0402060406010301" pitchFamily="18" charset="0"/>
              </a:rPr>
              <a:t>UNWANTED Code CHANGE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F848FE-C354-4F30-AE34-5BEE8565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852C010-6CA9-4C29-81B6-97180F86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9377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A9AA-B018-4AEA-9A77-70B6892D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Loose </a:t>
            </a:r>
            <a:r>
              <a:rPr lang="nl-NL" dirty="0" err="1"/>
              <a:t>coupling</a:t>
            </a:r>
            <a:endParaRPr lang="en-NL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E8F727-A364-4450-94A4-EBD7556C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Autowired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DataService</a:t>
            </a:r>
            <a:r>
              <a:rPr lang="nl-NL" dirty="0"/>
              <a:t> </a:t>
            </a:r>
            <a:r>
              <a:rPr lang="nl-NL" dirty="0" err="1"/>
              <a:t>dataService</a:t>
            </a:r>
            <a:r>
              <a:rPr lang="nl-NL" dirty="0"/>
              <a:t>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705393-898F-4A42-8337-A08CFA6B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43" y="1547718"/>
            <a:ext cx="4730111" cy="316828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B9EE56-1672-432E-AF91-AE79F6D4A468}"/>
              </a:ext>
            </a:extLst>
          </p:cNvPr>
          <p:cNvCxnSpPr>
            <a:cxnSpLocks/>
          </p:cNvCxnSpPr>
          <p:nvPr/>
        </p:nvCxnSpPr>
        <p:spPr>
          <a:xfrm>
            <a:off x="1669369" y="1683100"/>
            <a:ext cx="647791" cy="14659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40FB7D-6D90-48FF-BAC5-F0842DAE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1C28DBF-A3AC-4FED-9A02-968FB44E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36891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4" ma:contentTypeDescription="Een nieuw document maken." ma:contentTypeScope="" ma:versionID="890a625500243192203a5f75e70e3187">
  <xsd:schema xmlns:xsd="http://www.w3.org/2001/XMLSchema" xmlns:xs="http://www.w3.org/2001/XMLSchema" xmlns:p="http://schemas.microsoft.com/office/2006/metadata/properties" xmlns:ns2="bd3a200e-a112-4432-b134-79c9e3991b87" targetNamespace="http://schemas.microsoft.com/office/2006/metadata/properties" ma:root="true" ma:fieldsID="19c006e645b1596e83fa8f4c2bdffb76" ns2:_="">
    <xsd:import namespace="bd3a200e-a112-4432-b134-79c9e3991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0BD5BC-1318-4595-A8BB-C1045EDC5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8386BB-D1FC-40A2-87C8-E729A7252F21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d3a200e-a112-4432-b134-79c9e3991b87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713</TotalTime>
  <Words>454</Words>
  <Application>Microsoft Office PowerPoint</Application>
  <PresentationFormat>On-screen Show (16:9)</PresentationFormat>
  <Paragraphs>145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Castellar</vt:lpstr>
      <vt:lpstr>Office-thema</vt:lpstr>
      <vt:lpstr>Context and Dependency Injection</vt:lpstr>
      <vt:lpstr>Context and Dependency Injection</vt:lpstr>
      <vt:lpstr>What is dependency injection?</vt:lpstr>
      <vt:lpstr>Example</vt:lpstr>
      <vt:lpstr>Example</vt:lpstr>
      <vt:lpstr>Tight coupling</vt:lpstr>
      <vt:lpstr>Example continued</vt:lpstr>
      <vt:lpstr>Tight coupling (2)</vt:lpstr>
      <vt:lpstr>Loose coupling</vt:lpstr>
      <vt:lpstr>Beans</vt:lpstr>
      <vt:lpstr>Inversion of Control (IoC) container</vt:lpstr>
      <vt:lpstr>Inversion of Control (IoC) container</vt:lpstr>
      <vt:lpstr>Application context interfaces</vt:lpstr>
      <vt:lpstr>Application context interfaces</vt:lpstr>
      <vt:lpstr>Which beans to create</vt:lpstr>
      <vt:lpstr>Which beans to create</vt:lpstr>
      <vt:lpstr>@Autowire : injection types</vt:lpstr>
      <vt:lpstr>@Autowire : field injection</vt:lpstr>
      <vt:lpstr>@Autowire : constructor injection</vt:lpstr>
      <vt:lpstr>@Autowire : setter injection</vt:lpstr>
      <vt:lpstr>Which bean to wire?</vt:lpstr>
      <vt:lpstr>Conflicts : how to wire the correct beans</vt:lpstr>
      <vt:lpstr>@Primary</vt:lpstr>
      <vt:lpstr>@Qualifier</vt:lpstr>
      <vt:lpstr>Autowire by (default) name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Jacco Cijsouw</dc:creator>
  <cp:keywords/>
  <dc:description>Amis - versie 1 - juni 2017
Ontwerp: Humming
Template: Ton Persoon</dc:description>
  <cp:lastModifiedBy>Jacco Cijsouw</cp:lastModifiedBy>
  <cp:revision>33</cp:revision>
  <dcterms:created xsi:type="dcterms:W3CDTF">2018-09-12T08:15:53Z</dcterms:created>
  <dcterms:modified xsi:type="dcterms:W3CDTF">2018-09-28T14:59:32Z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