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  <p:sldMasterId id="2147483700" r:id="rId4"/>
  </p:sldMasterIdLst>
  <p:sldIdLst>
    <p:sldId id="258" r:id="rId5"/>
    <p:sldId id="259" r:id="rId6"/>
    <p:sldId id="267" r:id="rId7"/>
    <p:sldId id="268" r:id="rId8"/>
    <p:sldId id="281" r:id="rId9"/>
    <p:sldId id="282" r:id="rId10"/>
    <p:sldId id="266" r:id="rId11"/>
    <p:sldId id="272" r:id="rId12"/>
    <p:sldId id="278" r:id="rId13"/>
    <p:sldId id="274" r:id="rId14"/>
    <p:sldId id="273" r:id="rId15"/>
    <p:sldId id="280" r:id="rId16"/>
    <p:sldId id="279" r:id="rId17"/>
    <p:sldId id="271" r:id="rId18"/>
    <p:sldId id="270" r:id="rId19"/>
    <p:sldId id="264" r:id="rId20"/>
    <p:sldId id="265" r:id="rId21"/>
    <p:sldId id="275" r:id="rId22"/>
    <p:sldId id="261" r:id="rId23"/>
    <p:sldId id="260" r:id="rId24"/>
    <p:sldId id="262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067" autoAdjust="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9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35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40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75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974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96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6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66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23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373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2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6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725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0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106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215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166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67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303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7755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671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7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677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61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104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22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130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13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921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05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581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216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48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842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5513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350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27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012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9631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880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15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3861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7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0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05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83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5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11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864000" y="144000"/>
            <a:ext cx="3824160" cy="8491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2578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162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5867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197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127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1083840"/>
            <a:ext cx="12175680" cy="4663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333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1080000"/>
            <a:ext cx="12175680" cy="44476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74" name="CustomShape 1"/>
          <p:cNvSpPr/>
          <p:nvPr/>
        </p:nvSpPr>
        <p:spPr>
          <a:xfrm>
            <a:off x="7626240" y="4214273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06-06-2019</a:t>
            </a:r>
            <a:br>
              <a:rPr sz="2400" dirty="0"/>
            </a:br>
            <a:endParaRPr lang="en-US" sz="3733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A5EC21F-3F41-497E-B341-4F021E9AEBCF}"/>
              </a:ext>
            </a:extLst>
          </p:cNvPr>
          <p:cNvSpPr/>
          <p:nvPr/>
        </p:nvSpPr>
        <p:spPr>
          <a:xfrm>
            <a:off x="7626240" y="2954732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3733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DEA0C24-18E6-451D-99ED-08963B3368B6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298A53E-043B-4215-B300-29A43DD4C3A8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US" sz="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FE19132-05DD-4550-A99F-FA6E149F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42" y="529338"/>
            <a:ext cx="6976715" cy="5799323"/>
          </a:xfrm>
          <a:prstGeom prst="rect">
            <a:avLst/>
          </a:prstGeom>
        </p:spPr>
      </p:pic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D34665C9-8903-4F1B-AF0F-4E0982AC5104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456108-6825-4BD7-B0B6-D7B5BA9115FD}"/>
              </a:ext>
            </a:extLst>
          </p:cNvPr>
          <p:cNvGrpSpPr/>
          <p:nvPr/>
        </p:nvGrpSpPr>
        <p:grpSpPr>
          <a:xfrm>
            <a:off x="6389370" y="3051809"/>
            <a:ext cx="5458576" cy="977265"/>
            <a:chOff x="6624000" y="3120390"/>
            <a:chExt cx="5228837" cy="9146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10C624-1DF7-44DB-AE17-C0D6BEEB28B8}"/>
                </a:ext>
              </a:extLst>
            </p:cNvPr>
            <p:cNvSpPr/>
            <p:nvPr/>
          </p:nvSpPr>
          <p:spPr>
            <a:xfrm>
              <a:off x="6624000" y="3120390"/>
              <a:ext cx="1943436" cy="9146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32CC33-781A-4E72-ACDF-8F533FB19038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8567436" y="3577691"/>
              <a:ext cx="124817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0C5C37-C29B-4646-B675-57E2A636D66E}"/>
                </a:ext>
              </a:extLst>
            </p:cNvPr>
            <p:cNvSpPr txBox="1"/>
            <p:nvPr/>
          </p:nvSpPr>
          <p:spPr>
            <a:xfrm>
              <a:off x="9815615" y="3393025"/>
              <a:ext cx="20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Claims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69B0F3-342C-43E6-96E0-64B3AEA846E5}"/>
              </a:ext>
            </a:extLst>
          </p:cNvPr>
          <p:cNvGrpSpPr/>
          <p:nvPr/>
        </p:nvGrpSpPr>
        <p:grpSpPr>
          <a:xfrm>
            <a:off x="6389370" y="1464292"/>
            <a:ext cx="5458576" cy="977265"/>
            <a:chOff x="6624000" y="3120390"/>
            <a:chExt cx="5228837" cy="9146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8F0DA4-97C0-4CCF-A21D-B5C49BDD8213}"/>
                </a:ext>
              </a:extLst>
            </p:cNvPr>
            <p:cNvSpPr/>
            <p:nvPr/>
          </p:nvSpPr>
          <p:spPr>
            <a:xfrm>
              <a:off x="6624000" y="3120390"/>
              <a:ext cx="1943436" cy="9146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0FE7FC-5481-4E33-B2A1-4D7FC20311CD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8567436" y="3577691"/>
              <a:ext cx="124817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79693B-C3A7-4A29-9079-058BFD465D0F}"/>
                </a:ext>
              </a:extLst>
            </p:cNvPr>
            <p:cNvSpPr txBox="1"/>
            <p:nvPr/>
          </p:nvSpPr>
          <p:spPr>
            <a:xfrm>
              <a:off x="9815615" y="3393025"/>
              <a:ext cx="2037222" cy="34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 &amp; Type</a:t>
              </a:r>
              <a:endParaRPr lang="en-NL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1EEDD4-ABF3-430C-B7B2-6329734F12A0}"/>
              </a:ext>
            </a:extLst>
          </p:cNvPr>
          <p:cNvGrpSpPr/>
          <p:nvPr/>
        </p:nvGrpSpPr>
        <p:grpSpPr>
          <a:xfrm>
            <a:off x="324429" y="1018320"/>
            <a:ext cx="5339135" cy="2792190"/>
            <a:chOff x="3990783" y="2381691"/>
            <a:chExt cx="5114424" cy="261315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A0C7AAF-EBA2-49B2-A10B-3541C115D4BD}"/>
                </a:ext>
              </a:extLst>
            </p:cNvPr>
            <p:cNvSpPr/>
            <p:nvPr/>
          </p:nvSpPr>
          <p:spPr>
            <a:xfrm>
              <a:off x="6177900" y="2381691"/>
              <a:ext cx="2927307" cy="254506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E51930-6321-492E-93FB-0D3642C62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777" y="4129685"/>
              <a:ext cx="1242706" cy="4992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B04954-B665-4AF8-BE49-B1AB89961738}"/>
                </a:ext>
              </a:extLst>
            </p:cNvPr>
            <p:cNvSpPr txBox="1"/>
            <p:nvPr/>
          </p:nvSpPr>
          <p:spPr>
            <a:xfrm>
              <a:off x="3990783" y="4649194"/>
              <a:ext cx="2037222" cy="34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Base64 Encoded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984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- claims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E1076-9F95-4EB5-94B8-5B511622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54" y="2535477"/>
            <a:ext cx="3353091" cy="178704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537B5E-A77E-4BE5-A5E0-EE57A6AC6929}"/>
              </a:ext>
            </a:extLst>
          </p:cNvPr>
          <p:cNvGrpSpPr/>
          <p:nvPr/>
        </p:nvGrpSpPr>
        <p:grpSpPr>
          <a:xfrm>
            <a:off x="1577340" y="2155801"/>
            <a:ext cx="4583428" cy="1158899"/>
            <a:chOff x="6229350" y="4919502"/>
            <a:chExt cx="4583428" cy="115889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DB8353-E6B9-4E36-A5D7-51F5FBD4DD56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8521064" y="5288834"/>
              <a:ext cx="880113" cy="78956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3256B3-5E86-41C0-A7DA-4358DCDDDE6B}"/>
                </a:ext>
              </a:extLst>
            </p:cNvPr>
            <p:cNvSpPr txBox="1"/>
            <p:nvPr/>
          </p:nvSpPr>
          <p:spPr>
            <a:xfrm>
              <a:off x="6229350" y="4919502"/>
              <a:ext cx="4583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Subject (whom the token refers to)</a:t>
              </a:r>
              <a:endParaRPr lang="en-NL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DC01A8-F77D-4F0A-B231-C18F6F328232}"/>
              </a:ext>
            </a:extLst>
          </p:cNvPr>
          <p:cNvGrpSpPr/>
          <p:nvPr/>
        </p:nvGrpSpPr>
        <p:grpSpPr>
          <a:xfrm>
            <a:off x="1577340" y="3857625"/>
            <a:ext cx="4583429" cy="842345"/>
            <a:chOff x="6229350" y="4265271"/>
            <a:chExt cx="4583429" cy="8423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9ABF17-D150-4E03-8D4D-5645C579C8D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8521065" y="4265271"/>
              <a:ext cx="880112" cy="47301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829A13-97EF-42E2-A006-1D3012A81CC5}"/>
                </a:ext>
              </a:extLst>
            </p:cNvPr>
            <p:cNvSpPr txBox="1"/>
            <p:nvPr/>
          </p:nvSpPr>
          <p:spPr>
            <a:xfrm>
              <a:off x="6229350" y="4738284"/>
              <a:ext cx="4583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Expiration time (seconds since Unix epoch)</a:t>
              </a:r>
              <a:endParaRPr lang="en-NL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4E8249-A89F-4CEC-BA88-429C13DC1DA8}"/>
              </a:ext>
            </a:extLst>
          </p:cNvPr>
          <p:cNvGrpSpPr/>
          <p:nvPr/>
        </p:nvGrpSpPr>
        <p:grpSpPr>
          <a:xfrm>
            <a:off x="6549390" y="3358634"/>
            <a:ext cx="4257675" cy="369332"/>
            <a:chOff x="5076825" y="6446628"/>
            <a:chExt cx="4257675" cy="3693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458C37-B3AB-491F-9996-037206116D29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25" y="6631294"/>
              <a:ext cx="1425931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DF076-9D88-47AE-82ED-FE35C83ECB94}"/>
                </a:ext>
              </a:extLst>
            </p:cNvPr>
            <p:cNvSpPr txBox="1"/>
            <p:nvPr/>
          </p:nvSpPr>
          <p:spPr>
            <a:xfrm>
              <a:off x="6502756" y="6446628"/>
              <a:ext cx="2831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 claim: Authorities</a:t>
              </a:r>
              <a:endParaRPr lang="en-NL" dirty="0"/>
            </a:p>
          </p:txBody>
        </p:sp>
      </p:grpSp>
      <p:sp>
        <p:nvSpPr>
          <p:cNvPr id="44" name="CustomShape 2">
            <a:extLst>
              <a:ext uri="{FF2B5EF4-FFF2-40B4-BE49-F238E27FC236}">
                <a16:creationId xmlns:a16="http://schemas.microsoft.com/office/drawing/2014/main" id="{E558B2EE-FB3B-4A45-A1A3-71060BBAB472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6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- signature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12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4" name="CustomShape 2">
            <a:extLst>
              <a:ext uri="{FF2B5EF4-FFF2-40B4-BE49-F238E27FC236}">
                <a16:creationId xmlns:a16="http://schemas.microsoft.com/office/drawing/2014/main" id="{E558B2EE-FB3B-4A45-A1A3-71060BBAB472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9044A-D613-4CAD-B6EF-759C42C2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54" y="2426883"/>
            <a:ext cx="3353091" cy="20042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1370CB-0FE6-4AB6-8005-8B5D7790835A}"/>
              </a:ext>
            </a:extLst>
          </p:cNvPr>
          <p:cNvGrpSpPr/>
          <p:nvPr/>
        </p:nvGrpSpPr>
        <p:grpSpPr>
          <a:xfrm>
            <a:off x="533254" y="1328640"/>
            <a:ext cx="4067321" cy="2546130"/>
            <a:chOff x="533254" y="1328640"/>
            <a:chExt cx="4067321" cy="25461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4CB23F-3BF9-461D-802D-6A0A1AB0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254" y="1328640"/>
              <a:ext cx="3353091" cy="1588908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54372C-619D-45E0-818C-4523112FE636}"/>
                </a:ext>
              </a:extLst>
            </p:cNvPr>
            <p:cNvGrpSpPr/>
            <p:nvPr/>
          </p:nvGrpSpPr>
          <p:grpSpPr>
            <a:xfrm>
              <a:off x="1098671" y="2274570"/>
              <a:ext cx="3501904" cy="1600200"/>
              <a:chOff x="1098671" y="2274570"/>
              <a:chExt cx="3501904" cy="16002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BF765E9-2E7D-4A08-9504-3022537F6755}"/>
                  </a:ext>
                </a:extLst>
              </p:cNvPr>
              <p:cNvGrpSpPr/>
              <p:nvPr/>
            </p:nvGrpSpPr>
            <p:grpSpPr>
              <a:xfrm>
                <a:off x="1098671" y="3078081"/>
                <a:ext cx="3501904" cy="796689"/>
                <a:chOff x="5750681" y="5841782"/>
                <a:chExt cx="3501904" cy="79668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6D2B7F5-75F5-4D9B-9A57-E2A36741D12E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 flipH="1">
                  <a:off x="6939255" y="5841782"/>
                  <a:ext cx="2313330" cy="612023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4B6C14-A30F-4EE2-A687-B84792F15DA5}"/>
                    </a:ext>
                  </a:extLst>
                </p:cNvPr>
                <p:cNvSpPr txBox="1"/>
                <p:nvPr/>
              </p:nvSpPr>
              <p:spPr>
                <a:xfrm>
                  <a:off x="5750681" y="6269139"/>
                  <a:ext cx="11885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Algorithm</a:t>
                  </a:r>
                  <a:endParaRPr lang="en-NL" dirty="0"/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8F7A63E-6032-4A61-B400-C3528B505698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1098671" y="2274570"/>
                <a:ext cx="594287" cy="123086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CBD8E3D-9997-4001-A553-15F22A18409B}"/>
              </a:ext>
            </a:extLst>
          </p:cNvPr>
          <p:cNvGrpSpPr/>
          <p:nvPr/>
        </p:nvGrpSpPr>
        <p:grpSpPr>
          <a:xfrm>
            <a:off x="1098670" y="3850640"/>
            <a:ext cx="3684655" cy="782487"/>
            <a:chOff x="6013717" y="5658242"/>
            <a:chExt cx="5663491" cy="150419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1CA301-2FCB-4EFE-8F18-247FF5051921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8279524" y="5658242"/>
              <a:ext cx="3397684" cy="114920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3DA53E-FC1B-4B22-981F-F9D478A77FB1}"/>
                </a:ext>
              </a:extLst>
            </p:cNvPr>
            <p:cNvSpPr txBox="1"/>
            <p:nvPr/>
          </p:nvSpPr>
          <p:spPr>
            <a:xfrm>
              <a:off x="6013717" y="6452458"/>
              <a:ext cx="2265807" cy="709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Key (secret)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1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13</a:t>
            </a:fld>
            <a:endParaRPr lang="en-US" sz="800" spc="-1">
              <a:latin typeface="Arial"/>
            </a:endParaRPr>
          </a:p>
        </p:txBody>
      </p:sp>
      <p:pic>
        <p:nvPicPr>
          <p:cNvPr id="7170" name="Picture 2" descr="you-shall-not-pass">
            <a:extLst>
              <a:ext uri="{FF2B5EF4-FFF2-40B4-BE49-F238E27FC236}">
                <a16:creationId xmlns:a16="http://schemas.microsoft.com/office/drawing/2014/main" id="{88BF42DA-F049-4E54-90FF-A6A88923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90725"/>
            <a:ext cx="60960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5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14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050" name="Picture 2" descr="Image result for jwt explained">
            <a:extLst>
              <a:ext uri="{FF2B5EF4-FFF2-40B4-BE49-F238E27FC236}">
                <a16:creationId xmlns:a16="http://schemas.microsoft.com/office/drawing/2014/main" id="{E4C86918-53E1-4170-ACA0-1CE74F7A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1104900"/>
            <a:ext cx="73818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89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Dynamic Routing </a:t>
            </a:r>
            <a:r>
              <a:rPr lang="en-US" sz="2400" b="1" spc="-1">
                <a:solidFill>
                  <a:srgbClr val="E63232"/>
                </a:solidFill>
                <a:latin typeface="Arial"/>
                <a:ea typeface="DejaVu Sans"/>
              </a:rPr>
              <a:t>/ Rendering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15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029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XSS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16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0119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>
                <a:solidFill>
                  <a:srgbClr val="E63232"/>
                </a:solidFill>
                <a:latin typeface="Arial"/>
                <a:ea typeface="DejaVu Sans"/>
              </a:rPr>
              <a:t>CSRF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17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71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Summary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18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D34665C9-8903-4F1B-AF0F-4E0982AC5104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pic>
        <p:nvPicPr>
          <p:cNvPr id="13" name="Picture 2" descr="Image result for jwt explained">
            <a:extLst>
              <a:ext uri="{FF2B5EF4-FFF2-40B4-BE49-F238E27FC236}">
                <a16:creationId xmlns:a16="http://schemas.microsoft.com/office/drawing/2014/main" id="{A4B7DE0C-9EFD-47D6-B92A-5254527D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40" y="1255513"/>
            <a:ext cx="32004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https">
            <a:extLst>
              <a:ext uri="{FF2B5EF4-FFF2-40B4-BE49-F238E27FC236}">
                <a16:creationId xmlns:a16="http://schemas.microsoft.com/office/drawing/2014/main" id="{0753F81B-4B3C-4224-A28A-1BF10A63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" y="1084064"/>
            <a:ext cx="3619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76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Demo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636119F-DCA1-4319-A844-3DA661545C8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D7D276-C043-464A-AB48-22AA14094DA7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19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80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34215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5D9B8F-5290-435C-92BD-05455CC586C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840" y="1289893"/>
            <a:ext cx="9626791" cy="4165509"/>
          </a:xfrm>
        </p:spPr>
        <p:txBody>
          <a:bodyPr anchor="t">
            <a:normAutofit/>
          </a:bodyPr>
          <a:lstStyle/>
          <a:p>
            <a:r>
              <a:rPr lang="en-US" sz="2400" dirty="0"/>
              <a:t>SSL = Secure Socket Layer (Deprecated)</a:t>
            </a:r>
          </a:p>
          <a:p>
            <a:r>
              <a:rPr lang="en-US" sz="2400" dirty="0"/>
              <a:t>TLS = Transport Layer Security is the new name</a:t>
            </a:r>
          </a:p>
          <a:p>
            <a:endParaRPr lang="en-US" sz="2400" dirty="0"/>
          </a:p>
          <a:p>
            <a:r>
              <a:rPr lang="en-US" sz="2400" dirty="0"/>
              <a:t>A cryptographic protocol to provide secure communication over networks (such as Internet)</a:t>
            </a:r>
          </a:p>
          <a:p>
            <a:endParaRPr lang="en-US" sz="2400" dirty="0"/>
          </a:p>
          <a:p>
            <a:r>
              <a:rPr lang="en-US" sz="2400" dirty="0"/>
              <a:t>Protocol provides two of the three key aspects for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Confidentiality (Encryption) (one-way)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Authentication (you are who you say you are) (two-way)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Authorization (What you can do – controlled by your app – not the protocol)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91EBE4E4-8EA5-4197-958A-B0A51A430A5C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38F0632-E051-49A8-AF74-637F60795063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20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33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Hands-on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8D08DDF-914D-407C-A188-1C78A87DC0B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4694A8F-3DF8-4121-8C33-527DBF03A5EA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21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3616B8C-8CC9-4D6C-9D19-0ECD3C8E5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16" y="384000"/>
            <a:ext cx="6400784" cy="600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780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 </a:t>
            </a:r>
            <a:r>
              <a:rPr lang="nl-NL" sz="2400" dirty="0" err="1"/>
              <a:t>One</a:t>
            </a:r>
            <a:r>
              <a:rPr lang="nl-NL" sz="2400" dirty="0"/>
              <a:t>-Way SSL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BFFC5-2692-4EE7-B612-63150BC0DEAB}"/>
              </a:ext>
            </a:extLst>
          </p:cNvPr>
          <p:cNvSpPr txBox="1"/>
          <p:nvPr/>
        </p:nvSpPr>
        <p:spPr>
          <a:xfrm>
            <a:off x="867905" y="1286359"/>
            <a:ext cx="7632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and Server negotiate an SSL connection with a “handshake”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presents a list of supported ciphers &amp; hash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picks the strongest and tells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sends back a certificate (containing name of a Certificate Authority e.g. DigiCert) and the server’s public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confirms cert with CA. Client authenticates Server.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670462-C02A-43FF-873A-13E1D212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00" y="3429000"/>
            <a:ext cx="6368243" cy="28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90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E371032-CD30-49C2-904F-3EC36BB050B9}"/>
              </a:ext>
            </a:extLst>
          </p:cNvPr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 </a:t>
            </a:r>
            <a:r>
              <a:rPr lang="nl-NL" sz="2400" dirty="0" err="1"/>
              <a:t>One</a:t>
            </a:r>
            <a:r>
              <a:rPr lang="nl-NL" sz="2400" dirty="0"/>
              <a:t>-Way SSL</a:t>
            </a:r>
            <a:endParaRPr lang="en-US" sz="2400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7C9D-0EDF-49A3-B8F8-23E12C28DA24}"/>
              </a:ext>
            </a:extLst>
          </p:cNvPr>
          <p:cNvSpPr txBox="1"/>
          <p:nvPr/>
        </p:nvSpPr>
        <p:spPr>
          <a:xfrm>
            <a:off x="813661" y="1239864"/>
            <a:ext cx="9353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picks a random number, encrypts that (with server’s public key) and sends it to server.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server can decrypt it (using it’s private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they both have a shared secret (the random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From the random number, both parties generate key material for encryption and decryption.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concludes the handshake </a:t>
            </a:r>
          </a:p>
          <a:p>
            <a:endParaRPr lang="en-US" dirty="0"/>
          </a:p>
          <a:p>
            <a:r>
              <a:rPr lang="en-US" dirty="0"/>
              <a:t>Secured connection, which is </a:t>
            </a:r>
          </a:p>
          <a:p>
            <a:r>
              <a:rPr lang="en-US" dirty="0"/>
              <a:t>encrypted and decrypted </a:t>
            </a:r>
          </a:p>
          <a:p>
            <a:r>
              <a:rPr lang="en-US" dirty="0"/>
              <a:t>with the key material until </a:t>
            </a:r>
          </a:p>
          <a:p>
            <a:r>
              <a:rPr lang="en-US" dirty="0"/>
              <a:t>the connection closes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12D7E-DC94-4C3A-BA12-A8C6F436F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86" y="3447634"/>
            <a:ext cx="6340455" cy="28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3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44FBFE85-4582-4D42-AECC-B0147B928A0C}"/>
              </a:ext>
            </a:extLst>
          </p:cNvPr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 </a:t>
            </a:r>
            <a:r>
              <a:rPr lang="nl-NL" sz="2400" dirty="0" err="1"/>
              <a:t>Two</a:t>
            </a:r>
            <a:r>
              <a:rPr lang="nl-NL" sz="2400" dirty="0"/>
              <a:t>-Way SSL</a:t>
            </a:r>
            <a:endParaRPr lang="en-US" sz="2400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C3536-A720-402D-8D9B-1C7BF55E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89" y="3648186"/>
            <a:ext cx="5189350" cy="2704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806F9C-6642-4972-962F-A358BADB8C37}"/>
              </a:ext>
            </a:extLst>
          </p:cNvPr>
          <p:cNvSpPr txBox="1"/>
          <p:nvPr/>
        </p:nvSpPr>
        <p:spPr>
          <a:xfrm>
            <a:off x="704278" y="1049637"/>
            <a:ext cx="83234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Same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negotiate</a:t>
            </a:r>
            <a:r>
              <a:rPr lang="nl-NL" dirty="0"/>
              <a:t> shared </a:t>
            </a:r>
            <a:r>
              <a:rPr lang="nl-NL" dirty="0" err="1"/>
              <a:t>key</a:t>
            </a:r>
            <a:r>
              <a:rPr lang="nl-NL" dirty="0"/>
              <a:t>, but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adittional</a:t>
            </a:r>
            <a:r>
              <a:rPr lang="nl-NL" dirty="0"/>
              <a:t> steps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sends back a certificate (containing name of a Certificate Authority e.g. DigiCert) and the server’s public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confirms cert with CA. Client authenticates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sends back a certificate (containing name of a Certificate Authority e.g. DigiCert) and the client’s public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confirms cert with CA. Sever authenticates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965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2AB19-036F-4D93-A61A-23DA8456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1328640"/>
            <a:ext cx="5715000" cy="3409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2EEF79-3BDE-482B-8811-F3BC04DD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1328640"/>
            <a:ext cx="5715000" cy="3409950"/>
          </a:xfrm>
          <a:prstGeom prst="rect">
            <a:avLst/>
          </a:prstGeom>
        </p:spPr>
      </p:pic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API authentication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" name="Picture 2" descr="https://19yw4b240vb03ws8qm25h366-wpengine.netdna-ssl.com/wp-content/uploads/HTTP-Basic-Authentication-Auth-API-APIs-300x179.png">
            <a:extLst>
              <a:ext uri="{FF2B5EF4-FFF2-40B4-BE49-F238E27FC236}">
                <a16:creationId xmlns:a16="http://schemas.microsoft.com/office/drawing/2014/main" id="{079921AA-AB1A-44C0-93C1-3D568B705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8640"/>
            <a:ext cx="5715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429E2-A099-462D-9474-DFFE22DDE943}"/>
              </a:ext>
            </a:extLst>
          </p:cNvPr>
          <p:cNvSpPr txBox="1"/>
          <p:nvPr/>
        </p:nvSpPr>
        <p:spPr>
          <a:xfrm>
            <a:off x="803520" y="5104469"/>
            <a:ext cx="454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authenticate our API requests? </a:t>
            </a:r>
            <a:endParaRPr lang="en-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3E991-FACF-4744-B1B7-20835BCD3189}"/>
              </a:ext>
            </a:extLst>
          </p:cNvPr>
          <p:cNvGrpSpPr/>
          <p:nvPr/>
        </p:nvGrpSpPr>
        <p:grpSpPr>
          <a:xfrm>
            <a:off x="9010835" y="2584012"/>
            <a:ext cx="2069245" cy="2400040"/>
            <a:chOff x="9010835" y="2584012"/>
            <a:chExt cx="2069245" cy="24000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CA8872-C05C-45F3-9DEA-2F6D829E0890}"/>
                </a:ext>
              </a:extLst>
            </p:cNvPr>
            <p:cNvSpPr/>
            <p:nvPr/>
          </p:nvSpPr>
          <p:spPr>
            <a:xfrm>
              <a:off x="9010835" y="2584012"/>
              <a:ext cx="1296140" cy="914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95E730-3778-4E50-8FAA-32E1F9B591D0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9658905" y="3498412"/>
              <a:ext cx="382815" cy="10907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DF2A42-AEEA-445C-86D7-7F25AEDB809D}"/>
                </a:ext>
              </a:extLst>
            </p:cNvPr>
            <p:cNvSpPr txBox="1"/>
            <p:nvPr/>
          </p:nvSpPr>
          <p:spPr>
            <a:xfrm>
              <a:off x="9042858" y="4614720"/>
              <a:ext cx="20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J</a:t>
              </a:r>
              <a:r>
                <a:rPr lang="en-US" dirty="0"/>
                <a:t>ason </a:t>
              </a:r>
              <a:r>
                <a:rPr lang="en-US" b="1" dirty="0">
                  <a:solidFill>
                    <a:srgbClr val="FF0000"/>
                  </a:solidFill>
                </a:rPr>
                <a:t>W</a:t>
              </a:r>
              <a:r>
                <a:rPr lang="en-US" dirty="0"/>
                <a:t>eb </a:t>
              </a:r>
              <a:r>
                <a:rPr lang="en-US" b="1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oken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85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3074" name="Picture 2" descr="Image result for jwt explained">
            <a:extLst>
              <a:ext uri="{FF2B5EF4-FFF2-40B4-BE49-F238E27FC236}">
                <a16:creationId xmlns:a16="http://schemas.microsoft.com/office/drawing/2014/main" id="{BB5E63B5-A3F7-42EE-B971-D1074ED3E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40" y="228600"/>
            <a:ext cx="3810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86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- quiz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429E2-A099-462D-9474-DFFE22DDE943}"/>
              </a:ext>
            </a:extLst>
          </p:cNvPr>
          <p:cNvSpPr txBox="1"/>
          <p:nvPr/>
        </p:nvSpPr>
        <p:spPr>
          <a:xfrm>
            <a:off x="803520" y="5104469"/>
            <a:ext cx="454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a JWT look like?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0DF22-0050-4514-A0E6-950FD99F9528}"/>
              </a:ext>
            </a:extLst>
          </p:cNvPr>
          <p:cNvSpPr txBox="1"/>
          <p:nvPr/>
        </p:nvSpPr>
        <p:spPr>
          <a:xfrm>
            <a:off x="960000" y="1686659"/>
            <a:ext cx="9161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{"alg":"HS256","typ":"JWT"}.{"</a:t>
            </a:r>
            <a:r>
              <a:rPr lang="en-US" dirty="0" err="1"/>
              <a:t>sub":"Chiel</a:t>
            </a:r>
            <a:r>
              <a:rPr lang="en-US" dirty="0"/>
              <a:t> Ham","</a:t>
            </a:r>
            <a:r>
              <a:rPr lang="en-US" dirty="0" err="1"/>
              <a:t>aut</a:t>
            </a:r>
            <a:r>
              <a:rPr lang="en-US" dirty="0"/>
              <a:t>":"[presenter]","exp":1559844000}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{"alg":"HS256","typ":"JWT"}.{"</a:t>
            </a:r>
            <a:r>
              <a:rPr lang="en-US" dirty="0" err="1"/>
              <a:t>sub":"Chiel</a:t>
            </a:r>
            <a:r>
              <a:rPr lang="en-US" dirty="0"/>
              <a:t> Ham","</a:t>
            </a:r>
            <a:r>
              <a:rPr lang="en-US" dirty="0" err="1"/>
              <a:t>aut</a:t>
            </a:r>
            <a:r>
              <a:rPr lang="en-US" dirty="0"/>
              <a:t>":"[presenter]","exp":1559844000} .DHH8io2PtUp34Dtx2eBH2blJnLQa065Tfzrqf406Mb0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eyJhbGciOiJIUzI1NiIsInR5cCI6IkpXVCJ9.eyJzdWIiOiJDaGllbCBIYW0iLCJhdXQiOiJbcHJlc2VudGVyXSIsImV4cCI6MTU1OTg0NDAwMH0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eyJhbGciOiJIUzI1NiIsInR5cCI6IkpXVCJ9.eyJzdWIiOiJDaGllbCBIYW0iLCJhdXQiOiJbcHJlc2VudGVyXSIsImV4cCI6MTU1OTg0NDAwMH0.DHH8io2PtUp34Dtx2eBH2blJnLQa065Tfzrqf406Mb0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6A26A-BC6F-42D4-BD99-3D39F10C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225" y="3956685"/>
            <a:ext cx="433388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5C4495-095E-4475-94E4-8ADD48D3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225" y="2325075"/>
            <a:ext cx="4381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B58610-32F2-4E51-A145-FB6FC59D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463" y="1681695"/>
            <a:ext cx="438150" cy="438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C7274-72FA-401C-A709-18D2BB31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463" y="3134235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8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MIS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IS" id="{D55321E7-51EA-4F65-B679-4BFF23654DB2}" vid="{AE71ACDE-CCF8-4B52-9A11-7665090EF8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</Template>
  <TotalTime>1482</TotalTime>
  <Words>509</Words>
  <Application>Microsoft Office PowerPoint</Application>
  <PresentationFormat>Widescreen</PresentationFormat>
  <Paragraphs>113</Paragraphs>
  <Slides>21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DejaVu Sans</vt:lpstr>
      <vt:lpstr>Symbol</vt:lpstr>
      <vt:lpstr>Wingdings</vt:lpstr>
      <vt:lpstr>AMIS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Chiel Ham</dc:creator>
  <cp:lastModifiedBy>Nico Klasens</cp:lastModifiedBy>
  <cp:revision>61</cp:revision>
  <dcterms:created xsi:type="dcterms:W3CDTF">2019-05-27T08:32:27Z</dcterms:created>
  <dcterms:modified xsi:type="dcterms:W3CDTF">2019-06-04T13:48:24Z</dcterms:modified>
</cp:coreProperties>
</file>