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2"/>
  </p:notesMasterIdLst>
  <p:sldIdLst>
    <p:sldId id="363" r:id="rId5"/>
    <p:sldId id="366" r:id="rId6"/>
    <p:sldId id="297" r:id="rId7"/>
    <p:sldId id="299" r:id="rId8"/>
    <p:sldId id="300" r:id="rId9"/>
    <p:sldId id="376" r:id="rId10"/>
    <p:sldId id="400" r:id="rId11"/>
    <p:sldId id="401" r:id="rId12"/>
    <p:sldId id="402" r:id="rId13"/>
    <p:sldId id="380" r:id="rId14"/>
    <p:sldId id="381" r:id="rId15"/>
    <p:sldId id="382" r:id="rId16"/>
    <p:sldId id="384" r:id="rId17"/>
    <p:sldId id="385" r:id="rId18"/>
    <p:sldId id="383" r:id="rId19"/>
    <p:sldId id="386" r:id="rId20"/>
    <p:sldId id="387" r:id="rId21"/>
    <p:sldId id="388" r:id="rId22"/>
    <p:sldId id="390" r:id="rId23"/>
    <p:sldId id="396" r:id="rId24"/>
    <p:sldId id="391" r:id="rId25"/>
    <p:sldId id="392" r:id="rId26"/>
    <p:sldId id="394" r:id="rId27"/>
    <p:sldId id="393" r:id="rId28"/>
    <p:sldId id="397" r:id="rId29"/>
    <p:sldId id="395" r:id="rId30"/>
    <p:sldId id="398" r:id="rId31"/>
    <p:sldId id="389" r:id="rId32"/>
    <p:sldId id="399" r:id="rId33"/>
    <p:sldId id="302" r:id="rId34"/>
    <p:sldId id="303" r:id="rId35"/>
    <p:sldId id="378" r:id="rId36"/>
    <p:sldId id="306" r:id="rId37"/>
    <p:sldId id="307" r:id="rId38"/>
    <p:sldId id="314" r:id="rId39"/>
    <p:sldId id="337" r:id="rId40"/>
    <p:sldId id="343" r:id="rId41"/>
    <p:sldId id="342" r:id="rId42"/>
    <p:sldId id="340" r:id="rId43"/>
    <p:sldId id="344" r:id="rId44"/>
    <p:sldId id="341" r:id="rId45"/>
    <p:sldId id="373" r:id="rId46"/>
    <p:sldId id="356" r:id="rId47"/>
    <p:sldId id="352" r:id="rId48"/>
    <p:sldId id="353" r:id="rId49"/>
    <p:sldId id="367" r:id="rId50"/>
    <p:sldId id="368" r:id="rId51"/>
    <p:sldId id="379" r:id="rId52"/>
    <p:sldId id="369" r:id="rId53"/>
    <p:sldId id="375" r:id="rId54"/>
    <p:sldId id="374" r:id="rId55"/>
    <p:sldId id="357" r:id="rId56"/>
    <p:sldId id="370" r:id="rId57"/>
    <p:sldId id="371" r:id="rId58"/>
    <p:sldId id="372" r:id="rId59"/>
    <p:sldId id="358" r:id="rId60"/>
    <p:sldId id="364" r:id="rId6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3" autoAdjust="0"/>
    <p:restoredTop sz="94626"/>
  </p:normalViewPr>
  <p:slideViewPr>
    <p:cSldViewPr snapToGrid="0" snapToObjects="1">
      <p:cViewPr varScale="1">
        <p:scale>
          <a:sx n="134" d="100"/>
          <a:sy n="134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 err="1"/>
              <a:t>Vitest</a:t>
            </a:r>
            <a:r>
              <a:rPr lang="nl-NL" noProof="0" dirty="0"/>
              <a:t>, unit </a:t>
            </a:r>
            <a:r>
              <a:rPr lang="nl-NL" noProof="0" dirty="0" err="1"/>
              <a:t>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vitest.dev/guide/ui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.dev/guide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900" y="911749"/>
            <a:ext cx="7680641" cy="2873229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Reporters and Coverage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</a:t>
            </a:r>
            <a:r>
              <a:rPr lang="nl-NL" dirty="0" err="1"/>
              <a:t>Jest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replaced</a:t>
            </a:r>
            <a:endParaRPr lang="nl-NL" dirty="0"/>
          </a:p>
          <a:p>
            <a:r>
              <a:rPr lang="nl-NL" dirty="0" err="1"/>
              <a:t>TypeScript</a:t>
            </a:r>
            <a:r>
              <a:rPr lang="nl-NL" dirty="0"/>
              <a:t> standard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674724" y="1228745"/>
            <a:ext cx="29945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Enable</a:t>
            </a:r>
            <a:endParaRPr lang="en-NL" sz="13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24D31-7B8C-3CA7-2932-113744E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5" y="1668139"/>
            <a:ext cx="326753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1D42-F14A-B228-A592-C390440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66" y="1699543"/>
            <a:ext cx="4981087" cy="239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407EA-3B0E-62EB-57EB-9B4DDF5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" y="1699543"/>
            <a:ext cx="3762836" cy="2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fontScale="85000" lnSpcReduction="20000"/>
          </a:bodyPr>
          <a:lstStyle/>
          <a:p>
            <a:r>
              <a:rPr lang="en-US" dirty="0"/>
              <a:t>Reporters are used to display test output in different formats</a:t>
            </a:r>
          </a:p>
          <a:p>
            <a:r>
              <a:rPr lang="en-US" dirty="0" err="1"/>
              <a:t>Vitest</a:t>
            </a:r>
            <a:r>
              <a:rPr lang="en-US" dirty="0"/>
              <a:t> provides several built-in reporters</a:t>
            </a:r>
          </a:p>
          <a:p>
            <a:r>
              <a:rPr lang="en-US" dirty="0"/>
              <a:t>Custom reporters are also supported</a:t>
            </a:r>
          </a:p>
          <a:p>
            <a:r>
              <a:rPr lang="en-US" dirty="0"/>
              <a:t>Multiple reporters can be used simultaneously</a:t>
            </a:r>
          </a:p>
          <a:p>
            <a:endParaRPr lang="en-US" dirty="0"/>
          </a:p>
          <a:p>
            <a:r>
              <a:rPr lang="en-US" dirty="0"/>
              <a:t>Using reporters in command line:</a:t>
            </a: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--reporter=default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--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=./test-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200" b="0" i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‘./test-</a:t>
            </a:r>
            <a:r>
              <a:rPr lang="nl-NL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output.json</a:t>
            </a:r>
            <a:r>
              <a:rPr lang="nl-NL" sz="1200" i="1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endParaRPr lang="nl-NL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(default)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file in </a:t>
            </a:r>
            <a:r>
              <a:rPr lang="nl-NL" dirty="0" err="1"/>
              <a:t>json</a:t>
            </a:r>
            <a:r>
              <a:rPr lang="nl-NL" dirty="0"/>
              <a:t>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423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801B-EC21-7F77-8E15-E9B1A63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Reporters: Usage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D999-F9BF-D921-7BC4-43FBC4F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892455"/>
            <a:ext cx="7707110" cy="3745382"/>
          </a:xfrm>
        </p:spPr>
        <p:txBody>
          <a:bodyPr wrap="square"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using multiple reporters, it's also possible to designate multiple output files</a:t>
            </a:r>
          </a:p>
          <a:p>
            <a:r>
              <a:rPr lang="nl-NL" dirty="0">
                <a:latin typeface="+mj-lt"/>
              </a:rPr>
              <a:t>CLI: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ui-monospace"/>
              </a:rPr>
              <a:t>npx</a:t>
            </a:r>
            <a:r>
              <a:rPr lang="nl-NL" b="0" i="0" dirty="0">
                <a:effectLst/>
                <a:latin typeface="ui-monospace"/>
              </a:rPr>
              <a:t> </a:t>
            </a:r>
            <a:r>
              <a:rPr lang="nl-NL" b="0" i="0" dirty="0" err="1">
                <a:effectLst/>
                <a:latin typeface="ui-monospace"/>
              </a:rPr>
              <a:t>vitest</a:t>
            </a:r>
            <a:r>
              <a:rPr lang="nl-NL" b="0" i="0" dirty="0">
                <a:effectLst/>
                <a:latin typeface="ui-monospace"/>
              </a:rPr>
              <a:t> 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verbose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--reporter=</a:t>
            </a:r>
            <a:r>
              <a:rPr lang="nl-NL" b="0" dirty="0" err="1">
                <a:solidFill>
                  <a:srgbClr val="0070C0"/>
                </a:solidFill>
                <a:effectLst/>
                <a:latin typeface="ui-monospace"/>
              </a:rPr>
              <a:t>json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outputFile.junit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=./junit-report.xml </a:t>
            </a:r>
            <a:r>
              <a:rPr lang="nl-NL" b="0" dirty="0">
                <a:solidFill>
                  <a:srgbClr val="0070C0"/>
                </a:solidFill>
                <a:effectLst/>
                <a:latin typeface="ui-monospace"/>
              </a:rPr>
              <a:t> 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–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outputFile.json</a:t>
            </a:r>
            <a:r>
              <a:rPr lang="nl-NL" b="0" dirty="0">
                <a:solidFill>
                  <a:srgbClr val="005CC5"/>
                </a:solidFill>
                <a:effectLst/>
                <a:latin typeface="ui-monospace"/>
              </a:rPr>
              <a:t>=./</a:t>
            </a:r>
            <a:r>
              <a:rPr lang="nl-NL" b="0" dirty="0" err="1">
                <a:solidFill>
                  <a:srgbClr val="005CC5"/>
                </a:solidFill>
                <a:effectLst/>
                <a:latin typeface="ui-monospace"/>
              </a:rPr>
              <a:t>json-report.json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Configuration file:</a:t>
            </a:r>
          </a:p>
          <a:p>
            <a:endParaRPr lang="en-US" dirty="0"/>
          </a:p>
          <a:p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nl-N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verbose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80000" lvl="1" indent="0">
              <a:buNone/>
            </a:pP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‘./junit-report.xml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‘./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json-report.json</a:t>
            </a:r>
            <a:r>
              <a:rPr lang="nl-NL" sz="1400" i="1" dirty="0">
                <a:solidFill>
                  <a:srgbClr val="CE9178"/>
                </a:solidFill>
                <a:latin typeface="Consolas" panose="020B0609020204030204" pitchFamily="49" charset="0"/>
              </a:rPr>
              <a:t>’,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l-NL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797A-474F-CB9A-6904-CF36E6A7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26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Default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j-lt"/>
              </a:rPr>
              <a:t>Identical </a:t>
            </a:r>
            <a:r>
              <a:rPr lang="hu-HU" dirty="0">
                <a:latin typeface="+mj-lt"/>
              </a:rPr>
              <a:t>to </a:t>
            </a:r>
            <a:r>
              <a:rPr lang="en-US" dirty="0">
                <a:latin typeface="+mj-lt"/>
              </a:rPr>
              <a:t>when no reporter is specified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display results for each test suite hierarchically as they run, and then collapse after a suite passes.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When all tests have finished running, the final terminal output will display a summary of results and details of any failed tests.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__tests__/file2.test.ts (2) 746ms</a:t>
            </a:r>
          </a:p>
          <a:p>
            <a:pPr marL="0" indent="0">
              <a:buNone/>
            </a:pPr>
            <a:endParaRPr lang="nl-NL" b="0" i="0" dirty="0">
              <a:effectLst/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 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 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Start at 12:34:32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                  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019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Basic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Displays the test files that have run and a summary of results after the entire suite has finished running.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only included in the report when they fail.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✓ __tests__/file1.test.ts (2) 725ms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</a:t>
            </a:r>
            <a:r>
              <a:rPr lang="nl-NL" b="0" i="0" dirty="0">
                <a:effectLst/>
                <a:latin typeface="ui-monospace"/>
              </a:rPr>
              <a:t>✓ __tests__/file2.test.ts (2) 746ms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53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Dot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6623996" cy="1999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Prints only a single dot for each completed test to provide minimal output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Details are provided for failed tests, along with the basic reporter summary</a:t>
            </a:r>
          </a:p>
          <a:p>
            <a:pPr marL="540000" lvl="3" indent="0">
              <a:buNone/>
            </a:pPr>
            <a:r>
              <a:rPr lang="en-US" b="1" i="0" dirty="0">
                <a:solidFill>
                  <a:srgbClr val="3C3C43"/>
                </a:solidFill>
                <a:effectLst/>
                <a:latin typeface="+mj-lt"/>
              </a:rPr>
              <a:t>. . . .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09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Verbose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9"/>
            <a:ext cx="7034108" cy="321903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Same as Default without collapsing the subtrees.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Individual tests are included in the report passed as well as failed.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ui-monospace"/>
              </a:rPr>
              <a:t>	</a:t>
            </a:r>
            <a:r>
              <a:rPr lang="en-US" b="0" i="0" dirty="0">
                <a:effectLst/>
                <a:latin typeface="ui-monospace"/>
              </a:rPr>
              <a:t>✓ __tests__/file1.test.ts (2) 725ms 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ui-monospace"/>
              </a:rPr>
              <a:t>	✓ __tests__/file2.test.ts (5) 746ms</a:t>
            </a:r>
          </a:p>
          <a:p>
            <a:pPr marL="180000" lvl="1" indent="0">
              <a:buNone/>
            </a:pPr>
            <a:r>
              <a:rPr lang="en-US" b="0" i="0" dirty="0">
                <a:effectLst/>
                <a:latin typeface="ui-monospace"/>
              </a:rPr>
              <a:t>	</a:t>
            </a:r>
            <a:r>
              <a:rPr lang="en-US" dirty="0">
                <a:latin typeface="ui-monospace"/>
              </a:rPr>
              <a:t>    </a:t>
            </a:r>
            <a:r>
              <a:rPr lang="en-US" b="0" i="0" dirty="0">
                <a:effectLst/>
                <a:latin typeface="ui-monospace"/>
              </a:rPr>
              <a:t>✓ second test file (2) 746ms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1 + 1 should equal 2 </a:t>
            </a:r>
          </a:p>
          <a:p>
            <a:pPr marL="180000" lvl="1" indent="0">
              <a:buNone/>
            </a:pPr>
            <a:r>
              <a:rPr lang="en-US" dirty="0">
                <a:latin typeface="ui-monospace"/>
              </a:rPr>
              <a:t>	        </a:t>
            </a:r>
            <a:r>
              <a:rPr lang="en-US" b="0" i="0" dirty="0">
                <a:effectLst/>
                <a:latin typeface="ui-monospace"/>
              </a:rPr>
              <a:t>✓ 2 - 1 should equal 1</a:t>
            </a: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>
              <a:buNone/>
            </a:pPr>
            <a:endParaRPr lang="nl-NL" dirty="0">
              <a:latin typeface="ui-monospace"/>
            </a:endParaRP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</a:t>
            </a:r>
            <a:r>
              <a:rPr lang="nl-NL" b="0" i="0" dirty="0">
                <a:effectLst/>
                <a:latin typeface="ui-monospace"/>
              </a:rPr>
              <a:t>Test Files 2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(2)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   </a:t>
            </a:r>
            <a:r>
              <a:rPr lang="nl-NL" b="0" i="0" dirty="0">
                <a:effectLst/>
                <a:latin typeface="ui-monospace"/>
              </a:rPr>
              <a:t>Tests 4 </a:t>
            </a:r>
            <a:r>
              <a:rPr lang="nl-NL" b="0" i="0" dirty="0" err="1">
                <a:effectLst/>
                <a:latin typeface="ui-monospace"/>
              </a:rPr>
              <a:t>passed</a:t>
            </a:r>
            <a:r>
              <a:rPr lang="nl-NL" b="0" i="0" dirty="0">
                <a:effectLst/>
                <a:latin typeface="ui-monospace"/>
              </a:rPr>
              <a:t> (4)</a:t>
            </a:r>
          </a:p>
          <a:p>
            <a:pPr marL="0" indent="0">
              <a:buNone/>
            </a:pPr>
            <a:r>
              <a:rPr lang="nl-NL" dirty="0">
                <a:latin typeface="ui-monospace"/>
              </a:rPr>
              <a:t>	       </a:t>
            </a:r>
            <a:r>
              <a:rPr lang="nl-NL" b="0" i="0" dirty="0">
                <a:effectLst/>
                <a:latin typeface="ui-monospace"/>
              </a:rPr>
              <a:t>Start at 12:34:32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ui-monospace"/>
              </a:rPr>
              <a:t>	       </a:t>
            </a:r>
            <a:r>
              <a:rPr lang="nl-NL" b="0" i="0" dirty="0" err="1">
                <a:effectLst/>
                <a:latin typeface="ui-monospace"/>
              </a:rPr>
              <a:t>Duration</a:t>
            </a:r>
            <a:r>
              <a:rPr lang="nl-NL" b="0" i="0" dirty="0">
                <a:effectLst/>
                <a:latin typeface="ui-monospace"/>
              </a:rPr>
              <a:t> 1.26s (</a:t>
            </a:r>
            <a:r>
              <a:rPr lang="nl-NL" b="0" i="0" dirty="0" err="1">
                <a:effectLst/>
                <a:latin typeface="ui-monospace"/>
              </a:rPr>
              <a:t>transform</a:t>
            </a:r>
            <a:r>
              <a:rPr lang="nl-NL" b="0" i="0" dirty="0">
                <a:effectLst/>
                <a:latin typeface="ui-monospace"/>
              </a:rPr>
              <a:t> 35ms, setup 1ms, collect 90ms, tests 1.47s, environment 0ms, </a:t>
            </a:r>
            <a:r>
              <a:rPr lang="nl-NL" b="0" i="0" dirty="0" err="1">
                <a:effectLst/>
                <a:latin typeface="ui-monospace"/>
              </a:rPr>
              <a:t>prepare</a:t>
            </a:r>
            <a:r>
              <a:rPr lang="nl-NL" b="0" i="0" dirty="0">
                <a:effectLst/>
                <a:latin typeface="ui-monospace"/>
              </a:rPr>
              <a:t> 267ms)</a:t>
            </a:r>
            <a:endParaRPr lang="nl-NL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04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JUnit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3464919" cy="22503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JUnit XML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The nested tags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testsuites</a:t>
            </a:r>
            <a:r>
              <a:rPr lang="en-US" b="0" i="1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rgbClr val="3C3C43"/>
                </a:solidFill>
                <a:effectLst/>
                <a:latin typeface="+mj-lt"/>
              </a:rPr>
              <a:t>and </a:t>
            </a:r>
            <a:r>
              <a:rPr lang="en-US" i="1" dirty="0">
                <a:solidFill>
                  <a:srgbClr val="3C3C43"/>
                </a:solidFill>
                <a:latin typeface="+mj-lt"/>
              </a:rPr>
              <a:t>testcase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can be configured like:</a:t>
            </a:r>
          </a:p>
          <a:p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180000" lvl="1" indent="0">
              <a:buNone/>
            </a:pP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reporters: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junit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’, {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suiteName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suite name’, 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nl-N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custom-classname</a:t>
            </a:r>
            <a:r>
              <a:rPr lang="nl-N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’}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B49EF-5A6C-E4FE-ACC0-041830CC6A96}"/>
              </a:ext>
            </a:extLst>
          </p:cNvPr>
          <p:cNvSpPr txBox="1">
            <a:spLocks/>
          </p:cNvSpPr>
          <p:nvPr/>
        </p:nvSpPr>
        <p:spPr>
          <a:xfrm>
            <a:off x="4826389" y="935997"/>
            <a:ext cx="3464919" cy="3919501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tabLst>
                <a:tab pos="0" algn="l"/>
              </a:tabLst>
            </a:pPr>
            <a:endParaRPr lang="en-US" dirty="0">
              <a:solidFill>
                <a:srgbClr val="3C3C43"/>
              </a:solidFill>
              <a:latin typeface="+mj-lt"/>
            </a:endParaRP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tests"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tests="2"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failures="1"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errors="0"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time="0.503"&gt;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name="__tests__/test-file-1.test.ts" timestamp="2023-10-19T17:41:58.580Z"  hostname="My-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Computer.local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tests="2" failures="1" errors="0" skipped="0“ time="0.013"&gt; 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2 + 2 should equal 4“ time="0.01"&gt;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&lt;failure message="expected 5 to be 4 // Object.is equality"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   type="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5 to be 4 // Object.is equality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? __tests__/test-file-1.test.ts:20:28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&lt;/failure&gt;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&lt;testcase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="__tests__/test-file-1.test.ts"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name="first test file &amp;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4 - 2 should equal 2"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 time="0"&gt;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&lt;/testcase&gt;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defTabSz="3600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testsuites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800" dirty="0">
              <a:solidFill>
                <a:srgbClr val="3C3C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JSON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5998"/>
            <a:ext cx="2645886" cy="33360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Outputs a report of the test results in JSON format.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Can either be printed to the terminal or written to an XML file using the </a:t>
            </a:r>
            <a:r>
              <a:rPr lang="en-US" b="0" i="1" dirty="0" err="1">
                <a:solidFill>
                  <a:srgbClr val="3C3C43"/>
                </a:solidFill>
                <a:effectLst/>
                <a:latin typeface="+mj-lt"/>
              </a:rPr>
              <a:t>outputFile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configuration option.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800" b="0" i="0" dirty="0">
              <a:solidFill>
                <a:srgbClr val="3C3C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369C0D-A3AC-F7F1-7832-18E99C9B313F}"/>
              </a:ext>
            </a:extLst>
          </p:cNvPr>
          <p:cNvSpPr txBox="1">
            <a:spLocks/>
          </p:cNvSpPr>
          <p:nvPr/>
        </p:nvSpPr>
        <p:spPr>
          <a:xfrm>
            <a:off x="3595893" y="942623"/>
            <a:ext cx="4111994" cy="396596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numPendingTestSuites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numTotalTests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numPassedTests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numFailedTests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numPendingTests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numTodoTests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1697737019307,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"success": false,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assertionResults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ancestorTitles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"first test file"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first test file 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"title": "2 + 2 should equal 4",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"duration": 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failureMessages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"expected 5 to be 4 // Object.is equality"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"location":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"line": 20,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"column": 28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"meta":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1697737019787,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800" dirty="0" err="1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1697737019797,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"status": "failed",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"message": "",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"name": "/root-directory/__tests__/test-file-1.test.ts"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solidFill>
                  <a:srgbClr val="3C3C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31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859-ACEA-AD87-738B-DDD42957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reporters: HTML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3A0-8326-BFFF-11CF-447399EC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5999"/>
            <a:ext cx="3907877" cy="2480199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Generates an HTML file to view test results through an interactive </a:t>
            </a:r>
            <a:r>
              <a:rPr lang="en-US" b="0" i="0" dirty="0">
                <a:effectLst/>
                <a:latin typeface="+mj-lt"/>
                <a:hlinkClick r:id="rId2"/>
              </a:rPr>
              <a:t>GUI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3C3C43"/>
                </a:solidFill>
                <a:latin typeface="+mj-lt"/>
              </a:rPr>
              <a:t>The </a:t>
            </a:r>
            <a:r>
              <a:rPr lang="en-US" dirty="0" err="1">
                <a:solidFill>
                  <a:srgbClr val="3C3C43"/>
                </a:solidFill>
                <a:latin typeface="+mj-lt"/>
              </a:rPr>
              <a:t>Vitest</a:t>
            </a:r>
            <a:r>
              <a:rPr lang="en-US" dirty="0">
                <a:solidFill>
                  <a:srgbClr val="3C3C43"/>
                </a:solidFill>
                <a:latin typeface="+mj-lt"/>
              </a:rPr>
              <a:t> UI is optional and need to be installed separately:</a:t>
            </a:r>
          </a:p>
          <a:p>
            <a:pPr marL="0" indent="0">
              <a:buNone/>
            </a:pPr>
            <a:r>
              <a:rPr lang="en-US" dirty="0">
                <a:solidFill>
                  <a:srgbClr val="3C3C43"/>
                </a:solidFill>
                <a:latin typeface="+mj-lt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0" i="0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pm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–D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@vitest/ui</a:t>
            </a: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Starting the tests with UI:</a:t>
            </a:r>
          </a:p>
          <a:p>
            <a:pPr marL="540000" lvl="3" indent="0">
              <a:buNone/>
            </a:pPr>
            <a:r>
              <a:rPr lang="nl-NL" b="0" i="0" dirty="0">
                <a:effectLst/>
                <a:latin typeface="ui-monospace"/>
              </a:rPr>
              <a:t>	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--ui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After the file has been generated,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 will keep a local development server running and provide a link to view the report in a browser.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43"/>
                </a:solidFill>
                <a:effectLst/>
                <a:latin typeface="+mj-lt"/>
              </a:rPr>
              <a:t>	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http://localhost:51204/__vitest__/</a:t>
            </a: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3C3C43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C04FA-4A7A-3BDB-497D-503AD57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1026" name="Picture 2" descr="Vitest UI">
            <a:extLst>
              <a:ext uri="{FF2B5EF4-FFF2-40B4-BE49-F238E27FC236}">
                <a16:creationId xmlns:a16="http://schemas.microsoft.com/office/drawing/2014/main" id="{2E26DF4C-972A-4C62-4809-39A7CA43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0" y="1138622"/>
            <a:ext cx="4516120" cy="28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8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392554" cy="3548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ommonly used to determine how thoroughly a test suite exercises a particular codebase. Use cases: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Code quality check, refactoring legacy projects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Replacement for console.log and manual step-in debug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 count, finding hot spots to optimize speed</a:t>
            </a:r>
          </a:p>
          <a:p>
            <a:pPr marL="1800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err="1"/>
              <a:t>Vitest</a:t>
            </a:r>
            <a:r>
              <a:rPr lang="en-US" sz="1400" dirty="0"/>
              <a:t> supports two engines</a:t>
            </a:r>
          </a:p>
          <a:p>
            <a:pPr lvl="1"/>
            <a:r>
              <a:rPr lang="en-US" sz="1400" dirty="0"/>
              <a:t>native code coverage via </a:t>
            </a:r>
            <a:r>
              <a:rPr lang="en-US" sz="1400" b="1" dirty="0"/>
              <a:t>v8</a:t>
            </a:r>
            <a:endParaRPr lang="en-US" sz="1400" dirty="0"/>
          </a:p>
          <a:p>
            <a:pPr lvl="1"/>
            <a:r>
              <a:rPr lang="en-US" sz="1400" dirty="0"/>
              <a:t>instrumented coverage via </a:t>
            </a:r>
            <a:r>
              <a:rPr lang="en-US" sz="1400" b="1" dirty="0"/>
              <a:t>Istanbul</a:t>
            </a:r>
          </a:p>
          <a:p>
            <a:r>
              <a:rPr lang="en-US" sz="1400" dirty="0"/>
              <a:t>Both v8 and Istanbul are optional. By default</a:t>
            </a:r>
            <a:r>
              <a:rPr lang="hu-HU" sz="1400" dirty="0"/>
              <a:t>,</a:t>
            </a:r>
            <a:r>
              <a:rPr lang="en-US" sz="1400" dirty="0"/>
              <a:t> v8 is used.</a:t>
            </a:r>
          </a:p>
          <a:p>
            <a:r>
              <a:rPr lang="en-US" sz="1400" dirty="0"/>
              <a:t>Comparison:</a:t>
            </a:r>
          </a:p>
          <a:p>
            <a:pPr lvl="1"/>
            <a:r>
              <a:rPr lang="en-US" sz="1400" dirty="0"/>
              <a:t>Istanbul is slightly slower but more precise, especially  with conditional statements</a:t>
            </a:r>
          </a:p>
          <a:p>
            <a:pPr lvl="1"/>
            <a:r>
              <a:rPr lang="en-US" sz="1400" dirty="0"/>
              <a:t>v8 generally reports higher percentages, e.g. it counts comments as executed</a:t>
            </a:r>
          </a:p>
          <a:p>
            <a:pPr marL="0" indent="0">
              <a:buNone/>
            </a:pP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19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4AC-1308-FDC8-0CA9-C3F74F3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ECC0-23CE-DA6B-23E8-32643DCC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endParaRPr lang="en-US" sz="1400" dirty="0"/>
          </a:p>
          <a:p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setupFiles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nl-NL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vitest.setup.ts</a:t>
            </a:r>
            <a:r>
              <a:rPr lang="nl-NL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poolOptions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forks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singleFork</a:t>
            </a:r>
            <a:r>
              <a:rPr lang="nl-NL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05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coverage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NL" sz="105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provider: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istanbul</a:t>
            </a:r>
            <a:r>
              <a:rPr lang="nl-NL" sz="105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5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'v8'</a:t>
            </a:r>
            <a:endParaRPr lang="nl-NL" sz="105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05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A688-731C-3C90-C512-36DA995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8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 unit </a:t>
            </a:r>
            <a:r>
              <a:rPr lang="nl-NL" dirty="0" err="1"/>
              <a:t>testing</a:t>
            </a:r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947854"/>
            <a:ext cx="6686641" cy="202394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Vitest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requires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 err="1">
                <a:solidFill>
                  <a:srgbClr val="3C3C43"/>
                </a:solidFill>
                <a:effectLst/>
                <a:latin typeface="+mj-lt"/>
              </a:rPr>
              <a:t>Vite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 &gt;=v5.0.0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0" i="0" dirty="0" err="1">
                <a:solidFill>
                  <a:srgbClr val="3C3C43"/>
                </a:solidFill>
                <a:effectLst/>
                <a:latin typeface="+mj-lt"/>
              </a:rPr>
              <a:t>and</a:t>
            </a:r>
            <a:r>
              <a:rPr lang="nl-NL" b="0" i="0" dirty="0">
                <a:solidFill>
                  <a:srgbClr val="3C3C43"/>
                </a:solidFill>
                <a:effectLst/>
                <a:latin typeface="+mj-lt"/>
              </a:rPr>
              <a:t> </a:t>
            </a:r>
            <a:r>
              <a:rPr lang="nl-NL" b="1" i="0" dirty="0">
                <a:solidFill>
                  <a:srgbClr val="3C3C43"/>
                </a:solidFill>
                <a:effectLst/>
                <a:latin typeface="+mj-lt"/>
              </a:rPr>
              <a:t>Node &gt;=v18.0.0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myfirst</a:t>
            </a:r>
            <a:r>
              <a:rPr lang="hu-HU" dirty="0">
                <a:latin typeface="Consolas" panose="020B0609020204030204" pitchFamily="49" charset="0"/>
              </a:rPr>
              <a:t>vitest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install –D vitest</a:t>
            </a:r>
          </a:p>
          <a:p>
            <a:endParaRPr lang="hu-HU" dirty="0"/>
          </a:p>
          <a:p>
            <a:r>
              <a:rPr lang="hu-HU" dirty="0"/>
              <a:t>Without source code, this results in a </a:t>
            </a:r>
            <a:r>
              <a:rPr lang="hu-HU" b="1" dirty="0"/>
              <a:t>package.json</a:t>
            </a:r>
            <a:r>
              <a:rPr lang="hu-HU" dirty="0"/>
              <a:t> with one dev dependency vitest (and a .</a:t>
            </a:r>
            <a:r>
              <a:rPr lang="en-US" dirty="0"/>
              <a:t>/</a:t>
            </a:r>
            <a:r>
              <a:rPr lang="en-US" b="1" dirty="0"/>
              <a:t>node-modules</a:t>
            </a:r>
            <a:r>
              <a:rPr lang="en-US" dirty="0"/>
              <a:t> folder with a </a:t>
            </a:r>
            <a:r>
              <a:rPr lang="hu-HU" dirty="0"/>
              <a:t>bunch of modules from indirect dependencies </a:t>
            </a:r>
            <a:r>
              <a:rPr lang="hu-HU" b="1" dirty="0"/>
              <a:t>package-lock.json</a:t>
            </a:r>
            <a:r>
              <a:rPr lang="hu-HU" dirty="0"/>
              <a:t>).</a:t>
            </a:r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package.json</a:t>
            </a:r>
            <a:r>
              <a:rPr lang="en-US" dirty="0"/>
              <a:t> exists, the dependency will be inserted.</a:t>
            </a:r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ED42-B7BB-EAAB-45E3-563FFE77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241784"/>
            <a:ext cx="3169381" cy="155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1CB0E-785C-D04E-40E0-0453BDE2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89" y="744582"/>
            <a:ext cx="819619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Configuring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552460" cy="37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Vitest</a:t>
            </a:r>
            <a:r>
              <a:rPr lang="en-US" dirty="0"/>
              <a:t> relies heavily on </a:t>
            </a:r>
            <a:r>
              <a:rPr lang="en-US" b="1" dirty="0" err="1">
                <a:hlinkClick r:id="rId2"/>
              </a:rPr>
              <a:t>Vite</a:t>
            </a:r>
            <a:r>
              <a:rPr lang="en-US" dirty="0"/>
              <a:t> (build tool for web projects) for its transformation pipeline. </a:t>
            </a:r>
            <a:r>
              <a:rPr lang="en-US" dirty="0" err="1"/>
              <a:t>Vite</a:t>
            </a:r>
            <a:r>
              <a:rPr lang="en-US" dirty="0"/>
              <a:t> uses a root configuration file </a:t>
            </a:r>
            <a:r>
              <a:rPr lang="en-US" i="1" dirty="0" err="1"/>
              <a:t>vite.config.ts</a:t>
            </a: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Vite</a:t>
            </a:r>
            <a:r>
              <a:rPr lang="en-US" dirty="0"/>
              <a:t> (or to override </a:t>
            </a:r>
            <a:r>
              <a:rPr lang="en-US" dirty="0" err="1"/>
              <a:t>Vite</a:t>
            </a:r>
            <a:r>
              <a:rPr lang="en-US" dirty="0"/>
              <a:t> config):</a:t>
            </a:r>
          </a:p>
          <a:p>
            <a:pPr lvl="1"/>
            <a:r>
              <a:rPr lang="en-US" dirty="0"/>
              <a:t>Create </a:t>
            </a:r>
            <a:r>
              <a:rPr lang="en-US" i="1" dirty="0" err="1"/>
              <a:t>vitest.config.ts</a:t>
            </a:r>
            <a:endParaRPr lang="en-US" dirty="0"/>
          </a:p>
          <a:p>
            <a:pPr lvl="1"/>
            <a:r>
              <a:rPr lang="en-US" dirty="0"/>
              <a:t>Pass --config option to CLI, e.g.</a:t>
            </a:r>
          </a:p>
          <a:p>
            <a:pPr lvl="1"/>
            <a:endParaRPr lang="en-US" dirty="0"/>
          </a:p>
          <a:p>
            <a:pPr marL="360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--config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./path/to/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vitest.config.ts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Vitest</a:t>
            </a:r>
            <a:r>
              <a:rPr lang="en-US" dirty="0"/>
              <a:t> supports configuration file types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.mts</a:t>
            </a:r>
            <a:r>
              <a:rPr lang="en-US" dirty="0"/>
              <a:t>. It does </a:t>
            </a:r>
            <a:r>
              <a:rPr lang="en-US" b="1" dirty="0"/>
              <a:t>not</a:t>
            </a:r>
            <a:r>
              <a:rPr lang="en-US" dirty="0"/>
              <a:t> support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You can configure </a:t>
            </a:r>
            <a:r>
              <a:rPr lang="en-US" dirty="0" err="1">
                <a:latin typeface="+mj-lt"/>
              </a:rPr>
              <a:t>Vitest</a:t>
            </a:r>
            <a:r>
              <a:rPr lang="en-US" dirty="0">
                <a:latin typeface="+mj-lt"/>
              </a:rPr>
              <a:t> using the 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/>
              <a:t> property in the config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{ </a:t>
            </a:r>
            <a:r>
              <a:rPr lang="nl-NL" b="0" i="0" dirty="0" err="1"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} </a:t>
            </a:r>
            <a:r>
              <a:rPr lang="nl-NL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'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nl-NL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export default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</a:t>
            </a:r>
            <a:r>
              <a:rPr lang="nl-NL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defineConfig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</a:t>
            </a:r>
            <a:r>
              <a:rPr lang="nl-NL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		</a:t>
            </a:r>
            <a:r>
              <a:rPr lang="nl-NL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		},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	</a:t>
            </a:r>
            <a:r>
              <a:rPr lang="nl-NL" b="0" i="0" dirty="0">
                <a:effectLst/>
                <a:latin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Workspaces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6000"/>
            <a:ext cx="3851997" cy="1742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Run different project configurations inside the same project</a:t>
            </a:r>
          </a:p>
          <a:p>
            <a:r>
              <a:rPr lang="en-US" dirty="0">
                <a:solidFill>
                  <a:srgbClr val="3C3C43"/>
                </a:solidFill>
              </a:rPr>
              <a:t>Define in </a:t>
            </a:r>
            <a:r>
              <a:rPr lang="en-US" i="1" dirty="0" err="1">
                <a:solidFill>
                  <a:srgbClr val="3C3C43"/>
                </a:solidFill>
              </a:rPr>
              <a:t>vitest.workspace</a:t>
            </a:r>
            <a:r>
              <a:rPr lang="en-US" dirty="0">
                <a:solidFill>
                  <a:srgbClr val="3C3C43"/>
                </a:solidFill>
              </a:rPr>
              <a:t> the list of files and folders the workspace consists of. The file supports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3C43"/>
                </a:solidFill>
                <a:latin typeface="Consolas" panose="020B0609020204030204" pitchFamily="49" charset="0"/>
              </a:rPr>
              <a:t>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B1CD4-CEE7-723F-A7CA-D52BB62A3E4C}"/>
              </a:ext>
            </a:extLst>
          </p:cNvPr>
          <p:cNvSpPr txBox="1">
            <a:spLocks/>
          </p:cNvSpPr>
          <p:nvPr/>
        </p:nvSpPr>
        <p:spPr>
          <a:xfrm>
            <a:off x="4640765" y="936000"/>
            <a:ext cx="4067465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55000" lnSpcReduction="20000"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 } from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/config'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export default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defineWorkspace</a:t>
            </a:r>
            <a:r>
              <a:rPr lang="en-US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use a list of glob patterns to define your workspaces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expects a list of config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or directories where there is a config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'packages/*',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'tests/*/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vitest.config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.{e2e,unit}.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you can even run the same tests,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// but with different configs in the same "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vitest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'happy-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setup.happy-dom.ts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test: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root: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shared_tests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environment: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setupFiles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setup.node.ts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420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Command Line Interface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195497" cy="34359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You can run it directly with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or use the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binary in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3C3C43"/>
                </a:solidFill>
                <a:effectLst/>
              </a:rPr>
              <a:t> scripts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40000" lvl="3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{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"coverage"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 --coverage",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40000" lvl="3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To run tests once without watching for file changes, use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run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b="0" i="0" dirty="0">
                <a:effectLst/>
              </a:rPr>
              <a:t>You can specify additional CLI options like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--port </a:t>
            </a:r>
            <a:r>
              <a:rPr lang="en-US" b="0" i="0" dirty="0">
                <a:effectLst/>
              </a:rPr>
              <a:t>or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--https</a:t>
            </a:r>
            <a:r>
              <a:rPr lang="en-US" b="0" i="0" dirty="0">
                <a:effectLst/>
              </a:rPr>
              <a:t>. For a full list of CLI options, run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npx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vitest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--help</a:t>
            </a:r>
            <a:r>
              <a:rPr lang="en-US" b="0" i="0" dirty="0">
                <a:effectLst/>
              </a:rPr>
              <a:t> in your project.</a:t>
            </a:r>
          </a:p>
          <a:p>
            <a:pPr marL="0" indent="0">
              <a:buNone/>
            </a:pPr>
            <a:endParaRPr lang="en-US" b="0" i="0" dirty="0">
              <a:effectLst/>
              <a:latin typeface="ui-monospac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8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setup: IDE extensions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935999"/>
            <a:ext cx="7416729" cy="36717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C3C43"/>
                </a:solidFill>
                <a:effectLst/>
              </a:rPr>
              <a:t>Visual Studio Code</a:t>
            </a: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endParaRPr lang="en-US" dirty="0">
              <a:solidFill>
                <a:srgbClr val="3C3C43"/>
              </a:solidFill>
            </a:endParaRPr>
          </a:p>
          <a:p>
            <a:r>
              <a:rPr lang="en-US" dirty="0">
                <a:solidFill>
                  <a:srgbClr val="3C3C43"/>
                </a:solidFill>
              </a:rPr>
              <a:t>JetBrains IDE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WebStorm,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PhpStorm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, IntelliJ IDEA Ultimate, and other JetBrains IDEs</a:t>
            </a:r>
            <a:endParaRPr lang="en-US" dirty="0">
              <a:solidFill>
                <a:srgbClr val="3C3C43"/>
              </a:solidFill>
            </a:endParaRPr>
          </a:p>
          <a:p>
            <a:endParaRPr lang="en-US" b="0" i="0" dirty="0">
              <a:solidFill>
                <a:srgbClr val="3C3C43"/>
              </a:solidFill>
              <a:effectLst/>
            </a:endParaRPr>
          </a:p>
          <a:p>
            <a:r>
              <a:rPr lang="en-US" b="0" i="0" dirty="0">
                <a:solidFill>
                  <a:srgbClr val="3C3C43"/>
                </a:solidFill>
                <a:effectLst/>
              </a:rPr>
              <a:t>Wallaby.js</a:t>
            </a:r>
          </a:p>
          <a:p>
            <a:pPr lvl="1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runs your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Vitest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tests immediately as you type, highlighting results in your IDE right next to your code</a:t>
            </a:r>
          </a:p>
          <a:p>
            <a:pPr lvl="1"/>
            <a:endParaRPr lang="en-US" b="0" i="0" dirty="0">
              <a:solidFill>
                <a:srgbClr val="3C3C43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Vitest</a:t>
            </a:r>
            <a:r>
              <a:rPr lang="nl-NL" dirty="0"/>
              <a:t>, unit </a:t>
            </a:r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354C-364B-FCFF-2D79-78ADC60D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2" y="935999"/>
            <a:ext cx="2712379" cy="92005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24F2DFB-06B1-421D-9223-7BF8BD18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08" y="1964502"/>
            <a:ext cx="1221591" cy="5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4BA72EE-BDCD-47FC-BC0A-D97485BE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68" y="3366626"/>
            <a:ext cx="2650331" cy="5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3959</TotalTime>
  <Words>4279</Words>
  <Application>Microsoft Office PowerPoint</Application>
  <PresentationFormat>On-screen Show (16:9)</PresentationFormat>
  <Paragraphs>690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Inter</vt:lpstr>
      <vt:lpstr>SFMono-Regular</vt:lpstr>
      <vt:lpstr>ui-monospace</vt:lpstr>
      <vt:lpstr>Office-thema</vt:lpstr>
      <vt:lpstr>PowerPoint Presentation</vt:lpstr>
      <vt:lpstr>PowerPoint Presentation</vt:lpstr>
      <vt:lpstr>Why Vitest?</vt:lpstr>
      <vt:lpstr>What is Vitest</vt:lpstr>
      <vt:lpstr>Vitest setup: Getting started</vt:lpstr>
      <vt:lpstr>Vitest setup: Configuring Vitest</vt:lpstr>
      <vt:lpstr>Vitest setup: Workspaces</vt:lpstr>
      <vt:lpstr>Vitest setup: Command Line Interface</vt:lpstr>
      <vt:lpstr>Vitest setup: IDE extensions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Reporters: Usage</vt:lpstr>
      <vt:lpstr>Reporters: Usage</vt:lpstr>
      <vt:lpstr>Built-in reporters: Default</vt:lpstr>
      <vt:lpstr>Built-in reporters: Basic</vt:lpstr>
      <vt:lpstr>Built-in reporters: Dot</vt:lpstr>
      <vt:lpstr>Built-in reporters: Verbose</vt:lpstr>
      <vt:lpstr>Built-in reporters: JUnit</vt:lpstr>
      <vt:lpstr>Built-in reporters: JSON</vt:lpstr>
      <vt:lpstr>Built-in reporters: HTML</vt:lpstr>
      <vt:lpstr>Coverage</vt:lpstr>
      <vt:lpstr>Coverage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András Hetényi</cp:lastModifiedBy>
  <cp:revision>35</cp:revision>
  <dcterms:created xsi:type="dcterms:W3CDTF">2021-09-15T11:14:11Z</dcterms:created>
  <dcterms:modified xsi:type="dcterms:W3CDTF">2024-11-12T16:06:58Z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