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2"/>
  </p:notesMasterIdLst>
  <p:sldIdLst>
    <p:sldId id="363" r:id="rId5"/>
    <p:sldId id="366" r:id="rId6"/>
    <p:sldId id="297" r:id="rId7"/>
    <p:sldId id="299" r:id="rId8"/>
    <p:sldId id="300" r:id="rId9"/>
    <p:sldId id="376" r:id="rId10"/>
    <p:sldId id="400" r:id="rId11"/>
    <p:sldId id="401" r:id="rId12"/>
    <p:sldId id="402" r:id="rId13"/>
    <p:sldId id="380" r:id="rId14"/>
    <p:sldId id="381" r:id="rId15"/>
    <p:sldId id="382" r:id="rId16"/>
    <p:sldId id="384" r:id="rId17"/>
    <p:sldId id="385" r:id="rId18"/>
    <p:sldId id="386" r:id="rId19"/>
    <p:sldId id="383" r:id="rId20"/>
    <p:sldId id="387" r:id="rId21"/>
    <p:sldId id="388" r:id="rId22"/>
    <p:sldId id="390" r:id="rId23"/>
    <p:sldId id="396" r:id="rId24"/>
    <p:sldId id="391" r:id="rId25"/>
    <p:sldId id="392" r:id="rId26"/>
    <p:sldId id="394" r:id="rId27"/>
    <p:sldId id="393" r:id="rId28"/>
    <p:sldId id="397" r:id="rId29"/>
    <p:sldId id="395" r:id="rId30"/>
    <p:sldId id="398" r:id="rId31"/>
    <p:sldId id="389" r:id="rId32"/>
    <p:sldId id="399" r:id="rId33"/>
    <p:sldId id="302" r:id="rId34"/>
    <p:sldId id="303" r:id="rId35"/>
    <p:sldId id="378" r:id="rId36"/>
    <p:sldId id="306" r:id="rId37"/>
    <p:sldId id="307" r:id="rId38"/>
    <p:sldId id="314" r:id="rId39"/>
    <p:sldId id="337" r:id="rId40"/>
    <p:sldId id="343" r:id="rId41"/>
    <p:sldId id="342" r:id="rId42"/>
    <p:sldId id="340" r:id="rId43"/>
    <p:sldId id="344" r:id="rId44"/>
    <p:sldId id="341" r:id="rId45"/>
    <p:sldId id="373" r:id="rId46"/>
    <p:sldId id="356" r:id="rId47"/>
    <p:sldId id="352" r:id="rId48"/>
    <p:sldId id="353" r:id="rId49"/>
    <p:sldId id="367" r:id="rId50"/>
    <p:sldId id="368" r:id="rId51"/>
    <p:sldId id="379" r:id="rId52"/>
    <p:sldId id="369" r:id="rId53"/>
    <p:sldId id="375" r:id="rId54"/>
    <p:sldId id="374" r:id="rId55"/>
    <p:sldId id="357" r:id="rId56"/>
    <p:sldId id="370" r:id="rId57"/>
    <p:sldId id="371" r:id="rId58"/>
    <p:sldId id="372" r:id="rId59"/>
    <p:sldId id="358" r:id="rId60"/>
    <p:sldId id="364" r:id="rId6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3" autoAdjust="0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.dev/guide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 agenda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 and Coverage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a lot of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around</a:t>
            </a:r>
            <a:endParaRPr lang="nl-NL" dirty="0"/>
          </a:p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 (TS + </a:t>
            </a:r>
            <a:r>
              <a:rPr lang="nl-NL" dirty="0" err="1"/>
              <a:t>Jest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/ </a:t>
            </a:r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572000" y="1228745"/>
            <a:ext cx="299452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Install / Enable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A3F65-874C-0127-03E3-75C498D7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7166"/>
            <a:ext cx="4271284" cy="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 (corner case?)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4F095-5DC1-22A0-6D24-DAB1421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" y="1717977"/>
            <a:ext cx="3726423" cy="221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FF4C4-41F2-434D-DDA8-09610BC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82" y="1717977"/>
            <a:ext cx="4609328" cy="23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Lambregts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Hetényi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=./junit-report.xml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</a:t>
            </a:r>
            <a:r>
              <a:rPr lang="hu-HU" dirty="0">
                <a:latin typeface="+mj-lt"/>
              </a:rPr>
              <a:t>to </a:t>
            </a:r>
            <a:r>
              <a:rPr lang="en-US" dirty="0">
                <a:latin typeface="+mj-lt"/>
              </a:rPr>
              <a:t>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392554" cy="3548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ommonly used to determine how thoroughly a test suite exercises a particular codebase. Use cases: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Code quality check, refactoring legacy projects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Replacement for console.log and manual step-in debug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 count, finding hot spots to optimize speed</a:t>
            </a:r>
          </a:p>
          <a:p>
            <a:pPr marL="1800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dirty="0" err="1"/>
              <a:t>Vitest</a:t>
            </a:r>
            <a:r>
              <a:rPr lang="en-US" sz="1400" dirty="0"/>
              <a:t> supports two engines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</a:t>
            </a:r>
            <a:r>
              <a:rPr lang="hu-HU" sz="1400" dirty="0"/>
              <a:t>,</a:t>
            </a:r>
            <a:r>
              <a:rPr lang="en-US" sz="1400" dirty="0"/>
              <a:t> v8 is used.</a:t>
            </a:r>
          </a:p>
          <a:p>
            <a:r>
              <a:rPr lang="en-US" sz="1400" dirty="0"/>
              <a:t>Comparison:</a:t>
            </a:r>
          </a:p>
          <a:p>
            <a:pPr lvl="1"/>
            <a:r>
              <a:rPr lang="en-US" sz="1400" dirty="0"/>
              <a:t>Istanbul is slightly slower but more precise, especially with conditional statements</a:t>
            </a:r>
          </a:p>
          <a:p>
            <a:pPr lvl="1"/>
            <a:r>
              <a:rPr lang="en-US" sz="1400" dirty="0"/>
              <a:t>v8 generally reports higher percentages, e.g. it counts comments as executed</a:t>
            </a:r>
          </a:p>
          <a:p>
            <a:pPr marL="0" indent="0">
              <a:buNone/>
            </a:pP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endParaRPr lang="en-US" sz="1400" dirty="0"/>
          </a:p>
          <a:p>
            <a:r>
              <a:rPr lang="nl-NL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8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947854"/>
            <a:ext cx="6686641" cy="202394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requires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 err="1">
                <a:solidFill>
                  <a:srgbClr val="3C3C43"/>
                </a:solidFill>
                <a:effectLst/>
                <a:latin typeface="+mj-lt"/>
              </a:rPr>
              <a:t>Vite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 &gt;=v5.0.0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and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Node &gt;=v18.0.0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install –D vitest</a:t>
            </a:r>
          </a:p>
          <a:p>
            <a:endParaRPr lang="hu-HU" dirty="0"/>
          </a:p>
          <a:p>
            <a:r>
              <a:rPr lang="hu-HU" dirty="0"/>
              <a:t>Without source code, this results in a </a:t>
            </a:r>
            <a:r>
              <a:rPr lang="hu-HU" b="1" dirty="0"/>
              <a:t>package.json</a:t>
            </a:r>
            <a:r>
              <a:rPr lang="hu-HU" dirty="0"/>
              <a:t> with one dev dependency vitest (and a .</a:t>
            </a:r>
            <a:r>
              <a:rPr lang="en-US" dirty="0"/>
              <a:t>/</a:t>
            </a:r>
            <a:r>
              <a:rPr lang="en-US" b="1" dirty="0"/>
              <a:t>node-modules</a:t>
            </a:r>
            <a:r>
              <a:rPr lang="en-US" dirty="0"/>
              <a:t> folder with a </a:t>
            </a:r>
            <a:r>
              <a:rPr lang="hu-HU" dirty="0"/>
              <a:t>bunch of modules from indirect dependencies </a:t>
            </a:r>
            <a:r>
              <a:rPr lang="hu-HU" b="1" dirty="0"/>
              <a:t>package-lock.json</a:t>
            </a:r>
            <a:r>
              <a:rPr lang="hu-HU" dirty="0"/>
              <a:t>).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package.json</a:t>
            </a:r>
            <a:r>
              <a:rPr lang="en-US" dirty="0"/>
              <a:t> exists, the dependency will be inserted.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ED42-B7BB-EAAB-45E3-563FFE77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241784"/>
            <a:ext cx="3169381" cy="155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1CB0E-785C-D04E-40E0-0453BDE2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89" y="744582"/>
            <a:ext cx="819619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classes or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do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84444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53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Configuring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552460" cy="37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Vitest</a:t>
            </a:r>
            <a:r>
              <a:rPr lang="en-US" dirty="0"/>
              <a:t> relies heavily on </a:t>
            </a:r>
            <a:r>
              <a:rPr lang="en-US" b="1" dirty="0" err="1">
                <a:hlinkClick r:id="rId2"/>
              </a:rPr>
              <a:t>Vite</a:t>
            </a:r>
            <a:r>
              <a:rPr lang="en-US" dirty="0"/>
              <a:t> (build tool for web projects) for its transformation pipeline. </a:t>
            </a:r>
            <a:r>
              <a:rPr lang="en-US" dirty="0" err="1"/>
              <a:t>Vite</a:t>
            </a:r>
            <a:r>
              <a:rPr lang="en-US" dirty="0"/>
              <a:t> uses a root configuration file </a:t>
            </a:r>
            <a:r>
              <a:rPr lang="en-US" i="1" dirty="0" err="1"/>
              <a:t>vite.config.ts</a:t>
            </a: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Vite</a:t>
            </a:r>
            <a:r>
              <a:rPr lang="en-US" dirty="0"/>
              <a:t> (or to override </a:t>
            </a:r>
            <a:r>
              <a:rPr lang="en-US" dirty="0" err="1"/>
              <a:t>Vite</a:t>
            </a:r>
            <a:r>
              <a:rPr lang="en-US" dirty="0"/>
              <a:t> config):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vitest.config.ts</a:t>
            </a:r>
            <a:endParaRPr lang="en-US" dirty="0"/>
          </a:p>
          <a:p>
            <a:pPr lvl="1"/>
            <a:r>
              <a:rPr lang="en-US" dirty="0"/>
              <a:t>Pass --config option to CLI, e.g.</a:t>
            </a:r>
          </a:p>
          <a:p>
            <a:pPr lvl="1"/>
            <a:endParaRPr lang="en-US" dirty="0"/>
          </a:p>
          <a:p>
            <a:pPr marL="360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--config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./path/to/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vitest.config.ts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supports configuration file types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.mts</a:t>
            </a:r>
            <a:r>
              <a:rPr lang="en-US" dirty="0"/>
              <a:t>. It 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You can configure </a:t>
            </a:r>
            <a:r>
              <a:rPr lang="en-US" dirty="0" err="1">
                <a:latin typeface="+mj-lt"/>
              </a:rPr>
              <a:t>Vitest</a:t>
            </a:r>
            <a:r>
              <a:rPr lang="en-US" dirty="0">
                <a:latin typeface="+mj-lt"/>
              </a:rPr>
              <a:t> using the 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/>
              <a:t> property in the config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{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} </a:t>
            </a:r>
            <a:r>
              <a:rPr lang="nl-NL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'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nl-NL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 default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Workspaces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3851997" cy="1742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Run different project configurations inside the same project</a:t>
            </a:r>
          </a:p>
          <a:p>
            <a:r>
              <a:rPr lang="en-US" dirty="0">
                <a:solidFill>
                  <a:srgbClr val="3C3C43"/>
                </a:solidFill>
              </a:rPr>
              <a:t>Define in </a:t>
            </a:r>
            <a:r>
              <a:rPr lang="en-US" i="1" dirty="0" err="1">
                <a:solidFill>
                  <a:srgbClr val="3C3C43"/>
                </a:solidFill>
              </a:rPr>
              <a:t>vitest.workspace</a:t>
            </a:r>
            <a:r>
              <a:rPr lang="en-US" dirty="0">
                <a:solidFill>
                  <a:srgbClr val="3C3C43"/>
                </a:solidFill>
              </a:rPr>
              <a:t> the list of files and folders the workspace consists of. The file supports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B1CD4-CEE7-723F-A7CA-D52BB62A3E4C}"/>
              </a:ext>
            </a:extLst>
          </p:cNvPr>
          <p:cNvSpPr txBox="1">
            <a:spLocks/>
          </p:cNvSpPr>
          <p:nvPr/>
        </p:nvSpPr>
        <p:spPr>
          <a:xfrm>
            <a:off x="4640765" y="936000"/>
            <a:ext cx="40674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/config'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export default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use a list of glob patterns to define your workspaces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expects a list of config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or directories where there is a config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'packages/*',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'tests/*/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vitest.config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.{e2e,unit}.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even run the same tests,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but with different configs in the same "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setup.happy-dom.ts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setup.node.ts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2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Command Line Interface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195497" cy="34359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You can run it directly with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or use the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binary in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scripts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40000" lvl="3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"coverage"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 --coverage",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To run tests once without watching for file changes, use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You can specify additional CLI options like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--port </a:t>
            </a:r>
            <a:r>
              <a:rPr lang="en-US" b="0" i="0" dirty="0">
                <a:effectLst/>
              </a:rPr>
              <a:t>or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--https</a:t>
            </a:r>
            <a:r>
              <a:rPr lang="en-US" b="0" i="0" dirty="0">
                <a:effectLst/>
              </a:rPr>
              <a:t>. For a full list of CLI options, run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--help</a:t>
            </a:r>
            <a:r>
              <a:rPr lang="en-US" b="0" i="0" dirty="0">
                <a:effectLst/>
              </a:rPr>
              <a:t> in your project.</a:t>
            </a:r>
          </a:p>
          <a:p>
            <a:pPr marL="0" indent="0">
              <a:buNone/>
            </a:pPr>
            <a:endParaRPr lang="en-US" b="0" i="0" dirty="0">
              <a:effectLst/>
              <a:latin typeface="ui-monospac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8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IDE extensions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416729" cy="3671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Visual Studio Code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endParaRPr lang="en-US" dirty="0">
              <a:solidFill>
                <a:srgbClr val="3C3C43"/>
              </a:solidFill>
            </a:endParaRPr>
          </a:p>
          <a:p>
            <a:r>
              <a:rPr lang="en-US" dirty="0">
                <a:solidFill>
                  <a:srgbClr val="3C3C43"/>
                </a:solidFill>
              </a:rPr>
              <a:t>JetBrains IDE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WebStorm,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PhpStorm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, IntelliJ IDEA Ultimate, and other JetBrains IDEs</a:t>
            </a:r>
            <a:endParaRPr lang="en-US" dirty="0">
              <a:solidFill>
                <a:srgbClr val="3C3C43"/>
              </a:solidFill>
            </a:endParaRP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Wallaby.js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runs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tests immediately as you type, highlighting results in your IDE right next to your code</a:t>
            </a:r>
          </a:p>
          <a:p>
            <a:pPr lvl="1"/>
            <a:endParaRPr lang="en-US" b="0" i="0" dirty="0">
              <a:solidFill>
                <a:srgbClr val="3C3C43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354C-364B-FCFF-2D79-78ADC60D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2" y="935999"/>
            <a:ext cx="2712379" cy="92005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4F2DFB-06B1-421D-9223-7BF8BD18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8" y="1964502"/>
            <a:ext cx="1221591" cy="5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BA72EE-BDCD-47FC-BC0A-D97485BE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68" y="3366626"/>
            <a:ext cx="2650331" cy="5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4039</TotalTime>
  <Words>4295</Words>
  <Application>Microsoft Office PowerPoint</Application>
  <PresentationFormat>On-screen Show (16:9)</PresentationFormat>
  <Paragraphs>690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Office-thema</vt:lpstr>
      <vt:lpstr>PowerPoint Presentation</vt:lpstr>
      <vt:lpstr>PowerPoint Presentation</vt:lpstr>
      <vt:lpstr>Why Vitest?</vt:lpstr>
      <vt:lpstr>What is Vitest</vt:lpstr>
      <vt:lpstr>Vitest setup: Getting started</vt:lpstr>
      <vt:lpstr>Vitest setup: Configuring Vitest</vt:lpstr>
      <vt:lpstr>Vitest setup: Workspaces</vt:lpstr>
      <vt:lpstr>Vitest setup: Command Line Interface</vt:lpstr>
      <vt:lpstr>Vitest setup: IDE extensions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Basic</vt:lpstr>
      <vt:lpstr>Built-in reporters: Dot</vt:lpstr>
      <vt:lpstr>Built-in reporters: Verbose</vt:lpstr>
      <vt:lpstr>Built-in reporters: JUnit</vt:lpstr>
      <vt:lpstr>Built-in reporters: JSON</vt:lpstr>
      <vt:lpstr>Built-in reporters: HTML</vt:lpstr>
      <vt:lpstr>Coverage</vt:lpstr>
      <vt:lpstr>Coverage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Jeroen Rijnboutt</cp:lastModifiedBy>
  <cp:revision>41</cp:revision>
  <dcterms:created xsi:type="dcterms:W3CDTF">2021-09-15T11:14:11Z</dcterms:created>
  <dcterms:modified xsi:type="dcterms:W3CDTF">2024-11-12T21:00:29Z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