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9"/>
  </p:notesMasterIdLst>
  <p:sldIdLst>
    <p:sldId id="363" r:id="rId5"/>
    <p:sldId id="366" r:id="rId6"/>
    <p:sldId id="297" r:id="rId7"/>
    <p:sldId id="299" r:id="rId8"/>
    <p:sldId id="300" r:id="rId9"/>
    <p:sldId id="376" r:id="rId10"/>
    <p:sldId id="400" r:id="rId11"/>
    <p:sldId id="401" r:id="rId12"/>
    <p:sldId id="402" r:id="rId13"/>
    <p:sldId id="380" r:id="rId14"/>
    <p:sldId id="381" r:id="rId15"/>
    <p:sldId id="382" r:id="rId16"/>
    <p:sldId id="384" r:id="rId17"/>
    <p:sldId id="385" r:id="rId18"/>
    <p:sldId id="386" r:id="rId19"/>
    <p:sldId id="387" r:id="rId20"/>
    <p:sldId id="388" r:id="rId21"/>
    <p:sldId id="383" r:id="rId22"/>
    <p:sldId id="390" r:id="rId23"/>
    <p:sldId id="396" r:id="rId24"/>
    <p:sldId id="391" r:id="rId25"/>
    <p:sldId id="392" r:id="rId26"/>
    <p:sldId id="394" r:id="rId27"/>
    <p:sldId id="393" r:id="rId28"/>
    <p:sldId id="397" r:id="rId29"/>
    <p:sldId id="395" r:id="rId30"/>
    <p:sldId id="398" r:id="rId31"/>
    <p:sldId id="389" r:id="rId32"/>
    <p:sldId id="399" r:id="rId33"/>
    <p:sldId id="404" r:id="rId34"/>
    <p:sldId id="405" r:id="rId35"/>
    <p:sldId id="403" r:id="rId36"/>
    <p:sldId id="406" r:id="rId37"/>
    <p:sldId id="407" r:id="rId38"/>
    <p:sldId id="408" r:id="rId39"/>
    <p:sldId id="302" r:id="rId40"/>
    <p:sldId id="303" r:id="rId41"/>
    <p:sldId id="378" r:id="rId42"/>
    <p:sldId id="306" r:id="rId43"/>
    <p:sldId id="307" r:id="rId44"/>
    <p:sldId id="314" r:id="rId45"/>
    <p:sldId id="337" r:id="rId46"/>
    <p:sldId id="343" r:id="rId47"/>
    <p:sldId id="342" r:id="rId48"/>
    <p:sldId id="340" r:id="rId49"/>
    <p:sldId id="344" r:id="rId50"/>
    <p:sldId id="409" r:id="rId51"/>
    <p:sldId id="341" r:id="rId52"/>
    <p:sldId id="373" r:id="rId53"/>
    <p:sldId id="356" r:id="rId54"/>
    <p:sldId id="352" r:id="rId55"/>
    <p:sldId id="353" r:id="rId56"/>
    <p:sldId id="367" r:id="rId57"/>
    <p:sldId id="368" r:id="rId58"/>
    <p:sldId id="379" r:id="rId59"/>
    <p:sldId id="369" r:id="rId60"/>
    <p:sldId id="375" r:id="rId61"/>
    <p:sldId id="374" r:id="rId62"/>
    <p:sldId id="357" r:id="rId63"/>
    <p:sldId id="370" r:id="rId64"/>
    <p:sldId id="371" r:id="rId65"/>
    <p:sldId id="372" r:id="rId66"/>
    <p:sldId id="358" r:id="rId67"/>
    <p:sldId id="364" r:id="rId6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63" autoAdjust="0"/>
    <p:restoredTop sz="94626"/>
  </p:normalViewPr>
  <p:slideViewPr>
    <p:cSldViewPr snapToGrid="0" snapToObjects="1">
      <p:cViewPr varScale="1">
        <p:scale>
          <a:sx n="210" d="100"/>
          <a:sy n="210" d="100"/>
        </p:scale>
        <p:origin x="2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vitest.dev/guide/ui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istanbul.js.org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te.dev/guide/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11480" y="810000"/>
            <a:ext cx="8288383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4900" y="911749"/>
            <a:ext cx="7680641" cy="287322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Meeting agenda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Coverage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a lot of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around</a:t>
            </a:r>
            <a:endParaRPr lang="nl-NL" dirty="0"/>
          </a:p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migration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/>
              <a:t>New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HTTP Trigger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 (TS + </a:t>
            </a:r>
            <a:r>
              <a:rPr lang="nl-NL" dirty="0" err="1"/>
              <a:t>Jest</a:t>
            </a:r>
            <a:r>
              <a:rPr lang="nl-NL" dirty="0"/>
              <a:t>)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 / </a:t>
            </a:r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572000" y="1228745"/>
            <a:ext cx="299452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Install / Enable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A3F65-874C-0127-03E3-75C498D7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87166"/>
            <a:ext cx="4271284" cy="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file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4F095-5DC1-22A0-6D24-DAB1421C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" y="1717977"/>
            <a:ext cx="3726423" cy="2216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FF4C4-41F2-434D-DDA8-09610BCD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82" y="1717977"/>
            <a:ext cx="4609328" cy="23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r>
              <a:rPr lang="nl-NL" dirty="0"/>
              <a:t> (</a:t>
            </a:r>
            <a:r>
              <a:rPr lang="nl-NL" dirty="0" err="1"/>
              <a:t>tsconfig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impact!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69EA3-A37A-13FD-9B16-B12F4A78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21" y="2669671"/>
            <a:ext cx="1924319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C844E6-4BE9-74C1-5097-6174C66D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08" y="2669671"/>
            <a:ext cx="4334480" cy="5525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584999-9E37-5EB5-88FF-0E23ED7F24A9}"/>
              </a:ext>
            </a:extLst>
          </p:cNvPr>
          <p:cNvCxnSpPr/>
          <p:nvPr/>
        </p:nvCxnSpPr>
        <p:spPr>
          <a:xfrm>
            <a:off x="3125337" y="2897875"/>
            <a:ext cx="7142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fontScale="85000" lnSpcReduction="20000"/>
          </a:bodyPr>
          <a:lstStyle/>
          <a:p>
            <a:r>
              <a:rPr lang="en-US" dirty="0"/>
              <a:t>Reporters are used to display test output in different formats</a:t>
            </a:r>
          </a:p>
          <a:p>
            <a:r>
              <a:rPr lang="en-US" dirty="0" err="1"/>
              <a:t>Vitest</a:t>
            </a:r>
            <a:r>
              <a:rPr lang="en-US" dirty="0"/>
              <a:t> provides several built-in reporters</a:t>
            </a:r>
          </a:p>
          <a:p>
            <a:r>
              <a:rPr lang="en-US" dirty="0"/>
              <a:t>Custom reporters are also supported</a:t>
            </a:r>
          </a:p>
          <a:p>
            <a:r>
              <a:rPr lang="en-US" dirty="0"/>
              <a:t>Multiple reporters can be used simultaneously</a:t>
            </a:r>
          </a:p>
          <a:p>
            <a:endParaRPr lang="en-US" dirty="0"/>
          </a:p>
          <a:p>
            <a:r>
              <a:rPr lang="en-US" dirty="0"/>
              <a:t>Using reporters in command line:</a:t>
            </a: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--reporter=default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--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=./test-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2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‘./test-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output.json</a:t>
            </a:r>
            <a:r>
              <a:rPr lang="nl-NL" sz="1200" i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endParaRPr lang="nl-NL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terminal (default)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file in </a:t>
            </a:r>
            <a:r>
              <a:rPr lang="nl-NL" dirty="0" err="1"/>
              <a:t>json</a:t>
            </a:r>
            <a:r>
              <a:rPr lang="nl-NL" dirty="0"/>
              <a:t> format.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23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Hetényi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using multiple reporters, it's also possible to designate multiple output files</a:t>
            </a:r>
          </a:p>
          <a:p>
            <a:r>
              <a:rPr lang="nl-NL" dirty="0">
                <a:latin typeface="+mj-lt"/>
              </a:rPr>
              <a:t>CLI: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verbose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=./junit-report.xml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outputFile.json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json-report.json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verbose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80000" lvl="1" indent="0">
              <a:buNone/>
            </a:pP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‘./junit-report.xml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json-report.json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52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Default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Identical </a:t>
            </a:r>
            <a:r>
              <a:rPr lang="hu-HU" dirty="0">
                <a:latin typeface="+mj-lt"/>
              </a:rPr>
              <a:t>to </a:t>
            </a:r>
            <a:r>
              <a:rPr lang="en-US" dirty="0">
                <a:latin typeface="+mj-lt"/>
              </a:rPr>
              <a:t>when no reporter is specified</a:t>
            </a:r>
          </a:p>
          <a:p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display results for each test suite hierarchically as they run, and then collapse after a suite passes.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all tests have finished running, the final terminal output will display a summary of results and details of any failed tests.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__tests__/file2.test.ts (2) 746ms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 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 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Start at 12:34:32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                  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19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Basic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Displays the test files that have run and a summary of results after the entire suite has finished running.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only included in the report when they fail.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✓ __tests__/file2.test.ts (2) 746ms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53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Prints only a single dot for each completed test to provide minimal output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Details are provided for failed tests, along with the basic reporter summary</a:t>
            </a:r>
          </a:p>
          <a:p>
            <a:pPr marL="540000" lvl="3" indent="0">
              <a:buNone/>
            </a:pPr>
            <a:r>
              <a:rPr lang="en-US" b="1" i="0" dirty="0">
                <a:solidFill>
                  <a:srgbClr val="3C3C43"/>
                </a:solidFill>
                <a:effectLst/>
                <a:latin typeface="+mj-lt"/>
              </a:rPr>
              <a:t>. . . .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09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Verbose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7034108" cy="321903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Same as Default without collapsing the subtrees.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included in the report passed as well as failed.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04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JUnit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3464919" cy="225037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JUnit XML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The nested tags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testsuites</a:t>
            </a:r>
            <a:r>
              <a:rPr lang="en-US" b="0" i="1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3C3C43"/>
                </a:solidFill>
                <a:effectLst/>
                <a:latin typeface="+mj-lt"/>
              </a:rPr>
              <a:t>and </a:t>
            </a:r>
            <a:r>
              <a:rPr lang="en-US" i="1" dirty="0">
                <a:solidFill>
                  <a:srgbClr val="3C3C43"/>
                </a:solidFill>
                <a:latin typeface="+mj-lt"/>
              </a:rPr>
              <a:t>testcase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can be configured like:</a:t>
            </a:r>
          </a:p>
          <a:p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180000" lvl="1" indent="0">
              <a:buNone/>
            </a:pP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{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suiteName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suite name’,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custom-classname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’}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EB49EF-5A6C-E4FE-ACC0-041830CC6A96}"/>
              </a:ext>
            </a:extLst>
          </p:cNvPr>
          <p:cNvSpPr txBox="1">
            <a:spLocks/>
          </p:cNvSpPr>
          <p:nvPr/>
        </p:nvSpPr>
        <p:spPr>
          <a:xfrm>
            <a:off x="4826389" y="935997"/>
            <a:ext cx="3464919" cy="3919501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0000">
              <a:tabLst>
                <a:tab pos="0" algn="l"/>
              </a:tabLst>
            </a:pP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tests"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tests="2"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failures="1"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errors="0"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time="0.503"&gt;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name="__tests__/test-file-1.test.ts" timestamp="2023-10-19T17:41:58.580Z"  hostname="My-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Computer.local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tests="2" failures="1" errors="0" skipped="0“ time="0.013"&gt; 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2 + 2 should equal 4“ time="0.01"&gt;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&lt;failure message="expected 5 to be 4 // Object.is equality"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type="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5 to be 4 // Object.is equality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? __tests__/test-file-1.test.ts:20:28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&lt;/failure&gt;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4 - 2 should equal 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time="0"&gt;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800" dirty="0">
              <a:solidFill>
                <a:srgbClr val="3C3C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2645886" cy="33360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JSON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369C0D-A3AC-F7F1-7832-18E99C9B313F}"/>
              </a:ext>
            </a:extLst>
          </p:cNvPr>
          <p:cNvSpPr txBox="1">
            <a:spLocks/>
          </p:cNvSpPr>
          <p:nvPr/>
        </p:nvSpPr>
        <p:spPr>
          <a:xfrm>
            <a:off x="3595893" y="942623"/>
            <a:ext cx="4111994" cy="396596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numTodoTests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1697737019307,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"success": false,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ancestorTitles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"first test file"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first test file 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"title": "2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"duration": 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failureMessages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"expected 5 to be 4 // Object.is equality"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"location":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"line": 20,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"column": 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"meta":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1697737019787,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1697737019797,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"message":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"name": "/root-directory/__tests__/test-file-1.test.ts"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31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HTML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5999"/>
            <a:ext cx="3907877" cy="2480199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Generates an HTML file to view test results through an interactive </a:t>
            </a:r>
            <a:r>
              <a:rPr lang="en-US" b="0" i="0" dirty="0">
                <a:effectLst/>
                <a:latin typeface="+mj-lt"/>
                <a:hlinkClick r:id="rId2"/>
              </a:rPr>
              <a:t>GUI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3C3C43"/>
                </a:solidFill>
                <a:latin typeface="+mj-lt"/>
              </a:rPr>
              <a:t>The </a:t>
            </a:r>
            <a:r>
              <a:rPr lang="en-US" dirty="0" err="1">
                <a:solidFill>
                  <a:srgbClr val="3C3C43"/>
                </a:solidFill>
                <a:latin typeface="+mj-lt"/>
              </a:rPr>
              <a:t>Vitest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UI is optional and need to be installed separately:</a:t>
            </a:r>
          </a:p>
          <a:p>
            <a:pPr marL="0" indent="0">
              <a:buNone/>
            </a:pPr>
            <a:r>
              <a:rPr lang="en-US" dirty="0">
                <a:solidFill>
                  <a:srgbClr val="3C3C43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pm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–D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@vitest/ui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Starting the tests with UI:</a:t>
            </a:r>
          </a:p>
          <a:p>
            <a:pPr marL="540000" lvl="3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--ui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After the file has been generated,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keep a local development server running and provide a link to view the report in a browser.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	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http://localhost:51204/__vitest__/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1026" name="Picture 2" descr="Vitest UI">
            <a:extLst>
              <a:ext uri="{FF2B5EF4-FFF2-40B4-BE49-F238E27FC236}">
                <a16:creationId xmlns:a16="http://schemas.microsoft.com/office/drawing/2014/main" id="{2E26DF4C-972A-4C62-4809-39A7CA43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0" y="1138622"/>
            <a:ext cx="4516120" cy="28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8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392554" cy="35482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ommonly used to determine how thoroughly a test suite exercises a particular codebase. Use cases: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Code quality check, refactoring legacy projects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Replacement for console.log and manual step-in debug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Execution count, finding hot spots to optimize speed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process typically includes the following steps: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Instrumentation</a:t>
            </a:r>
            <a:r>
              <a:rPr lang="en-US" b="0" i="0" dirty="0">
                <a:effectLst/>
              </a:rPr>
              <a:t>: Modifying the code to insert probes or counters that track execution.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Execution</a:t>
            </a:r>
            <a:r>
              <a:rPr lang="en-US" b="0" i="0" dirty="0">
                <a:effectLst/>
              </a:rPr>
              <a:t>: Running the instrumented code with your test suite.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Collection</a:t>
            </a:r>
            <a:r>
              <a:rPr lang="en-US" b="0" i="0" dirty="0">
                <a:effectLst/>
              </a:rPr>
              <a:t>: Gathering data on which parts of the code were executed.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Reporting</a:t>
            </a:r>
            <a:r>
              <a:rPr lang="en-US" b="0" i="0" dirty="0">
                <a:effectLst/>
              </a:rPr>
              <a:t>: Generating a report that shows the coverage metrics, often highlighting lines or branches that were not executed.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000" lvl="1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19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1"/>
            <a:ext cx="6935263" cy="1308436"/>
          </a:xfrm>
        </p:spPr>
        <p:txBody>
          <a:bodyPr>
            <a:normAutofit/>
          </a:bodyPr>
          <a:lstStyle/>
          <a:p>
            <a:r>
              <a:rPr lang="en-US" sz="1400" dirty="0" err="1"/>
              <a:t>Vitest</a:t>
            </a:r>
            <a:r>
              <a:rPr lang="en-US" sz="1400" dirty="0"/>
              <a:t> supports two engines:</a:t>
            </a:r>
          </a:p>
          <a:p>
            <a:pPr lvl="1"/>
            <a:r>
              <a:rPr lang="en-US" sz="1400" dirty="0"/>
              <a:t>native code coverage via </a:t>
            </a:r>
            <a:r>
              <a:rPr lang="en-US" sz="1400" b="1" dirty="0"/>
              <a:t>v8</a:t>
            </a:r>
            <a:endParaRPr lang="en-US" sz="1400" dirty="0"/>
          </a:p>
          <a:p>
            <a:pPr lvl="1"/>
            <a:r>
              <a:rPr lang="en-US" sz="1400" dirty="0"/>
              <a:t>instrumented coverage via </a:t>
            </a:r>
            <a:r>
              <a:rPr lang="en-US" sz="1400" b="1" dirty="0"/>
              <a:t>Istanbul</a:t>
            </a:r>
          </a:p>
          <a:p>
            <a:r>
              <a:rPr lang="en-US" sz="1400" dirty="0"/>
              <a:t>Both v8 and Istanbul are optional. By default</a:t>
            </a:r>
            <a:r>
              <a:rPr lang="hu-HU" sz="1400" dirty="0"/>
              <a:t>,</a:t>
            </a:r>
            <a:r>
              <a:rPr lang="en-US" sz="1400" dirty="0"/>
              <a:t> v8 is used.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8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endParaRPr lang="nl-N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99286"/>
            <a:ext cx="7195496" cy="389942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Configuration file:</a:t>
            </a:r>
          </a:p>
          <a:p>
            <a:pPr lvl="1"/>
            <a:r>
              <a:rPr lang="en-US" sz="1600" dirty="0"/>
              <a:t>When starting </a:t>
            </a:r>
            <a:r>
              <a:rPr lang="en-US" sz="1600" dirty="0" err="1"/>
              <a:t>vitest</a:t>
            </a:r>
            <a:r>
              <a:rPr lang="en-US" sz="1600" dirty="0"/>
              <a:t>, this will prompt to install the package automatically</a:t>
            </a:r>
          </a:p>
          <a:p>
            <a:pPr lvl="1"/>
            <a:endParaRPr lang="en-US" sz="1600" dirty="0"/>
          </a:p>
          <a:p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setupFiles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vitest.setup.ts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poolOptions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forks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singleFork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coverage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provider: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istanbul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'v8'</a:t>
            </a:r>
            <a:endParaRPr lang="nl-NL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692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99286"/>
            <a:ext cx="7195496" cy="2146195"/>
          </a:xfrm>
        </p:spPr>
        <p:txBody>
          <a:bodyPr>
            <a:normAutofit/>
          </a:bodyPr>
          <a:lstStyle/>
          <a:p>
            <a:r>
              <a:rPr lang="en-US" sz="1600" dirty="0"/>
              <a:t>Manual installation:</a:t>
            </a:r>
          </a:p>
          <a:p>
            <a:pPr lvl="3"/>
            <a:r>
              <a:rPr lang="en-US" sz="1600" dirty="0"/>
              <a:t>v8:</a:t>
            </a:r>
          </a:p>
          <a:p>
            <a:pPr marL="1800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–D</a:t>
            </a:r>
            <a:r>
              <a:rPr lang="en-US" sz="1600" dirty="0">
                <a:latin typeface="Consolas" panose="020B0609020204030204" pitchFamily="49" charset="0"/>
              </a:rPr>
              <a:t> @vitest/coverage-v8</a:t>
            </a:r>
          </a:p>
          <a:p>
            <a:pPr lvl="3"/>
            <a:endParaRPr lang="en-US" sz="1600" dirty="0"/>
          </a:p>
          <a:p>
            <a:pPr lvl="3"/>
            <a:r>
              <a:rPr lang="en-US" sz="1600" dirty="0"/>
              <a:t>Istanbul:</a:t>
            </a:r>
          </a:p>
          <a:p>
            <a:pPr marL="1800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–D</a:t>
            </a:r>
            <a:r>
              <a:rPr lang="en-US" sz="1600" dirty="0">
                <a:latin typeface="Consolas" panose="020B0609020204030204" pitchFamily="49" charset="0"/>
              </a:rPr>
              <a:t> @vitest/coverage-Istanbul</a:t>
            </a:r>
          </a:p>
          <a:p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803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0043"/>
            <a:ext cx="7195500" cy="3516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/>
              <a:t>V8</a:t>
            </a:r>
          </a:p>
          <a:p>
            <a:r>
              <a:rPr lang="en-US" dirty="0"/>
              <a:t>No upfront instrumentation. Counters are inserted in the compiled byte code</a:t>
            </a:r>
          </a:p>
          <a:p>
            <a:r>
              <a:rPr lang="en-US" dirty="0"/>
              <a:t>Instrumentation is at block level</a:t>
            </a:r>
          </a:p>
          <a:p>
            <a:pPr lvl="1"/>
            <a:r>
              <a:rPr lang="en-US" dirty="0"/>
              <a:t>Less precise results than from Istanbul</a:t>
            </a:r>
          </a:p>
          <a:p>
            <a:pPr lvl="1"/>
            <a:r>
              <a:rPr lang="en-US" dirty="0"/>
              <a:t>Very high raw speed vs. Istanbul</a:t>
            </a:r>
          </a:p>
          <a:p>
            <a:r>
              <a:rPr lang="en-US" dirty="0"/>
              <a:t>Everything executed is instrumented, including the </a:t>
            </a:r>
            <a:r>
              <a:rPr lang="en-US" dirty="0" err="1"/>
              <a:t>npm</a:t>
            </a:r>
            <a:r>
              <a:rPr lang="en-US" dirty="0"/>
              <a:t> modules your own code lies upon</a:t>
            </a:r>
          </a:p>
          <a:p>
            <a:pPr lvl="1"/>
            <a:r>
              <a:rPr lang="en-US" dirty="0"/>
              <a:t>Data collected on those modules is post-processed and thrown away</a:t>
            </a:r>
          </a:p>
          <a:p>
            <a:pPr lvl="1"/>
            <a:r>
              <a:rPr lang="en-US" dirty="0"/>
              <a:t>May negate the raw speed benefits at high proportion of third-party modules</a:t>
            </a:r>
          </a:p>
          <a:p>
            <a:endParaRPr lang="en-US" dirty="0"/>
          </a:p>
          <a:p>
            <a:r>
              <a:rPr lang="en-US" dirty="0"/>
              <a:t>Reported issues:</a:t>
            </a:r>
          </a:p>
          <a:p>
            <a:pPr lvl="1"/>
            <a:r>
              <a:rPr lang="en-US" dirty="0"/>
              <a:t>Can get mixed up between user code and generated code</a:t>
            </a:r>
          </a:p>
          <a:p>
            <a:pPr lvl="1"/>
            <a:r>
              <a:rPr lang="en-US" dirty="0"/>
              <a:t>Marks non-executable code like Typescript type definitions as uncovered</a:t>
            </a:r>
          </a:p>
          <a:p>
            <a:pPr lvl="1"/>
            <a:r>
              <a:rPr lang="en-US" b="0" i="0" dirty="0">
                <a:effectLst/>
              </a:rPr>
              <a:t>Doesn’t track coverage of an if-statement that evaluates to false unless it has an explicit else clause.</a:t>
            </a:r>
          </a:p>
          <a:p>
            <a:pPr lvl="1"/>
            <a:r>
              <a:rPr lang="en-US" b="0" i="0" dirty="0">
                <a:effectLst/>
              </a:rPr>
              <a:t>v8 output is converted to </a:t>
            </a:r>
            <a:r>
              <a:rPr lang="en-US" b="0" i="0" dirty="0" err="1">
                <a:effectLst/>
              </a:rPr>
              <a:t>istanbul</a:t>
            </a:r>
            <a:r>
              <a:rPr lang="en-US" b="0" i="0" dirty="0">
                <a:effectLst/>
              </a:rPr>
              <a:t> compatible format and then fed into the </a:t>
            </a:r>
            <a:r>
              <a:rPr lang="en-US" b="0" i="0" dirty="0" err="1">
                <a:effectLst/>
              </a:rPr>
              <a:t>istanbul</a:t>
            </a:r>
            <a:r>
              <a:rPr lang="en-US" b="0" i="0" dirty="0">
                <a:effectLst/>
              </a:rPr>
              <a:t> reporting tools. This can lead to a loss of precision where v8 and Istanbul formats don’t align.</a:t>
            </a:r>
          </a:p>
          <a:p>
            <a:pPr lvl="1"/>
            <a:r>
              <a:rPr lang="en-US" dirty="0"/>
              <a:t>Produces higher percentage marking blank and comment lines as executed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087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0043"/>
            <a:ext cx="7195500" cy="333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Istanbul</a:t>
            </a:r>
          </a:p>
          <a:p>
            <a:r>
              <a:rPr lang="nl-NL" b="0" i="0" u="none" strike="noStrike" dirty="0" err="1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Requires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nl-NL" b="0" i="1" u="none" strike="noStrike" dirty="0" err="1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transpilation</a:t>
            </a:r>
            <a:r>
              <a:rPr lang="nl-NL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pass</a:t>
            </a:r>
            <a:r>
              <a:rPr lang="nl-NL" b="0" i="0" dirty="0">
                <a:effectLst/>
              </a:rPr>
              <a:t> </a:t>
            </a:r>
            <a:r>
              <a:rPr lang="nl-NL" b="0" i="0" dirty="0" err="1">
                <a:effectLst/>
              </a:rPr>
              <a:t>implemented</a:t>
            </a:r>
            <a:r>
              <a:rPr lang="nl-NL" b="0" i="0" dirty="0">
                <a:effectLst/>
              </a:rPr>
              <a:t> </a:t>
            </a:r>
            <a:r>
              <a:rPr lang="nl-NL" b="0" i="0" dirty="0" err="1">
                <a:effectLst/>
              </a:rPr>
              <a:t>using</a:t>
            </a:r>
            <a:r>
              <a:rPr lang="nl-NL" b="0" i="0" dirty="0">
                <a:effectLst/>
              </a:rPr>
              <a:t> a 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Babel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plugin</a:t>
            </a:r>
            <a:r>
              <a:rPr lang="nl-NL" b="0" i="0" dirty="0">
                <a:effectLst/>
              </a:rPr>
              <a:t>. </a:t>
            </a:r>
            <a:r>
              <a:rPr lang="nl-NL" b="0" i="0" dirty="0" err="1">
                <a:effectLst/>
              </a:rPr>
              <a:t>Vitest</a:t>
            </a:r>
            <a:r>
              <a:rPr lang="nl-NL" b="0" i="0" dirty="0">
                <a:effectLst/>
              </a:rPr>
              <a:t>, </a:t>
            </a:r>
            <a:r>
              <a:rPr lang="nl-NL" b="0" i="0" dirty="0" err="1">
                <a:effectLst/>
              </a:rPr>
              <a:t>however</a:t>
            </a:r>
            <a:r>
              <a:rPr lang="nl-NL" b="0" i="0" dirty="0">
                <a:effectLst/>
              </a:rPr>
              <a:t>, is </a:t>
            </a:r>
            <a:r>
              <a:rPr lang="nl-NL" b="0" i="0" dirty="0" err="1">
                <a:effectLst/>
              </a:rPr>
              <a:t>taking</a:t>
            </a:r>
            <a:r>
              <a:rPr lang="nl-NL" b="0" i="0" dirty="0">
                <a:effectLst/>
              </a:rPr>
              <a:t> care of </a:t>
            </a:r>
            <a:r>
              <a:rPr lang="nl-NL" b="0" i="0" dirty="0" err="1">
                <a:effectLst/>
              </a:rPr>
              <a:t>that</a:t>
            </a:r>
            <a:r>
              <a:rPr lang="nl-NL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Instrumentation happens at the level of individual lines of code</a:t>
            </a:r>
          </a:p>
          <a:p>
            <a:pPr lvl="1"/>
            <a:r>
              <a:rPr lang="en-US" dirty="0"/>
              <a:t>Provides very precise results</a:t>
            </a:r>
          </a:p>
          <a:p>
            <a:pPr lvl="1"/>
            <a:r>
              <a:rPr lang="en-US" dirty="0"/>
              <a:t>Only the own code being tested gets instrumented, compensating the raw speed of v8</a:t>
            </a:r>
          </a:p>
          <a:p>
            <a:r>
              <a:rPr lang="en-US" b="0" i="0" dirty="0">
                <a:effectLst/>
              </a:rPr>
              <a:t>Instrumenting source code depends on a deep understanding of the </a:t>
            </a:r>
            <a:r>
              <a:rPr lang="en-US" b="0" i="0" dirty="0" err="1">
                <a:effectLst/>
              </a:rPr>
              <a:t>Javascript</a:t>
            </a:r>
            <a:r>
              <a:rPr lang="en-US" b="0" i="0" dirty="0">
                <a:effectLst/>
              </a:rPr>
              <a:t> language to instrument correctly without altering meaning.</a:t>
            </a:r>
          </a:p>
          <a:p>
            <a:pPr lvl="1"/>
            <a:r>
              <a:rPr lang="en-US" b="0" i="0" dirty="0">
                <a:effectLst/>
              </a:rPr>
              <a:t>In the past, updates to Istanbul have lagged behind changes to the </a:t>
            </a:r>
            <a:r>
              <a:rPr lang="en-US" b="0" i="0" dirty="0" err="1">
                <a:effectLst/>
              </a:rPr>
              <a:t>Javascript</a:t>
            </a:r>
            <a:r>
              <a:rPr lang="en-US" b="0" i="0" dirty="0">
                <a:effectLst/>
              </a:rPr>
              <a:t> spec.</a:t>
            </a:r>
            <a:endParaRPr lang="en-US" dirty="0"/>
          </a:p>
          <a:p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101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0677B3-0757-3616-B6FD-22EDAB14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4" y="786545"/>
            <a:ext cx="6985586" cy="1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C43E53-B413-7D66-517E-F1B023E1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3" y="2803381"/>
            <a:ext cx="6985585" cy="1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0BEC0-29B0-E4DB-D549-5196221E9F5B}"/>
              </a:ext>
            </a:extLst>
          </p:cNvPr>
          <p:cNvSpPr txBox="1"/>
          <p:nvPr/>
        </p:nvSpPr>
        <p:spPr>
          <a:xfrm>
            <a:off x="8070502" y="1584478"/>
            <a:ext cx="28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v8</a:t>
            </a:r>
            <a:endParaRPr lang="nl-NL" sz="1300" b="1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7297E-6915-9C6E-DD93-D58A017195BC}"/>
              </a:ext>
            </a:extLst>
          </p:cNvPr>
          <p:cNvSpPr txBox="1"/>
          <p:nvPr/>
        </p:nvSpPr>
        <p:spPr>
          <a:xfrm>
            <a:off x="8070501" y="3595955"/>
            <a:ext cx="68053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Istanbul</a:t>
            </a:r>
            <a:endParaRPr lang="nl-NL" sz="1300" b="1" dirty="0" err="1"/>
          </a:p>
        </p:txBody>
      </p:sp>
    </p:spTree>
    <p:extLst>
      <p:ext uri="{BB962C8B-B14F-4D97-AF65-F5344CB8AC3E}">
        <p14:creationId xmlns:p14="http://schemas.microsoft.com/office/powerpoint/2010/main" val="299111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0BEC0-29B0-E4DB-D549-5196221E9F5B}"/>
              </a:ext>
            </a:extLst>
          </p:cNvPr>
          <p:cNvSpPr txBox="1"/>
          <p:nvPr/>
        </p:nvSpPr>
        <p:spPr>
          <a:xfrm>
            <a:off x="8070502" y="1584478"/>
            <a:ext cx="28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v8</a:t>
            </a:r>
            <a:endParaRPr lang="nl-NL" sz="1300" b="1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7297E-6915-9C6E-DD93-D58A017195BC}"/>
              </a:ext>
            </a:extLst>
          </p:cNvPr>
          <p:cNvSpPr txBox="1"/>
          <p:nvPr/>
        </p:nvSpPr>
        <p:spPr>
          <a:xfrm>
            <a:off x="8070501" y="3595955"/>
            <a:ext cx="68053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Istanbul</a:t>
            </a:r>
            <a:endParaRPr lang="nl-NL" sz="1300" b="1" dirty="0" err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A54024-C4E8-52C6-81C1-18795308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8" y="792000"/>
            <a:ext cx="6317672" cy="17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51DCBE4-9D59-5B18-5D92-F4236A3BC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8" y="2711388"/>
            <a:ext cx="6422041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38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9A433-7B66-F2F2-F3B0-E33C369B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96" y="3427676"/>
            <a:ext cx="7610490" cy="9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5106-EEDE-A74A-C506-84E78105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time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3F71-6181-295B-CB47-A37B0110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D50218-577F-131A-7397-B0735D3BCA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5"/>
            <a:ext cx="7818224" cy="33042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useFakeTimers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afterEach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useRealTimers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setSystemTime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advanceTimersByTime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Sometimes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asynchronous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code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advanceTimersByTimeAsync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Always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42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8" y="947854"/>
            <a:ext cx="6686641" cy="202394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requires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 err="1">
                <a:solidFill>
                  <a:srgbClr val="3C3C43"/>
                </a:solidFill>
                <a:effectLst/>
                <a:latin typeface="+mj-lt"/>
              </a:rPr>
              <a:t>Vite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 &gt;=v5.0.0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and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Node &gt;=v18.0.0</a:t>
            </a:r>
            <a:r>
              <a:rPr lang="en-US" dirty="0"/>
              <a:t>.</a:t>
            </a:r>
            <a:endParaRPr lang="hu-HU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cd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install –D vitest</a:t>
            </a:r>
          </a:p>
          <a:p>
            <a:endParaRPr lang="hu-HU" dirty="0"/>
          </a:p>
          <a:p>
            <a:r>
              <a:rPr lang="hu-HU" dirty="0"/>
              <a:t>Without source code, this results in a </a:t>
            </a:r>
            <a:r>
              <a:rPr lang="hu-HU" b="1" dirty="0"/>
              <a:t>package.json</a:t>
            </a:r>
            <a:r>
              <a:rPr lang="hu-HU" dirty="0"/>
              <a:t> with one dev dependency vitest (and a .</a:t>
            </a:r>
            <a:r>
              <a:rPr lang="en-US" dirty="0"/>
              <a:t>/</a:t>
            </a:r>
            <a:r>
              <a:rPr lang="en-US" b="1" dirty="0"/>
              <a:t>node-modules</a:t>
            </a:r>
            <a:r>
              <a:rPr lang="en-US" dirty="0"/>
              <a:t> folder with a </a:t>
            </a:r>
            <a:r>
              <a:rPr lang="hu-HU" dirty="0"/>
              <a:t>bunch of modules from indirect dependencies </a:t>
            </a:r>
            <a:r>
              <a:rPr lang="hu-HU" b="1" dirty="0"/>
              <a:t>package-lock.json</a:t>
            </a:r>
            <a:r>
              <a:rPr lang="hu-HU" dirty="0"/>
              <a:t>).</a:t>
            </a:r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package.json</a:t>
            </a:r>
            <a:r>
              <a:rPr lang="en-US" dirty="0"/>
              <a:t> exists, the dependency will be inserted.</a:t>
            </a:r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1ED42-B7BB-EAAB-45E3-563FFE77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241784"/>
            <a:ext cx="3169381" cy="155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1CB0E-785C-D04E-40E0-0453BDE2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89" y="744582"/>
            <a:ext cx="819619" cy="4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classes or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do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84444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Configuring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552460" cy="378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Vitest</a:t>
            </a:r>
            <a:r>
              <a:rPr lang="en-US" dirty="0"/>
              <a:t> relies heavily on </a:t>
            </a:r>
            <a:r>
              <a:rPr lang="en-US" b="1" dirty="0" err="1">
                <a:hlinkClick r:id="rId2"/>
              </a:rPr>
              <a:t>Vite</a:t>
            </a:r>
            <a:r>
              <a:rPr lang="en-US" dirty="0"/>
              <a:t> (build tool for web projects) for its transformation pipeline. </a:t>
            </a:r>
            <a:r>
              <a:rPr lang="en-US" dirty="0" err="1"/>
              <a:t>Vite</a:t>
            </a:r>
            <a:r>
              <a:rPr lang="en-US" dirty="0"/>
              <a:t> uses a root configuration file </a:t>
            </a:r>
            <a:r>
              <a:rPr lang="en-US" i="1" dirty="0" err="1"/>
              <a:t>vite.config.ts</a:t>
            </a:r>
            <a:endParaRPr lang="en-US" dirty="0"/>
          </a:p>
          <a:p>
            <a:r>
              <a:rPr lang="en-US" dirty="0"/>
              <a:t>Without </a:t>
            </a:r>
            <a:r>
              <a:rPr lang="en-US" dirty="0" err="1"/>
              <a:t>Vite</a:t>
            </a:r>
            <a:r>
              <a:rPr lang="en-US" dirty="0"/>
              <a:t> (or to override </a:t>
            </a:r>
            <a:r>
              <a:rPr lang="en-US" dirty="0" err="1"/>
              <a:t>Vite</a:t>
            </a:r>
            <a:r>
              <a:rPr lang="en-US" dirty="0"/>
              <a:t> config):</a:t>
            </a:r>
          </a:p>
          <a:p>
            <a:pPr lvl="1"/>
            <a:r>
              <a:rPr lang="en-US" dirty="0"/>
              <a:t>Create </a:t>
            </a:r>
            <a:r>
              <a:rPr lang="en-US" i="1" dirty="0" err="1"/>
              <a:t>vitest.config.ts</a:t>
            </a:r>
            <a:endParaRPr lang="en-US" dirty="0"/>
          </a:p>
          <a:p>
            <a:pPr lvl="1"/>
            <a:r>
              <a:rPr lang="en-US" dirty="0"/>
              <a:t>Pass --config option to CLI, e.g.</a:t>
            </a:r>
          </a:p>
          <a:p>
            <a:pPr lvl="1"/>
            <a:endParaRPr lang="en-US" dirty="0"/>
          </a:p>
          <a:p>
            <a:pPr marL="3600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--config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./path/to/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vitest.config.ts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Vitest</a:t>
            </a:r>
            <a:r>
              <a:rPr lang="en-US" dirty="0"/>
              <a:t> supports configuration file types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.mts</a:t>
            </a:r>
            <a:r>
              <a:rPr lang="en-US" dirty="0"/>
              <a:t>. It does </a:t>
            </a:r>
            <a:r>
              <a:rPr lang="en-US" b="1" dirty="0"/>
              <a:t>not</a:t>
            </a:r>
            <a:r>
              <a:rPr lang="en-US" dirty="0"/>
              <a:t> support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You can configure </a:t>
            </a:r>
            <a:r>
              <a:rPr lang="en-US" dirty="0" err="1">
                <a:latin typeface="+mj-lt"/>
              </a:rPr>
              <a:t>Vitest</a:t>
            </a:r>
            <a:r>
              <a:rPr lang="en-US" dirty="0">
                <a:latin typeface="+mj-lt"/>
              </a:rPr>
              <a:t> using the 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/>
              <a:t> property in the config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{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} </a:t>
            </a:r>
            <a:r>
              <a:rPr lang="nl-NL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'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nl-NL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export default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</a:t>
            </a:r>
            <a:r>
              <a:rPr lang="nl-NL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	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5300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https://github.com/AMISConclusion/sig-typescript-unit-testing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Workspaces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6000"/>
            <a:ext cx="3851997" cy="174290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Run different project configurations inside the same project</a:t>
            </a:r>
          </a:p>
          <a:p>
            <a:r>
              <a:rPr lang="en-US" dirty="0">
                <a:solidFill>
                  <a:srgbClr val="3C3C43"/>
                </a:solidFill>
              </a:rPr>
              <a:t>Define in </a:t>
            </a:r>
            <a:r>
              <a:rPr lang="en-US" i="1" dirty="0" err="1">
                <a:solidFill>
                  <a:srgbClr val="3C3C43"/>
                </a:solidFill>
              </a:rPr>
              <a:t>vitest.workspace</a:t>
            </a:r>
            <a:r>
              <a:rPr lang="en-US" dirty="0">
                <a:solidFill>
                  <a:srgbClr val="3C3C43"/>
                </a:solidFill>
              </a:rPr>
              <a:t> the list of files and folders the workspace consists of. The file supports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B1CD4-CEE7-723F-A7CA-D52BB62A3E4C}"/>
              </a:ext>
            </a:extLst>
          </p:cNvPr>
          <p:cNvSpPr txBox="1">
            <a:spLocks/>
          </p:cNvSpPr>
          <p:nvPr/>
        </p:nvSpPr>
        <p:spPr>
          <a:xfrm>
            <a:off x="4640765" y="936000"/>
            <a:ext cx="4067465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550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 } from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/config'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export default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([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use a list of glob patterns to define your workspaces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expects a list of config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or directories where there is a config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'packages/*',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'tests/*/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vitest.config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.{e2e,unit}.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even run the same tests,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but with different configs in the same "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setup.happy-dom.ts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setup.node.ts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420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Command Line Interface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195497" cy="34359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You can run it directly with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or use the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binary in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scripts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540000" lvl="3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{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"coverage"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 --coverage",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}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To run tests once without watching for file changes, use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You can specify additional CLI options like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--port </a:t>
            </a:r>
            <a:r>
              <a:rPr lang="en-US" b="0" i="0" dirty="0">
                <a:effectLst/>
              </a:rPr>
              <a:t>or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--https</a:t>
            </a:r>
            <a:r>
              <a:rPr lang="en-US" b="0" i="0" dirty="0">
                <a:effectLst/>
              </a:rPr>
              <a:t>. For a full list of CLI options, run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--help</a:t>
            </a:r>
            <a:r>
              <a:rPr lang="en-US" b="0" i="0" dirty="0">
                <a:effectLst/>
              </a:rPr>
              <a:t> in your project.</a:t>
            </a:r>
          </a:p>
          <a:p>
            <a:pPr marL="0" indent="0">
              <a:buNone/>
            </a:pPr>
            <a:endParaRPr lang="en-US" b="0" i="0" dirty="0">
              <a:effectLst/>
              <a:latin typeface="ui-monospac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68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IDE extensions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416729" cy="36717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Visual Studio Code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endParaRPr lang="en-US" dirty="0">
              <a:solidFill>
                <a:srgbClr val="3C3C43"/>
              </a:solidFill>
            </a:endParaRPr>
          </a:p>
          <a:p>
            <a:r>
              <a:rPr lang="en-US" dirty="0">
                <a:solidFill>
                  <a:srgbClr val="3C3C43"/>
                </a:solidFill>
              </a:rPr>
              <a:t>JetBrains IDE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WebStorm,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PhpStorm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, IntelliJ IDEA Ultimate, and other JetBrains IDEs</a:t>
            </a:r>
            <a:endParaRPr lang="en-US" dirty="0">
              <a:solidFill>
                <a:srgbClr val="3C3C43"/>
              </a:solidFill>
            </a:endParaRP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Wallaby.js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runs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tests immediately as you type, highlighting results in your IDE right next to your code</a:t>
            </a:r>
          </a:p>
          <a:p>
            <a:pPr lvl="1"/>
            <a:endParaRPr lang="en-US" b="0" i="0" dirty="0">
              <a:solidFill>
                <a:srgbClr val="3C3C43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354C-364B-FCFF-2D79-78ADC60D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62" y="935999"/>
            <a:ext cx="2712379" cy="92005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24F2DFB-06B1-421D-9223-7BF8BD18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08" y="1964502"/>
            <a:ext cx="1221591" cy="5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4BA72EE-BDCD-47FC-BC0A-D97485BE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68" y="3366626"/>
            <a:ext cx="2650331" cy="5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9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4363</TotalTime>
  <Words>4716</Words>
  <Application>Microsoft Office PowerPoint</Application>
  <PresentationFormat>On-screen Show (16:9)</PresentationFormat>
  <Paragraphs>766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Inter</vt:lpstr>
      <vt:lpstr>SFMono-Regular</vt:lpstr>
      <vt:lpstr>ui-monospace</vt:lpstr>
      <vt:lpstr>Wingdings</vt:lpstr>
      <vt:lpstr>Office-thema</vt:lpstr>
      <vt:lpstr>PowerPoint Presentation</vt:lpstr>
      <vt:lpstr>PowerPoint Presentation</vt:lpstr>
      <vt:lpstr>Why Vitest?</vt:lpstr>
      <vt:lpstr>What is Vitest</vt:lpstr>
      <vt:lpstr>Vitest setup: Getting started</vt:lpstr>
      <vt:lpstr>Vitest setup: Configuring Vitest</vt:lpstr>
      <vt:lpstr>Vitest setup: Workspaces</vt:lpstr>
      <vt:lpstr>Vitest setup: Command Line Interface</vt:lpstr>
      <vt:lpstr>Vitest setup: IDE extensions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Reporters: Usage</vt:lpstr>
      <vt:lpstr>Reporters: Usage</vt:lpstr>
      <vt:lpstr>Built-in reporters: Default</vt:lpstr>
      <vt:lpstr>Built-in reporters: Basic</vt:lpstr>
      <vt:lpstr>Built-in reporters: Dot</vt:lpstr>
      <vt:lpstr>Built-in reporters: Verbose</vt:lpstr>
      <vt:lpstr>Built-in reporters: JUnit</vt:lpstr>
      <vt:lpstr>Built-in reporters: JSON</vt:lpstr>
      <vt:lpstr>Built-in reporters: HTML</vt:lpstr>
      <vt:lpstr>Coverage</vt:lpstr>
      <vt:lpstr>Coverage: Tools</vt:lpstr>
      <vt:lpstr>Coverage: Tools</vt:lpstr>
      <vt:lpstr>Coverage: Tools</vt:lpstr>
      <vt:lpstr>Coverage: Comparison</vt:lpstr>
      <vt:lpstr>Coverage: Comparison</vt:lpstr>
      <vt:lpstr>Coverage: Comparison</vt:lpstr>
      <vt:lpstr>Coverage: Comparison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Manipulating time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Jeroen Rijnboutt</cp:lastModifiedBy>
  <cp:revision>50</cp:revision>
  <dcterms:created xsi:type="dcterms:W3CDTF">2021-09-15T11:14:11Z</dcterms:created>
  <dcterms:modified xsi:type="dcterms:W3CDTF">2024-11-14T14:34:47Z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