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8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6" r:id="rId19"/>
    <p:sldId id="383" r:id="rId20"/>
    <p:sldId id="387" r:id="rId21"/>
    <p:sldId id="388" r:id="rId22"/>
    <p:sldId id="390" r:id="rId23"/>
    <p:sldId id="396" r:id="rId24"/>
    <p:sldId id="391" r:id="rId25"/>
    <p:sldId id="392" r:id="rId26"/>
    <p:sldId id="394" r:id="rId27"/>
    <p:sldId id="393" r:id="rId28"/>
    <p:sldId id="397" r:id="rId29"/>
    <p:sldId id="395" r:id="rId30"/>
    <p:sldId id="398" r:id="rId31"/>
    <p:sldId id="389" r:id="rId32"/>
    <p:sldId id="399" r:id="rId33"/>
    <p:sldId id="404" r:id="rId34"/>
    <p:sldId id="405" r:id="rId35"/>
    <p:sldId id="403" r:id="rId36"/>
    <p:sldId id="406" r:id="rId37"/>
    <p:sldId id="407" r:id="rId38"/>
    <p:sldId id="408" r:id="rId39"/>
    <p:sldId id="302" r:id="rId40"/>
    <p:sldId id="303" r:id="rId41"/>
    <p:sldId id="378" r:id="rId42"/>
    <p:sldId id="306" r:id="rId43"/>
    <p:sldId id="307" r:id="rId44"/>
    <p:sldId id="314" r:id="rId45"/>
    <p:sldId id="337" r:id="rId46"/>
    <p:sldId id="343" r:id="rId47"/>
    <p:sldId id="342" r:id="rId48"/>
    <p:sldId id="340" r:id="rId49"/>
    <p:sldId id="344" r:id="rId50"/>
    <p:sldId id="341" r:id="rId51"/>
    <p:sldId id="373" r:id="rId52"/>
    <p:sldId id="356" r:id="rId53"/>
    <p:sldId id="352" r:id="rId54"/>
    <p:sldId id="353" r:id="rId55"/>
    <p:sldId id="367" r:id="rId56"/>
    <p:sldId id="368" r:id="rId57"/>
    <p:sldId id="379" r:id="rId58"/>
    <p:sldId id="369" r:id="rId59"/>
    <p:sldId id="375" r:id="rId60"/>
    <p:sldId id="374" r:id="rId61"/>
    <p:sldId id="357" r:id="rId62"/>
    <p:sldId id="370" r:id="rId63"/>
    <p:sldId id="371" r:id="rId64"/>
    <p:sldId id="372" r:id="rId65"/>
    <p:sldId id="358" r:id="rId66"/>
    <p:sldId id="364" r:id="rId6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nbul.js.org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11480" y="810000"/>
            <a:ext cx="8288383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 agenda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a lot of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around</a:t>
            </a:r>
            <a:endParaRPr lang="nl-NL" dirty="0"/>
          </a:p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 (TS + </a:t>
            </a:r>
            <a:r>
              <a:rPr lang="nl-NL" dirty="0" err="1"/>
              <a:t>Jest</a:t>
            </a:r>
            <a:r>
              <a:rPr lang="nl-NL" dirty="0"/>
              <a:t>)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/ </a:t>
            </a:r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572000" y="1228745"/>
            <a:ext cx="299452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Install / Enable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A3F65-874C-0127-03E3-75C498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7166"/>
            <a:ext cx="4271284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 (corner case?)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4F095-5DC1-22A0-6D24-DAB1421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" y="1717977"/>
            <a:ext cx="3726423" cy="221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FF4C4-41F2-434D-DDA8-09610BC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82" y="1717977"/>
            <a:ext cx="4609328" cy="23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Hetényi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process typically includes the following steps: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Instrumentation</a:t>
            </a:r>
            <a:r>
              <a:rPr lang="en-US" b="0" i="0" dirty="0">
                <a:effectLst/>
              </a:rPr>
              <a:t>: Modifying the code to insert probes or counters that track execution.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Execution</a:t>
            </a:r>
            <a:r>
              <a:rPr lang="en-US" b="0" i="0" dirty="0">
                <a:effectLst/>
              </a:rPr>
              <a:t>: Running the instrumented code with your test suite.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Collection</a:t>
            </a:r>
            <a:r>
              <a:rPr lang="en-US" b="0" i="0" dirty="0">
                <a:effectLst/>
              </a:rPr>
              <a:t>: Gathering data on which parts of the code were executed.</a:t>
            </a:r>
          </a:p>
          <a:p>
            <a:pPr lvl="2">
              <a:buFont typeface="+mj-lt"/>
              <a:buAutoNum type="arabicPeriod"/>
            </a:pPr>
            <a:r>
              <a:rPr lang="en-US" b="1" i="0" dirty="0">
                <a:effectLst/>
              </a:rPr>
              <a:t>Reporting</a:t>
            </a:r>
            <a:r>
              <a:rPr lang="en-US" b="0" i="0" dirty="0">
                <a:effectLst/>
              </a:rPr>
              <a:t>: Generating a report that shows the coverage metrics, often highlighting lines or branches that were not executed.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1"/>
            <a:ext cx="6935263" cy="1308436"/>
          </a:xfrm>
        </p:spPr>
        <p:txBody>
          <a:bodyPr>
            <a:normAutofit/>
          </a:bodyPr>
          <a:lstStyle/>
          <a:p>
            <a:r>
              <a:rPr lang="en-US" sz="1400" dirty="0" err="1"/>
              <a:t>Vitest</a:t>
            </a:r>
            <a:r>
              <a:rPr lang="en-US" sz="1400" dirty="0"/>
              <a:t> supports two engines: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389942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Configuration file:</a:t>
            </a:r>
          </a:p>
          <a:p>
            <a:pPr lvl="1"/>
            <a:r>
              <a:rPr lang="en-US" sz="1600" dirty="0"/>
              <a:t>When starting </a:t>
            </a:r>
            <a:r>
              <a:rPr lang="en-US" sz="1600" dirty="0" err="1"/>
              <a:t>vitest</a:t>
            </a:r>
            <a:r>
              <a:rPr lang="en-US" sz="1600" dirty="0"/>
              <a:t>, this will prompt to install the package automatically</a:t>
            </a:r>
          </a:p>
          <a:p>
            <a:pPr lvl="1"/>
            <a:endParaRPr lang="en-US" sz="1600" dirty="0"/>
          </a:p>
          <a:p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692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Tools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99286"/>
            <a:ext cx="7195496" cy="2146195"/>
          </a:xfrm>
        </p:spPr>
        <p:txBody>
          <a:bodyPr>
            <a:normAutofit/>
          </a:bodyPr>
          <a:lstStyle/>
          <a:p>
            <a:r>
              <a:rPr lang="en-US" sz="1600" dirty="0"/>
              <a:t>Manual installation:</a:t>
            </a:r>
          </a:p>
          <a:p>
            <a:pPr lvl="3"/>
            <a:r>
              <a:rPr lang="en-US" sz="1600" dirty="0"/>
              <a:t>v8: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@vitest/coverage-v8</a:t>
            </a:r>
          </a:p>
          <a:p>
            <a:pPr lvl="3"/>
            <a:endParaRPr lang="en-US" sz="1600" dirty="0"/>
          </a:p>
          <a:p>
            <a:pPr lvl="3"/>
            <a:r>
              <a:rPr lang="en-US" sz="1600" dirty="0"/>
              <a:t>Istanbul:</a:t>
            </a:r>
          </a:p>
          <a:p>
            <a:pPr marL="1800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–D</a:t>
            </a:r>
            <a:r>
              <a:rPr lang="en-US" sz="1600" dirty="0">
                <a:latin typeface="Consolas" panose="020B0609020204030204" pitchFamily="49" charset="0"/>
              </a:rPr>
              <a:t> @vitest/coverage-Istanbul</a:t>
            </a:r>
          </a:p>
          <a:p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803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516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V8</a:t>
            </a:r>
          </a:p>
          <a:p>
            <a:r>
              <a:rPr lang="en-US" dirty="0"/>
              <a:t>No upfront instrumentation. Counters are inserted in the compiled byte code</a:t>
            </a:r>
          </a:p>
          <a:p>
            <a:r>
              <a:rPr lang="en-US" dirty="0"/>
              <a:t>Instrumentation is at block level</a:t>
            </a:r>
          </a:p>
          <a:p>
            <a:pPr lvl="1"/>
            <a:r>
              <a:rPr lang="en-US" dirty="0"/>
              <a:t>Less precise results than from Istanbul</a:t>
            </a:r>
          </a:p>
          <a:p>
            <a:pPr lvl="1"/>
            <a:r>
              <a:rPr lang="en-US" dirty="0"/>
              <a:t>Very high raw speed vs. Istanbul</a:t>
            </a:r>
          </a:p>
          <a:p>
            <a:r>
              <a:rPr lang="en-US" dirty="0"/>
              <a:t>Everything executed is instrumented, including the </a:t>
            </a:r>
            <a:r>
              <a:rPr lang="en-US" dirty="0" err="1"/>
              <a:t>npm</a:t>
            </a:r>
            <a:r>
              <a:rPr lang="en-US" dirty="0"/>
              <a:t> modules your own code lies upon</a:t>
            </a:r>
          </a:p>
          <a:p>
            <a:pPr lvl="1"/>
            <a:r>
              <a:rPr lang="en-US" dirty="0"/>
              <a:t>Data collected on those modules is post-processed and thrown away</a:t>
            </a:r>
          </a:p>
          <a:p>
            <a:pPr lvl="1"/>
            <a:r>
              <a:rPr lang="en-US" dirty="0"/>
              <a:t>May negate the raw speed benefits at high proportion of third-party modules</a:t>
            </a:r>
          </a:p>
          <a:p>
            <a:endParaRPr lang="en-US" dirty="0"/>
          </a:p>
          <a:p>
            <a:r>
              <a:rPr lang="en-US" dirty="0"/>
              <a:t>Reported issues:</a:t>
            </a:r>
          </a:p>
          <a:p>
            <a:pPr lvl="1"/>
            <a:r>
              <a:rPr lang="en-US" dirty="0"/>
              <a:t>Can get mixed up between user code and generated code</a:t>
            </a:r>
          </a:p>
          <a:p>
            <a:pPr lvl="1"/>
            <a:r>
              <a:rPr lang="en-US" dirty="0"/>
              <a:t>Marks non-executable code like Typescript type definitions as uncovered</a:t>
            </a:r>
          </a:p>
          <a:p>
            <a:pPr lvl="1"/>
            <a:r>
              <a:rPr lang="en-US" b="0" i="0" dirty="0">
                <a:effectLst/>
              </a:rPr>
              <a:t>Doesn’t track coverage of an if-statement that evaluates to false unless it has an explicit else clause.</a:t>
            </a:r>
          </a:p>
          <a:p>
            <a:pPr lvl="1"/>
            <a:r>
              <a:rPr lang="en-US" b="0" i="0" dirty="0">
                <a:effectLst/>
              </a:rPr>
              <a:t>v8 output is converted to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compatible format and then fed into the </a:t>
            </a:r>
            <a:r>
              <a:rPr lang="en-US" b="0" i="0" dirty="0" err="1">
                <a:effectLst/>
              </a:rPr>
              <a:t>istanbul</a:t>
            </a:r>
            <a:r>
              <a:rPr lang="en-US" b="0" i="0" dirty="0">
                <a:effectLst/>
              </a:rPr>
              <a:t> reporting tools. This can lead to a loss of precision where v8 and Istanbul formats don’t align.</a:t>
            </a:r>
          </a:p>
          <a:p>
            <a:pPr lvl="1"/>
            <a:r>
              <a:rPr lang="en-US" dirty="0"/>
              <a:t>Produces higher percentage marking blank and comment lines as executed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8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0043"/>
            <a:ext cx="7195500" cy="333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Istanbul</a:t>
            </a:r>
          </a:p>
          <a:p>
            <a:r>
              <a:rPr lang="nl-NL" b="0" i="0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transpilation</a:t>
            </a:r>
            <a:r>
              <a:rPr lang="nl-NL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pass</a:t>
            </a:r>
            <a:r>
              <a:rPr lang="nl-NL" b="0" i="0" dirty="0">
                <a:effectLst/>
              </a:rPr>
              <a:t> </a:t>
            </a:r>
            <a:r>
              <a:rPr lang="nl-NL" b="0" i="0" dirty="0" err="1">
                <a:effectLst/>
              </a:rPr>
              <a:t>implemented</a:t>
            </a:r>
            <a:r>
              <a:rPr lang="nl-NL" b="0" i="0" dirty="0">
                <a:effectLst/>
              </a:rPr>
              <a:t> </a:t>
            </a:r>
            <a:r>
              <a:rPr lang="nl-NL" b="0" i="0" dirty="0" err="1">
                <a:effectLst/>
              </a:rPr>
              <a:t>using</a:t>
            </a:r>
            <a:r>
              <a:rPr lang="nl-NL" b="0" i="0" dirty="0">
                <a:effectLst/>
              </a:rPr>
              <a:t> a 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Babel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plugin</a:t>
            </a:r>
            <a:r>
              <a:rPr lang="nl-NL" b="0" i="0" dirty="0">
                <a:effectLst/>
              </a:rPr>
              <a:t>. </a:t>
            </a:r>
            <a:r>
              <a:rPr lang="nl-NL" b="0" i="0" dirty="0" err="1">
                <a:effectLst/>
              </a:rPr>
              <a:t>Vitest</a:t>
            </a:r>
            <a:r>
              <a:rPr lang="nl-NL" b="0" i="0" dirty="0">
                <a:effectLst/>
              </a:rPr>
              <a:t>, </a:t>
            </a:r>
            <a:r>
              <a:rPr lang="nl-NL" b="0" i="0" dirty="0" err="1">
                <a:effectLst/>
              </a:rPr>
              <a:t>however</a:t>
            </a:r>
            <a:r>
              <a:rPr lang="nl-NL" b="0" i="0" dirty="0">
                <a:effectLst/>
              </a:rPr>
              <a:t>, is </a:t>
            </a:r>
            <a:r>
              <a:rPr lang="nl-NL" b="0" i="0" dirty="0" err="1">
                <a:effectLst/>
              </a:rPr>
              <a:t>taking</a:t>
            </a:r>
            <a:r>
              <a:rPr lang="nl-NL" b="0" i="0" dirty="0">
                <a:effectLst/>
              </a:rPr>
              <a:t> care of </a:t>
            </a:r>
            <a:r>
              <a:rPr lang="nl-NL" b="0" i="0" dirty="0" err="1">
                <a:effectLst/>
              </a:rPr>
              <a:t>that</a:t>
            </a:r>
            <a:r>
              <a:rPr lang="nl-NL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Instrumentation happens at the level of individual lines of code</a:t>
            </a:r>
          </a:p>
          <a:p>
            <a:pPr lvl="1"/>
            <a:r>
              <a:rPr lang="en-US" dirty="0"/>
              <a:t>Provides very precise results</a:t>
            </a:r>
          </a:p>
          <a:p>
            <a:pPr lvl="1"/>
            <a:r>
              <a:rPr lang="en-US" dirty="0"/>
              <a:t>Only the own code being tested gets instrumented, compensating the raw speed of v8</a:t>
            </a:r>
          </a:p>
          <a:p>
            <a:r>
              <a:rPr lang="en-US" b="0" i="0" dirty="0">
                <a:effectLst/>
              </a:rPr>
              <a:t>Instrumenting source code depends on a deep understanding of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language to instrument correctly without altering meaning.</a:t>
            </a:r>
          </a:p>
          <a:p>
            <a:pPr lvl="1"/>
            <a:r>
              <a:rPr lang="en-US" b="0" i="0" dirty="0">
                <a:effectLst/>
              </a:rPr>
              <a:t>In the past, updates to Istanbul have lagged behind changes to the </a:t>
            </a:r>
            <a:r>
              <a:rPr lang="en-US" b="0" i="0" dirty="0" err="1">
                <a:effectLst/>
              </a:rPr>
              <a:t>Javascript</a:t>
            </a:r>
            <a:r>
              <a:rPr lang="en-US" b="0" i="0" dirty="0">
                <a:effectLst/>
              </a:rPr>
              <a:t> spec.</a:t>
            </a:r>
            <a:endParaRPr lang="en-US" dirty="0"/>
          </a:p>
          <a:p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01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0677B3-0757-3616-B6FD-22EDAB14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4" y="786545"/>
            <a:ext cx="6985586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C43E53-B413-7D66-517E-F1B023E1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3" y="2803381"/>
            <a:ext cx="6985585" cy="1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</p:spTree>
    <p:extLst>
      <p:ext uri="{BB962C8B-B14F-4D97-AF65-F5344CB8AC3E}">
        <p14:creationId xmlns:p14="http://schemas.microsoft.com/office/powerpoint/2010/main" val="299111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Coverage: Comparison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0BEC0-29B0-E4DB-D549-5196221E9F5B}"/>
              </a:ext>
            </a:extLst>
          </p:cNvPr>
          <p:cNvSpPr txBox="1"/>
          <p:nvPr/>
        </p:nvSpPr>
        <p:spPr>
          <a:xfrm>
            <a:off x="8070502" y="1584478"/>
            <a:ext cx="28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v8</a:t>
            </a:r>
            <a:endParaRPr lang="nl-NL" sz="13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7297E-6915-9C6E-DD93-D58A017195BC}"/>
              </a:ext>
            </a:extLst>
          </p:cNvPr>
          <p:cNvSpPr txBox="1"/>
          <p:nvPr/>
        </p:nvSpPr>
        <p:spPr>
          <a:xfrm>
            <a:off x="8070501" y="3595955"/>
            <a:ext cx="68053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b="1" dirty="0"/>
              <a:t>Istanbul</a:t>
            </a:r>
            <a:endParaRPr lang="nl-NL" sz="1300" b="1" dirty="0" err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A54024-C4E8-52C6-81C1-18795308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792000"/>
            <a:ext cx="6317672" cy="17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1DCBE4-9D59-5B18-5D92-F4236A3B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8" y="2711388"/>
            <a:ext cx="6422041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classes or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do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8444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53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4332</TotalTime>
  <Words>4656</Words>
  <Application>Microsoft Office PowerPoint</Application>
  <PresentationFormat>On-screen Show (16:9)</PresentationFormat>
  <Paragraphs>750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JUnit</vt:lpstr>
      <vt:lpstr>Built-in reporters: JSON</vt:lpstr>
      <vt:lpstr>Built-in reporters: HTML</vt:lpstr>
      <vt:lpstr>Coverage</vt:lpstr>
      <vt:lpstr>Coverage: Tools</vt:lpstr>
      <vt:lpstr>Coverage: Tools</vt:lpstr>
      <vt:lpstr>Coverage: Tools</vt:lpstr>
      <vt:lpstr>Coverage: Comparison</vt:lpstr>
      <vt:lpstr>Coverage: Comparison</vt:lpstr>
      <vt:lpstr>Coverage: Comparison</vt:lpstr>
      <vt:lpstr>Coverage: Comparison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András Hetényi</cp:lastModifiedBy>
  <cp:revision>45</cp:revision>
  <dcterms:created xsi:type="dcterms:W3CDTF">2021-09-15T11:14:11Z</dcterms:created>
  <dcterms:modified xsi:type="dcterms:W3CDTF">2024-11-14T00:52:01Z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