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60"/>
  </p:notesMasterIdLst>
  <p:sldIdLst>
    <p:sldId id="363" r:id="rId5"/>
    <p:sldId id="366" r:id="rId6"/>
    <p:sldId id="297" r:id="rId7"/>
    <p:sldId id="299" r:id="rId8"/>
    <p:sldId id="376" r:id="rId9"/>
    <p:sldId id="309" r:id="rId10"/>
    <p:sldId id="300" r:id="rId11"/>
    <p:sldId id="301" r:id="rId12"/>
    <p:sldId id="380" r:id="rId13"/>
    <p:sldId id="381" r:id="rId14"/>
    <p:sldId id="382" r:id="rId15"/>
    <p:sldId id="384" r:id="rId16"/>
    <p:sldId id="385" r:id="rId17"/>
    <p:sldId id="383" r:id="rId18"/>
    <p:sldId id="386" r:id="rId19"/>
    <p:sldId id="387" r:id="rId20"/>
    <p:sldId id="388" r:id="rId21"/>
    <p:sldId id="390" r:id="rId22"/>
    <p:sldId id="396" r:id="rId23"/>
    <p:sldId id="391" r:id="rId24"/>
    <p:sldId id="392" r:id="rId25"/>
    <p:sldId id="394" r:id="rId26"/>
    <p:sldId id="393" r:id="rId27"/>
    <p:sldId id="395" r:id="rId28"/>
    <p:sldId id="397" r:id="rId29"/>
    <p:sldId id="398" r:id="rId30"/>
    <p:sldId id="389" r:id="rId31"/>
    <p:sldId id="302" r:id="rId32"/>
    <p:sldId id="303" r:id="rId33"/>
    <p:sldId id="378" r:id="rId34"/>
    <p:sldId id="306" r:id="rId35"/>
    <p:sldId id="307" r:id="rId36"/>
    <p:sldId id="314" r:id="rId37"/>
    <p:sldId id="337" r:id="rId38"/>
    <p:sldId id="343" r:id="rId39"/>
    <p:sldId id="342" r:id="rId40"/>
    <p:sldId id="340" r:id="rId41"/>
    <p:sldId id="344" r:id="rId42"/>
    <p:sldId id="341" r:id="rId43"/>
    <p:sldId id="373" r:id="rId44"/>
    <p:sldId id="356" r:id="rId45"/>
    <p:sldId id="352" r:id="rId46"/>
    <p:sldId id="353" r:id="rId47"/>
    <p:sldId id="367" r:id="rId48"/>
    <p:sldId id="368" r:id="rId49"/>
    <p:sldId id="379" r:id="rId50"/>
    <p:sldId id="369" r:id="rId51"/>
    <p:sldId id="375" r:id="rId52"/>
    <p:sldId id="374" r:id="rId53"/>
    <p:sldId id="357" r:id="rId54"/>
    <p:sldId id="370" r:id="rId55"/>
    <p:sldId id="371" r:id="rId56"/>
    <p:sldId id="372" r:id="rId57"/>
    <p:sldId id="358" r:id="rId58"/>
    <p:sldId id="364" r:id="rId5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co Cijsouw" initials="JC" lastIdx="1" clrIdx="0">
    <p:extLst>
      <p:ext uri="{19B8F6BF-5375-455C-9EA6-DF929625EA0E}">
        <p15:presenceInfo xmlns:p15="http://schemas.microsoft.com/office/powerpoint/2012/main" userId="S::Jacco.Cijsouw@AMIS.nl::3fcdd2c0-24be-4ef3-b421-82e6e91aab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7658C-1BFB-47E9-AAAB-EE9ECCAE51DC}" v="140" dt="2021-09-24T09:17:31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6"/>
  </p:normalViewPr>
  <p:slideViewPr>
    <p:cSldViewPr snapToGrid="0" snapToObjects="1">
      <p:cViewPr varScale="1">
        <p:scale>
          <a:sx n="131" d="100"/>
          <a:sy n="131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2750F-477D-46D2-BB05-B8B1B534FE10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21A363B-D5F6-4412-B7E3-E055F705DF32}">
      <dgm:prSet phldrT="[Text]"/>
      <dgm:spPr/>
      <dgm:t>
        <a:bodyPr/>
        <a:lstStyle/>
        <a:p>
          <a:r>
            <a:rPr lang="en-US" dirty="0" err="1"/>
            <a:t>Vitest</a:t>
          </a:r>
          <a:endParaRPr lang="nl-NL" dirty="0"/>
        </a:p>
      </dgm:t>
    </dgm:pt>
    <dgm:pt modelId="{5C99A8A4-B6A3-4CC4-8AB5-8C32AC824D9E}" type="parTrans" cxnId="{616B8900-C5E3-46BC-B9F1-991C3E06920D}">
      <dgm:prSet/>
      <dgm:spPr/>
      <dgm:t>
        <a:bodyPr/>
        <a:lstStyle/>
        <a:p>
          <a:endParaRPr lang="nl-NL"/>
        </a:p>
      </dgm:t>
    </dgm:pt>
    <dgm:pt modelId="{BF875FD5-4E89-403C-9C64-8DE575B0675D}" type="sibTrans" cxnId="{616B8900-C5E3-46BC-B9F1-991C3E06920D}">
      <dgm:prSet/>
      <dgm:spPr/>
      <dgm:t>
        <a:bodyPr/>
        <a:lstStyle/>
        <a:p>
          <a:endParaRPr lang="nl-NL"/>
        </a:p>
      </dgm:t>
    </dgm:pt>
    <dgm:pt modelId="{DB2DF0D8-F973-4752-84CF-F9606624FA45}">
      <dgm:prSet phldrT="[Text]"/>
      <dgm:spPr/>
      <dgm:t>
        <a:bodyPr/>
        <a:lstStyle/>
        <a:p>
          <a:r>
            <a:rPr lang="en-US" dirty="0"/>
            <a:t>Better Typescript support</a:t>
          </a:r>
          <a:endParaRPr lang="nl-NL" dirty="0"/>
        </a:p>
      </dgm:t>
    </dgm:pt>
    <dgm:pt modelId="{E261BE63-A891-4DE6-95B0-72DC5E819EF0}" type="parTrans" cxnId="{95C3C159-40FA-4854-B7E8-2535380F3396}">
      <dgm:prSet/>
      <dgm:spPr/>
      <dgm:t>
        <a:bodyPr/>
        <a:lstStyle/>
        <a:p>
          <a:endParaRPr lang="nl-NL"/>
        </a:p>
      </dgm:t>
    </dgm:pt>
    <dgm:pt modelId="{86E87C53-BE1B-4DC6-BE4B-7B637986249C}" type="sibTrans" cxnId="{95C3C159-40FA-4854-B7E8-2535380F3396}">
      <dgm:prSet/>
      <dgm:spPr/>
      <dgm:t>
        <a:bodyPr/>
        <a:lstStyle/>
        <a:p>
          <a:endParaRPr lang="nl-NL"/>
        </a:p>
      </dgm:t>
    </dgm:pt>
    <dgm:pt modelId="{96583162-9F18-4315-A12E-17C2D7AC3A20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ESModules</a:t>
          </a:r>
          <a:r>
            <a:rPr lang="en-US" dirty="0"/>
            <a:t> support</a:t>
          </a:r>
          <a:endParaRPr lang="nl-NL" dirty="0"/>
        </a:p>
      </dgm:t>
    </dgm:pt>
    <dgm:pt modelId="{0B29A8EA-D4A2-4C5C-88E8-342038015E17}" type="parTrans" cxnId="{7D60300E-95B4-4838-A665-C5D34C71EBCF}">
      <dgm:prSet/>
      <dgm:spPr/>
      <dgm:t>
        <a:bodyPr/>
        <a:lstStyle/>
        <a:p>
          <a:endParaRPr lang="nl-NL"/>
        </a:p>
      </dgm:t>
    </dgm:pt>
    <dgm:pt modelId="{234C3537-839A-4DA2-9841-2E0773D00D6D}" type="sibTrans" cxnId="{7D60300E-95B4-4838-A665-C5D34C71EBCF}">
      <dgm:prSet/>
      <dgm:spPr/>
      <dgm:t>
        <a:bodyPr/>
        <a:lstStyle/>
        <a:p>
          <a:endParaRPr lang="nl-NL"/>
        </a:p>
      </dgm:t>
    </dgm:pt>
    <dgm:pt modelId="{911A15EE-AEEE-4D96-A057-1A15476FDE0B}">
      <dgm:prSet phldrT="[Text]"/>
      <dgm:spPr/>
      <dgm:t>
        <a:bodyPr/>
        <a:lstStyle/>
        <a:p>
          <a:r>
            <a:rPr lang="en-US" dirty="0"/>
            <a:t>Jest</a:t>
          </a:r>
          <a:endParaRPr lang="nl-NL" dirty="0"/>
        </a:p>
      </dgm:t>
    </dgm:pt>
    <dgm:pt modelId="{D1ED7DFE-7452-4EEB-9C9B-E7E90F2CE0C2}" type="parTrans" cxnId="{2A25519D-EF0C-492D-B94E-90BC485FE5D1}">
      <dgm:prSet/>
      <dgm:spPr/>
      <dgm:t>
        <a:bodyPr/>
        <a:lstStyle/>
        <a:p>
          <a:endParaRPr lang="nl-NL"/>
        </a:p>
      </dgm:t>
    </dgm:pt>
    <dgm:pt modelId="{E88BA36C-05E3-4968-B973-7018B3E0D1E6}" type="sibTrans" cxnId="{2A25519D-EF0C-492D-B94E-90BC485FE5D1}">
      <dgm:prSet/>
      <dgm:spPr/>
      <dgm:t>
        <a:bodyPr/>
        <a:lstStyle/>
        <a:p>
          <a:endParaRPr lang="nl-NL"/>
        </a:p>
      </dgm:t>
    </dgm:pt>
    <dgm:pt modelId="{EBEEFC96-4272-415E-AA4E-77ADCBA7ADBE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CommonJS</a:t>
          </a:r>
          <a:r>
            <a:rPr lang="en-US" dirty="0"/>
            <a:t> module support</a:t>
          </a:r>
          <a:endParaRPr lang="nl-NL" dirty="0"/>
        </a:p>
      </dgm:t>
    </dgm:pt>
    <dgm:pt modelId="{1CF3065B-B15D-405C-8F17-2492B98E4B42}" type="parTrans" cxnId="{2CF91A7C-1D1B-4DB1-8A7D-1E72A6AF18AE}">
      <dgm:prSet/>
      <dgm:spPr/>
      <dgm:t>
        <a:bodyPr/>
        <a:lstStyle/>
        <a:p>
          <a:endParaRPr lang="nl-NL"/>
        </a:p>
      </dgm:t>
    </dgm:pt>
    <dgm:pt modelId="{93008BE0-AB06-4F0E-BB38-1E75AFE0F808}" type="sibTrans" cxnId="{2CF91A7C-1D1B-4DB1-8A7D-1E72A6AF18AE}">
      <dgm:prSet/>
      <dgm:spPr/>
      <dgm:t>
        <a:bodyPr/>
        <a:lstStyle/>
        <a:p>
          <a:endParaRPr lang="nl-NL"/>
        </a:p>
      </dgm:t>
    </dgm:pt>
    <dgm:pt modelId="{F36BFCA6-C5B9-438B-B1FD-C5E2C1B2644A}">
      <dgm:prSet phldrT="[Text]"/>
      <dgm:spPr/>
      <dgm:t>
        <a:bodyPr/>
        <a:lstStyle/>
        <a:p>
          <a:r>
            <a:rPr lang="en-US" dirty="0"/>
            <a:t>Larger community</a:t>
          </a:r>
          <a:endParaRPr lang="nl-NL" dirty="0"/>
        </a:p>
      </dgm:t>
    </dgm:pt>
    <dgm:pt modelId="{4E304AC6-6864-4016-BA61-D27F3DE0BB82}" type="parTrans" cxnId="{3C56D42C-B345-4773-AADF-7D1ABCE66508}">
      <dgm:prSet/>
      <dgm:spPr/>
      <dgm:t>
        <a:bodyPr/>
        <a:lstStyle/>
        <a:p>
          <a:endParaRPr lang="nl-NL"/>
        </a:p>
      </dgm:t>
    </dgm:pt>
    <dgm:pt modelId="{FF410A47-989B-45A3-B508-C479CACAFD83}" type="sibTrans" cxnId="{3C56D42C-B345-4773-AADF-7D1ABCE66508}">
      <dgm:prSet/>
      <dgm:spPr/>
      <dgm:t>
        <a:bodyPr/>
        <a:lstStyle/>
        <a:p>
          <a:endParaRPr lang="nl-NL"/>
        </a:p>
      </dgm:t>
    </dgm:pt>
    <dgm:pt modelId="{D8018DD0-A32C-4394-A271-D0BF7BE83337}">
      <dgm:prSet phldrT="[Text]"/>
      <dgm:spPr/>
      <dgm:t>
        <a:bodyPr/>
        <a:lstStyle/>
        <a:p>
          <a:r>
            <a:rPr lang="en-US" dirty="0"/>
            <a:t>Watch mode</a:t>
          </a:r>
          <a:endParaRPr lang="nl-NL" dirty="0"/>
        </a:p>
      </dgm:t>
    </dgm:pt>
    <dgm:pt modelId="{471BC3E5-3D01-4CFD-B42C-B9A681934679}" type="parTrans" cxnId="{76705BF3-E355-4CC5-BFD9-5A4A30067A32}">
      <dgm:prSet/>
      <dgm:spPr/>
      <dgm:t>
        <a:bodyPr/>
        <a:lstStyle/>
        <a:p>
          <a:endParaRPr lang="nl-NL"/>
        </a:p>
      </dgm:t>
    </dgm:pt>
    <dgm:pt modelId="{D512E963-18AF-40E7-A3A2-FCF039A5E074}" type="sibTrans" cxnId="{76705BF3-E355-4CC5-BFD9-5A4A30067A32}">
      <dgm:prSet/>
      <dgm:spPr/>
      <dgm:t>
        <a:bodyPr/>
        <a:lstStyle/>
        <a:p>
          <a:endParaRPr lang="nl-NL"/>
        </a:p>
      </dgm:t>
    </dgm:pt>
    <dgm:pt modelId="{ECA6040E-06FC-4BB4-9A1B-7D16546E6835}" type="pres">
      <dgm:prSet presAssocID="{37F2750F-477D-46D2-BB05-B8B1B534FE10}" presName="linearFlow" presStyleCnt="0">
        <dgm:presLayoutVars>
          <dgm:dir/>
          <dgm:animLvl val="lvl"/>
          <dgm:resizeHandles/>
        </dgm:presLayoutVars>
      </dgm:prSet>
      <dgm:spPr/>
    </dgm:pt>
    <dgm:pt modelId="{D5607C4A-0C30-4E26-9974-F4367C5D5A0B}" type="pres">
      <dgm:prSet presAssocID="{521A363B-D5F6-4412-B7E3-E055F705DF32}" presName="compositeNode" presStyleCnt="0">
        <dgm:presLayoutVars>
          <dgm:bulletEnabled val="1"/>
        </dgm:presLayoutVars>
      </dgm:prSet>
      <dgm:spPr/>
    </dgm:pt>
    <dgm:pt modelId="{1EF85538-B6AE-4FB2-A75E-0D650E5A4579}" type="pres">
      <dgm:prSet presAssocID="{521A363B-D5F6-4412-B7E3-E055F705DF32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B1F576-3C9A-4DAD-98E4-2F55809BCA9D}" type="pres">
      <dgm:prSet presAssocID="{521A363B-D5F6-4412-B7E3-E055F705DF32}" presName="childNode" presStyleLbl="node1" presStyleIdx="0" presStyleCnt="2">
        <dgm:presLayoutVars>
          <dgm:bulletEnabled val="1"/>
        </dgm:presLayoutVars>
      </dgm:prSet>
      <dgm:spPr/>
    </dgm:pt>
    <dgm:pt modelId="{256782D6-50B9-4DD6-847C-F7ABBB9923EB}" type="pres">
      <dgm:prSet presAssocID="{521A363B-D5F6-4412-B7E3-E055F705DF32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E5C6C1C1-3E66-4355-B854-A387E2772A7F}" type="pres">
      <dgm:prSet presAssocID="{BF875FD5-4E89-403C-9C64-8DE575B0675D}" presName="sibTrans" presStyleCnt="0"/>
      <dgm:spPr/>
    </dgm:pt>
    <dgm:pt modelId="{E73C4ED3-130D-404D-96DB-470295AD83FD}" type="pres">
      <dgm:prSet presAssocID="{911A15EE-AEEE-4D96-A057-1A15476FDE0B}" presName="compositeNode" presStyleCnt="0">
        <dgm:presLayoutVars>
          <dgm:bulletEnabled val="1"/>
        </dgm:presLayoutVars>
      </dgm:prSet>
      <dgm:spPr/>
    </dgm:pt>
    <dgm:pt modelId="{E9AC513D-25A9-4301-A372-7A45FB331E27}" type="pres">
      <dgm:prSet presAssocID="{911A15EE-AEEE-4D96-A057-1A15476FDE0B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8F20CD-3E69-4F1C-9056-AE78B95EB247}" type="pres">
      <dgm:prSet presAssocID="{911A15EE-AEEE-4D96-A057-1A15476FDE0B}" presName="childNode" presStyleLbl="node1" presStyleIdx="1" presStyleCnt="2">
        <dgm:presLayoutVars>
          <dgm:bulletEnabled val="1"/>
        </dgm:presLayoutVars>
      </dgm:prSet>
      <dgm:spPr/>
    </dgm:pt>
    <dgm:pt modelId="{0D23978C-B94D-4A4E-A997-263614FCAACE}" type="pres">
      <dgm:prSet presAssocID="{911A15EE-AEEE-4D96-A057-1A15476FDE0B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16B8900-C5E3-46BC-B9F1-991C3E06920D}" srcId="{37F2750F-477D-46D2-BB05-B8B1B534FE10}" destId="{521A363B-D5F6-4412-B7E3-E055F705DF32}" srcOrd="0" destOrd="0" parTransId="{5C99A8A4-B6A3-4CC4-8AB5-8C32AC824D9E}" sibTransId="{BF875FD5-4E89-403C-9C64-8DE575B0675D}"/>
    <dgm:cxn modelId="{80845B02-A481-4A6E-B8E2-16B4DBA2AD43}" type="presOf" srcId="{D8018DD0-A32C-4394-A271-D0BF7BE83337}" destId="{64B1F576-3C9A-4DAD-98E4-2F55809BCA9D}" srcOrd="0" destOrd="2" presId="urn:microsoft.com/office/officeart/2005/8/layout/hList2"/>
    <dgm:cxn modelId="{7D60300E-95B4-4838-A665-C5D34C71EBCF}" srcId="{521A363B-D5F6-4412-B7E3-E055F705DF32}" destId="{96583162-9F18-4315-A12E-17C2D7AC3A20}" srcOrd="1" destOrd="0" parTransId="{0B29A8EA-D4A2-4C5C-88E8-342038015E17}" sibTransId="{234C3537-839A-4DA2-9841-2E0773D00D6D}"/>
    <dgm:cxn modelId="{3C56D42C-B345-4773-AADF-7D1ABCE66508}" srcId="{911A15EE-AEEE-4D96-A057-1A15476FDE0B}" destId="{F36BFCA6-C5B9-438B-B1FD-C5E2C1B2644A}" srcOrd="1" destOrd="0" parTransId="{4E304AC6-6864-4016-BA61-D27F3DE0BB82}" sibTransId="{FF410A47-989B-45A3-B508-C479CACAFD83}"/>
    <dgm:cxn modelId="{C487303A-0505-4FAE-9DB9-97118E507752}" type="presOf" srcId="{96583162-9F18-4315-A12E-17C2D7AC3A20}" destId="{64B1F576-3C9A-4DAD-98E4-2F55809BCA9D}" srcOrd="0" destOrd="1" presId="urn:microsoft.com/office/officeart/2005/8/layout/hList2"/>
    <dgm:cxn modelId="{59DD5865-C5A3-4A06-962D-08C88D6407D2}" type="presOf" srcId="{911A15EE-AEEE-4D96-A057-1A15476FDE0B}" destId="{0D23978C-B94D-4A4E-A997-263614FCAACE}" srcOrd="0" destOrd="0" presId="urn:microsoft.com/office/officeart/2005/8/layout/hList2"/>
    <dgm:cxn modelId="{D6F76C66-F845-4839-A4E5-FE75AB0C2C0C}" type="presOf" srcId="{DB2DF0D8-F973-4752-84CF-F9606624FA45}" destId="{64B1F576-3C9A-4DAD-98E4-2F55809BCA9D}" srcOrd="0" destOrd="0" presId="urn:microsoft.com/office/officeart/2005/8/layout/hList2"/>
    <dgm:cxn modelId="{4DD3EA73-B494-4828-8F43-DC1691041376}" type="presOf" srcId="{EBEEFC96-4272-415E-AA4E-77ADCBA7ADBE}" destId="{F98F20CD-3E69-4F1C-9056-AE78B95EB247}" srcOrd="0" destOrd="0" presId="urn:microsoft.com/office/officeart/2005/8/layout/hList2"/>
    <dgm:cxn modelId="{95C3C159-40FA-4854-B7E8-2535380F3396}" srcId="{521A363B-D5F6-4412-B7E3-E055F705DF32}" destId="{DB2DF0D8-F973-4752-84CF-F9606624FA45}" srcOrd="0" destOrd="0" parTransId="{E261BE63-A891-4DE6-95B0-72DC5E819EF0}" sibTransId="{86E87C53-BE1B-4DC6-BE4B-7B637986249C}"/>
    <dgm:cxn modelId="{2CF91A7C-1D1B-4DB1-8A7D-1E72A6AF18AE}" srcId="{911A15EE-AEEE-4D96-A057-1A15476FDE0B}" destId="{EBEEFC96-4272-415E-AA4E-77ADCBA7ADBE}" srcOrd="0" destOrd="0" parTransId="{1CF3065B-B15D-405C-8F17-2492B98E4B42}" sibTransId="{93008BE0-AB06-4F0E-BB38-1E75AFE0F808}"/>
    <dgm:cxn modelId="{2A25519D-EF0C-492D-B94E-90BC485FE5D1}" srcId="{37F2750F-477D-46D2-BB05-B8B1B534FE10}" destId="{911A15EE-AEEE-4D96-A057-1A15476FDE0B}" srcOrd="1" destOrd="0" parTransId="{D1ED7DFE-7452-4EEB-9C9B-E7E90F2CE0C2}" sibTransId="{E88BA36C-05E3-4968-B973-7018B3E0D1E6}"/>
    <dgm:cxn modelId="{7BDCD3B0-B78F-479D-AABB-83B2218B0C94}" type="presOf" srcId="{F36BFCA6-C5B9-438B-B1FD-C5E2C1B2644A}" destId="{F98F20CD-3E69-4F1C-9056-AE78B95EB247}" srcOrd="0" destOrd="1" presId="urn:microsoft.com/office/officeart/2005/8/layout/hList2"/>
    <dgm:cxn modelId="{5EDB67D5-0E10-408E-99DA-A7DCB25E57FE}" type="presOf" srcId="{521A363B-D5F6-4412-B7E3-E055F705DF32}" destId="{256782D6-50B9-4DD6-847C-F7ABBB9923EB}" srcOrd="0" destOrd="0" presId="urn:microsoft.com/office/officeart/2005/8/layout/hList2"/>
    <dgm:cxn modelId="{76705BF3-E355-4CC5-BFD9-5A4A30067A32}" srcId="{521A363B-D5F6-4412-B7E3-E055F705DF32}" destId="{D8018DD0-A32C-4394-A271-D0BF7BE83337}" srcOrd="2" destOrd="0" parTransId="{471BC3E5-3D01-4CFD-B42C-B9A681934679}" sibTransId="{D512E963-18AF-40E7-A3A2-FCF039A5E074}"/>
    <dgm:cxn modelId="{E82FD8FA-5452-43F8-ABD9-92E08EB67DFE}" type="presOf" srcId="{37F2750F-477D-46D2-BB05-B8B1B534FE10}" destId="{ECA6040E-06FC-4BB4-9A1B-7D16546E6835}" srcOrd="0" destOrd="0" presId="urn:microsoft.com/office/officeart/2005/8/layout/hList2"/>
    <dgm:cxn modelId="{9A34148A-3E2E-4401-B1EF-89444FF96D6C}" type="presParOf" srcId="{ECA6040E-06FC-4BB4-9A1B-7D16546E6835}" destId="{D5607C4A-0C30-4E26-9974-F4367C5D5A0B}" srcOrd="0" destOrd="0" presId="urn:microsoft.com/office/officeart/2005/8/layout/hList2"/>
    <dgm:cxn modelId="{9F784E25-3606-47DA-AD95-9B6EE2C48F9E}" type="presParOf" srcId="{D5607C4A-0C30-4E26-9974-F4367C5D5A0B}" destId="{1EF85538-B6AE-4FB2-A75E-0D650E5A4579}" srcOrd="0" destOrd="0" presId="urn:microsoft.com/office/officeart/2005/8/layout/hList2"/>
    <dgm:cxn modelId="{9DF9AB9E-551C-45E9-B92B-DBCCCFD8B504}" type="presParOf" srcId="{D5607C4A-0C30-4E26-9974-F4367C5D5A0B}" destId="{64B1F576-3C9A-4DAD-98E4-2F55809BCA9D}" srcOrd="1" destOrd="0" presId="urn:microsoft.com/office/officeart/2005/8/layout/hList2"/>
    <dgm:cxn modelId="{9FE14B28-1A17-4D84-BFB5-DDE486313E34}" type="presParOf" srcId="{D5607C4A-0C30-4E26-9974-F4367C5D5A0B}" destId="{256782D6-50B9-4DD6-847C-F7ABBB9923EB}" srcOrd="2" destOrd="0" presId="urn:microsoft.com/office/officeart/2005/8/layout/hList2"/>
    <dgm:cxn modelId="{72277EEC-15AE-4B41-9236-4EA852AE373C}" type="presParOf" srcId="{ECA6040E-06FC-4BB4-9A1B-7D16546E6835}" destId="{E5C6C1C1-3E66-4355-B854-A387E2772A7F}" srcOrd="1" destOrd="0" presId="urn:microsoft.com/office/officeart/2005/8/layout/hList2"/>
    <dgm:cxn modelId="{1C11283D-F085-4903-8DE1-C336BFCB716B}" type="presParOf" srcId="{ECA6040E-06FC-4BB4-9A1B-7D16546E6835}" destId="{E73C4ED3-130D-404D-96DB-470295AD83FD}" srcOrd="2" destOrd="0" presId="urn:microsoft.com/office/officeart/2005/8/layout/hList2"/>
    <dgm:cxn modelId="{A3106D2B-DB1A-467D-8C2D-5BD1F22C6B46}" type="presParOf" srcId="{E73C4ED3-130D-404D-96DB-470295AD83FD}" destId="{E9AC513D-25A9-4301-A372-7A45FB331E27}" srcOrd="0" destOrd="0" presId="urn:microsoft.com/office/officeart/2005/8/layout/hList2"/>
    <dgm:cxn modelId="{2EA78001-0715-4877-A436-8D29CEA9C91B}" type="presParOf" srcId="{E73C4ED3-130D-404D-96DB-470295AD83FD}" destId="{F98F20CD-3E69-4F1C-9056-AE78B95EB247}" srcOrd="1" destOrd="0" presId="urn:microsoft.com/office/officeart/2005/8/layout/hList2"/>
    <dgm:cxn modelId="{993D0F8B-08BF-4F50-8C8B-9EEA340006CB}" type="presParOf" srcId="{E73C4ED3-130D-404D-96DB-470295AD83FD}" destId="{0D23978C-B94D-4A4E-A997-263614FCAAC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782D6-50B9-4DD6-847C-F7ABBB9923EB}">
      <dsp:nvSpPr>
        <dsp:cNvPr id="0" name=""/>
        <dsp:cNvSpPr/>
      </dsp:nvSpPr>
      <dsp:spPr>
        <a:xfrm rot="16200000">
          <a:off x="-1320882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Vitest</a:t>
          </a:r>
          <a:endParaRPr lang="nl-NL" sz="3400" kern="1200" dirty="0"/>
        </a:p>
      </dsp:txBody>
      <dsp:txXfrm>
        <a:off x="-1320882" y="2104873"/>
        <a:ext cx="3169919" cy="455456"/>
      </dsp:txXfrm>
    </dsp:sp>
    <dsp:sp modelId="{64B1F576-3C9A-4DAD-98E4-2F55809BCA9D}">
      <dsp:nvSpPr>
        <dsp:cNvPr id="0" name=""/>
        <dsp:cNvSpPr/>
      </dsp:nvSpPr>
      <dsp:spPr>
        <a:xfrm>
          <a:off x="491805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Typescript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ESModules</a:t>
          </a:r>
          <a:r>
            <a:rPr lang="en-US" sz="2300" kern="1200" dirty="0"/>
            <a:t>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Watch mode</a:t>
          </a:r>
          <a:endParaRPr lang="nl-NL" sz="2300" kern="1200" dirty="0"/>
        </a:p>
      </dsp:txBody>
      <dsp:txXfrm>
        <a:off x="491805" y="747641"/>
        <a:ext cx="2268658" cy="3169919"/>
      </dsp:txXfrm>
    </dsp:sp>
    <dsp:sp modelId="{1EF85538-B6AE-4FB2-A75E-0D650E5A4579}">
      <dsp:nvSpPr>
        <dsp:cNvPr id="0" name=""/>
        <dsp:cNvSpPr/>
      </dsp:nvSpPr>
      <dsp:spPr>
        <a:xfrm>
          <a:off x="36348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3978C-B94D-4A4E-A997-263614FCAACE}">
      <dsp:nvSpPr>
        <dsp:cNvPr id="0" name=""/>
        <dsp:cNvSpPr/>
      </dsp:nvSpPr>
      <dsp:spPr>
        <a:xfrm rot="16200000">
          <a:off x="1978304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Jest</a:t>
          </a:r>
          <a:endParaRPr lang="nl-NL" sz="3400" kern="1200" dirty="0"/>
        </a:p>
      </dsp:txBody>
      <dsp:txXfrm>
        <a:off x="1978304" y="2104873"/>
        <a:ext cx="3169919" cy="455456"/>
      </dsp:txXfrm>
    </dsp:sp>
    <dsp:sp modelId="{F98F20CD-3E69-4F1C-9056-AE78B95EB247}">
      <dsp:nvSpPr>
        <dsp:cNvPr id="0" name=""/>
        <dsp:cNvSpPr/>
      </dsp:nvSpPr>
      <dsp:spPr>
        <a:xfrm>
          <a:off x="3790992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CommonJS</a:t>
          </a:r>
          <a:r>
            <a:rPr lang="en-US" sz="2300" kern="1200" dirty="0"/>
            <a:t> module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Larger community</a:t>
          </a:r>
          <a:endParaRPr lang="nl-NL" sz="2300" kern="1200" dirty="0"/>
        </a:p>
      </dsp:txBody>
      <dsp:txXfrm>
        <a:off x="3790992" y="747641"/>
        <a:ext cx="2268658" cy="3169919"/>
      </dsp:txXfrm>
    </dsp:sp>
    <dsp:sp modelId="{E9AC513D-25A9-4301-A372-7A45FB331E27}">
      <dsp:nvSpPr>
        <dsp:cNvPr id="0" name=""/>
        <dsp:cNvSpPr/>
      </dsp:nvSpPr>
      <dsp:spPr>
        <a:xfrm>
          <a:off x="3335535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11-11-2024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 err="1"/>
              <a:t>Vitest</a:t>
            </a:r>
            <a:r>
              <a:rPr lang="nl-NL" noProof="0" dirty="0"/>
              <a:t>, unit </a:t>
            </a:r>
            <a:r>
              <a:rPr lang="nl-NL" noProof="0" dirty="0" err="1"/>
              <a:t>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 err="1"/>
              <a:t>Vitest</a:t>
            </a:r>
            <a:r>
              <a:rPr lang="nl-NL" noProof="0" dirty="0"/>
              <a:t>, unit </a:t>
            </a:r>
            <a:r>
              <a:rPr lang="nl-NL" noProof="0" dirty="0" err="1"/>
              <a:t>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vitest.dev/guide/ui.html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guide" TargetMode="External"/><Relationship Id="rId2" Type="http://schemas.openxmlformats.org/officeDocument/2006/relationships/hyperlink" Target="https://vitest.dev/api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sig-javascript-unittesting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810000"/>
            <a:ext cx="9144000" cy="297497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24900" y="911749"/>
            <a:ext cx="7680641" cy="2873229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Programma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Migrate from Jest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Reporters and Coverage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6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migrating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Vitest</a:t>
            </a:r>
            <a:endParaRPr lang="nl-NL" dirty="0"/>
          </a:p>
          <a:p>
            <a:pPr lvl="1"/>
            <a:r>
              <a:rPr lang="nl-NL" dirty="0"/>
              <a:t>New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TypeScript</a:t>
            </a:r>
            <a:r>
              <a:rPr lang="nl-NL" dirty="0"/>
              <a:t> standard</a:t>
            </a:r>
          </a:p>
          <a:p>
            <a:pPr lvl="1"/>
            <a:endParaRPr lang="nl-NL" dirty="0"/>
          </a:p>
          <a:p>
            <a:r>
              <a:rPr lang="nl-NL" dirty="0"/>
              <a:t>Basic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FunctionApp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HTTP Trigger</a:t>
            </a:r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277099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</a:t>
            </a:r>
            <a:r>
              <a:rPr lang="nl-NL" dirty="0" err="1"/>
              <a:t>Dev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09BB50-3858-9AA2-BB0A-FBB2CD04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8" y="1657222"/>
            <a:ext cx="2619741" cy="1981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DB1679-1A94-EC41-9191-F3DCF40D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8026"/>
            <a:ext cx="260068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Scripts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2FE5B-962D-1A0B-E124-6E245783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06" y="1829217"/>
            <a:ext cx="3334215" cy="47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0CA74-7429-561E-CFE0-C5D0160A4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66" y="1831938"/>
            <a:ext cx="305795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915826" cy="1175829"/>
          </a:xfrm>
        </p:spPr>
        <p:txBody>
          <a:bodyPr/>
          <a:lstStyle/>
          <a:p>
            <a:pPr lvl="1"/>
            <a:r>
              <a:rPr lang="nl-NL" dirty="0"/>
              <a:t>VS Code </a:t>
            </a:r>
            <a:r>
              <a:rPr lang="nl-NL" dirty="0" err="1"/>
              <a:t>plugins</a:t>
            </a:r>
            <a:endParaRPr lang="nl-NL" dirty="0"/>
          </a:p>
          <a:p>
            <a:pPr lvl="1"/>
            <a:r>
              <a:rPr lang="nl-NL" dirty="0" err="1"/>
              <a:t>Disable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E1580-3833-693A-C447-5D221871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6" y="1587166"/>
            <a:ext cx="2934109" cy="1533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C268C-B644-544B-2AAE-C6969149641E}"/>
              </a:ext>
            </a:extLst>
          </p:cNvPr>
          <p:cNvSpPr txBox="1"/>
          <p:nvPr/>
        </p:nvSpPr>
        <p:spPr>
          <a:xfrm>
            <a:off x="4674724" y="1228745"/>
            <a:ext cx="299452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Enable</a:t>
            </a:r>
            <a:endParaRPr lang="en-NL" sz="13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224D31-7B8C-3CA7-2932-113744E1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05" y="1668139"/>
            <a:ext cx="326753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Build</a:t>
            </a:r>
            <a:r>
              <a:rPr lang="nl-NL" dirty="0"/>
              <a:t> Error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Update </a:t>
            </a:r>
            <a:r>
              <a:rPr lang="nl-NL" dirty="0" err="1"/>
              <a:t>moduleResolution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node16 or </a:t>
            </a:r>
            <a:r>
              <a:rPr lang="nl-NL" dirty="0" err="1"/>
              <a:t>NodeNext</a:t>
            </a:r>
            <a:endParaRPr lang="nl-NL" dirty="0"/>
          </a:p>
          <a:p>
            <a:pPr lvl="1"/>
            <a:r>
              <a:rPr lang="nl-NL" dirty="0"/>
              <a:t>Has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biggest</a:t>
            </a:r>
            <a:r>
              <a:rPr lang="nl-NL" dirty="0"/>
              <a:t> impact!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A4B18B-6534-D49F-59E5-86EC649A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1299010"/>
            <a:ext cx="8736037" cy="8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7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/>
              <a:t>Delete </a:t>
            </a:r>
            <a:r>
              <a:rPr lang="nl-NL" i="1" dirty="0"/>
              <a:t>jest.config.js </a:t>
            </a:r>
            <a:r>
              <a:rPr lang="nl-NL" dirty="0"/>
              <a:t>(</a:t>
            </a:r>
            <a:r>
              <a:rPr lang="nl-NL" dirty="0" err="1"/>
              <a:t>if</a:t>
            </a:r>
            <a:r>
              <a:rPr lang="nl-NL" dirty="0"/>
              <a:t> present)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i="1" dirty="0" err="1"/>
              <a:t>vitest.config.ts</a:t>
            </a:r>
            <a:r>
              <a:rPr lang="nl-NL" dirty="0"/>
              <a:t> en </a:t>
            </a:r>
            <a:r>
              <a:rPr lang="nl-NL" i="1" dirty="0" err="1"/>
              <a:t>vitest.setup.ts</a:t>
            </a:r>
            <a:r>
              <a:rPr lang="nl-NL" i="1" dirty="0"/>
              <a:t> </a:t>
            </a:r>
            <a:r>
              <a:rPr lang="nl-NL" dirty="0"/>
              <a:t>(AMIS TS Standard)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explicit </a:t>
            </a:r>
            <a:r>
              <a:rPr lang="nl-NL" dirty="0" err="1"/>
              <a:t>imports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file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First (</a:t>
            </a:r>
            <a:r>
              <a:rPr lang="nl-NL" dirty="0" err="1"/>
              <a:t>simple</a:t>
            </a:r>
            <a:r>
              <a:rPr lang="nl-NL" dirty="0"/>
              <a:t>) test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works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741BF-7A3F-5DE8-2AEE-7330BB1B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24" y="1799245"/>
            <a:ext cx="518232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jest.mock</a:t>
            </a:r>
            <a:r>
              <a:rPr lang="nl-NL" i="1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vi.mock</a:t>
            </a:r>
            <a:endParaRPr lang="nl-NL" i="1" dirty="0"/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jest.fn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vi.fn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jest.clearMocks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vi.clearMocks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jest.spyOn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vi.spyOn</a:t>
            </a:r>
            <a:r>
              <a:rPr lang="nl-NL" i="1" dirty="0"/>
              <a:t>()</a:t>
            </a:r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169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results</a:t>
            </a:r>
            <a:r>
              <a:rPr lang="nl-NL" dirty="0"/>
              <a:t> in terminal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1D42-F14A-B228-A592-C3904403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66" y="1699543"/>
            <a:ext cx="4981087" cy="2396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0A9141-6140-4AED-61A0-E366AD8C67FC}"/>
              </a:ext>
            </a:extLst>
          </p:cNvPr>
          <p:cNvSpPr txBox="1"/>
          <p:nvPr/>
        </p:nvSpPr>
        <p:spPr>
          <a:xfrm>
            <a:off x="4334954" y="1203515"/>
            <a:ext cx="111134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/>
              <a:t>New</a:t>
            </a:r>
            <a:endParaRPr lang="en-NL" sz="15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407EA-3B0E-62EB-57EB-9B4DDF51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7" y="1699543"/>
            <a:ext cx="3762836" cy="21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0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801B-EC21-7F77-8E15-E9B1A63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Reporters: Usage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D999-F9BF-D921-7BC4-43FBC4F6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92455"/>
            <a:ext cx="7707110" cy="3745382"/>
          </a:xfrm>
        </p:spPr>
        <p:txBody>
          <a:bodyPr wrap="square">
            <a:normAutofit fontScale="85000" lnSpcReduction="20000"/>
          </a:bodyPr>
          <a:lstStyle/>
          <a:p>
            <a:r>
              <a:rPr lang="en-US" dirty="0"/>
              <a:t>Reporters are used to display test output in different formats</a:t>
            </a:r>
          </a:p>
          <a:p>
            <a:r>
              <a:rPr lang="en-US" dirty="0" err="1"/>
              <a:t>Vitest</a:t>
            </a:r>
            <a:r>
              <a:rPr lang="en-US" dirty="0"/>
              <a:t> provides several built-in reporters</a:t>
            </a:r>
          </a:p>
          <a:p>
            <a:r>
              <a:rPr lang="en-US" dirty="0"/>
              <a:t>Custom reporters are also supported</a:t>
            </a:r>
          </a:p>
          <a:p>
            <a:r>
              <a:rPr lang="en-US" dirty="0"/>
              <a:t>Multiple reporters can be used simultaneously</a:t>
            </a:r>
          </a:p>
          <a:p>
            <a:endParaRPr lang="en-US" dirty="0"/>
          </a:p>
          <a:p>
            <a:r>
              <a:rPr lang="en-US" dirty="0"/>
              <a:t>Using reporters in command line:</a:t>
            </a:r>
          </a:p>
          <a:p>
            <a:pPr marL="0" indent="0">
              <a:buNone/>
            </a:pPr>
            <a:endParaRPr lang="nl-NL" dirty="0">
              <a:latin typeface="ui-monospace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ui-monospace"/>
              </a:rPr>
              <a:t>npx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i="0" dirty="0" err="1">
                <a:effectLst/>
                <a:latin typeface="ui-monospace"/>
              </a:rPr>
              <a:t>vitest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--reporter=default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json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--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=./test-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output.json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Configuration file:</a:t>
            </a:r>
          </a:p>
          <a:p>
            <a:endParaRPr lang="en-US" dirty="0"/>
          </a:p>
          <a:p>
            <a:r>
              <a:rPr lang="nl-N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2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outputFile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‘./test-</a:t>
            </a:r>
            <a:r>
              <a:rPr lang="nl-N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output.json</a:t>
            </a:r>
            <a:r>
              <a:rPr lang="nl-NL" sz="1200" i="1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endParaRPr lang="nl-NL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combination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test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terminal (default)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file in </a:t>
            </a:r>
            <a:r>
              <a:rPr lang="nl-NL" dirty="0" err="1"/>
              <a:t>json</a:t>
            </a:r>
            <a:r>
              <a:rPr lang="nl-NL" dirty="0"/>
              <a:t> format.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797A-474F-CB9A-6904-CF36E6A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423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801B-EC21-7F77-8E15-E9B1A63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Reporters: Usage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D999-F9BF-D921-7BC4-43FBC4F6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92455"/>
            <a:ext cx="7707110" cy="3745382"/>
          </a:xfrm>
        </p:spPr>
        <p:txBody>
          <a:bodyPr wrap="square">
            <a:normAutofit lnSpcReduction="10000"/>
          </a:bodyPr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When using multiple reporters, it's also possible to designate multiple output files</a:t>
            </a:r>
          </a:p>
          <a:p>
            <a:r>
              <a:rPr lang="nl-NL" dirty="0">
                <a:latin typeface="+mj-lt"/>
              </a:rPr>
              <a:t>CLI: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ui-monospace"/>
              </a:rPr>
              <a:t>npx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i="0" dirty="0" err="1">
                <a:effectLst/>
                <a:latin typeface="ui-monospace"/>
              </a:rPr>
              <a:t>vitest</a:t>
            </a:r>
            <a:r>
              <a:rPr lang="nl-NL" b="0" i="0" dirty="0">
                <a:effectLst/>
                <a:latin typeface="ui-monospace"/>
              </a:rPr>
              <a:t> 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verbose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junit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json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–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outputFile.junit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=./junit-report.xml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–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outputFile.json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json-report.json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Configuration file:</a:t>
            </a:r>
          </a:p>
          <a:p>
            <a:endParaRPr lang="en-US" dirty="0"/>
          </a:p>
          <a:p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verbose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outputFile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80000" lvl="1" indent="0">
              <a:buNone/>
            </a:pP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‘./junit-report.xml</a:t>
            </a:r>
            <a:r>
              <a:rPr lang="nl-NL" sz="1400" i="1" dirty="0">
                <a:solidFill>
                  <a:srgbClr val="CE9178"/>
                </a:solidFill>
                <a:latin typeface="Consolas" panose="020B0609020204030204" pitchFamily="49" charset="0"/>
              </a:rPr>
              <a:t>’,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‘./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json-report.json</a:t>
            </a:r>
            <a:r>
              <a:rPr lang="nl-NL" sz="1400" i="1" dirty="0">
                <a:solidFill>
                  <a:srgbClr val="CE9178"/>
                </a:solidFill>
                <a:latin typeface="Consolas" panose="020B0609020204030204" pitchFamily="49" charset="0"/>
              </a:rPr>
              <a:t>’,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797A-474F-CB9A-6904-CF36E6A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526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9997" y="1080000"/>
            <a:ext cx="7680641" cy="1512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Jeroen Rijnboutt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Andras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Hetényi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Joost Lambregts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Default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+mj-lt"/>
              </a:rPr>
              <a:t>Identical when no reporter is specified</a:t>
            </a:r>
          </a:p>
          <a:p>
            <a:r>
              <a:rPr lang="en-US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will display results for each test suite hierarchically as they run, and then collapse after a suite passes.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✓ __tests__/file1.test.ts (2) 725ms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ui-monospace"/>
              </a:rPr>
              <a:t>	✓ __tests__/file2.test.ts (5) 746ms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When all tests have finished running, the final terminal output will display a summary of results and details of any failed tests.</a:t>
            </a:r>
          </a:p>
          <a:p>
            <a:pPr marL="0" indent="0">
              <a:buNone/>
            </a:pPr>
            <a:endParaRPr lang="nl-NL" b="0" i="0" dirty="0">
              <a:effectLst/>
              <a:latin typeface="ui-monospace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__tests__/file1.test.ts (2) 725ms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__tests__/file2.test.ts (2) 746ms</a:t>
            </a:r>
          </a:p>
          <a:p>
            <a:pPr marL="0" indent="0">
              <a:buNone/>
            </a:pPr>
            <a:endParaRPr lang="nl-NL" b="0" i="0" dirty="0">
              <a:effectLst/>
              <a:latin typeface="ui-monospace"/>
            </a:endParaRP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 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    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Start at 12:34:32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                        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19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Basic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6623996" cy="1999125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Displays the test files that have run and a summary of results after the entire suite has finished running.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Individual tests are only included in the report when they fail.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__tests__/file1.test.ts (2) 725ms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</a:t>
            </a:r>
            <a:r>
              <a:rPr lang="nl-NL" b="0" i="0" dirty="0">
                <a:effectLst/>
                <a:latin typeface="ui-monospace"/>
              </a:rPr>
              <a:t>✓ __tests__/file2.test.ts (2) 746ms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1538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Dot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6623996" cy="199912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Prints only a single dot for each completed test to provide minimal output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Details are provided for failed tests, along with the basic reporter summary</a:t>
            </a:r>
          </a:p>
          <a:p>
            <a:pPr marL="540000" lvl="3" indent="0">
              <a:buNone/>
            </a:pPr>
            <a:r>
              <a:rPr lang="en-US" b="1" i="0" dirty="0">
                <a:solidFill>
                  <a:srgbClr val="3C3C43"/>
                </a:solidFill>
                <a:effectLst/>
                <a:latin typeface="+mj-lt"/>
              </a:rPr>
              <a:t>. . . .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1090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Verbose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7034108" cy="3219035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Same as Default without collapsing the subtrees.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Individual tests are included in the report passed as well as failed.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✓ __tests__/file1.test.ts (2) 725ms 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ui-monospace"/>
              </a:rPr>
              <a:t>	✓ __tests__/file2.test.ts (5) 746ms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>
              <a:buNone/>
            </a:pPr>
            <a:endParaRPr lang="nl-NL" dirty="0">
              <a:latin typeface="ui-monospace"/>
            </a:endParaRP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  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046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JSON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8"/>
            <a:ext cx="2645886" cy="333607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Outputs a report of the test results in JSON format.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Can either be printed to the terminal or written to an XML file using the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outputFile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configuration option.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800" b="0" i="0" dirty="0">
              <a:solidFill>
                <a:srgbClr val="3C3C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369C0D-A3AC-F7F1-7832-18E99C9B313F}"/>
              </a:ext>
            </a:extLst>
          </p:cNvPr>
          <p:cNvSpPr txBox="1">
            <a:spLocks/>
          </p:cNvSpPr>
          <p:nvPr/>
        </p:nvSpPr>
        <p:spPr>
          <a:xfrm>
            <a:off x="3595893" y="942623"/>
            <a:ext cx="4111994" cy="3965965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77500" lnSpcReduction="2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numTotalTestSuites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numPassedTestSuites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2,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numFailedTestSuites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numPendingTestSuites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numTotalTests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numPassedTests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numFailedTests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numPendingTests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numTodoTests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1697737019307,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"success": false,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testResults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assertionResults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ancestorTitles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"first test file"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first test file 2 + 2 should equal 4",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"status": "failed",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"title": "2 + 2 should equal 4",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"duration": 9,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failureMessages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"expected 5 to be 4 // Object.is equality"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"location":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"line": 20,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"column": 28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"meta":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1697737019787,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1697737019797,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"status": "failed",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"message":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"name": "/root-directory/__tests__/test-file-1.test.ts"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312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JUnit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8"/>
            <a:ext cx="3464919" cy="2250377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Outputs a report of the test results in JUnit XML format.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Can either be printed to the terminal or written to an XML file using the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outputFile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configuration option.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The nested tags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testsuites</a:t>
            </a:r>
            <a:r>
              <a:rPr lang="en-US" b="0" i="1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3C3C43"/>
                </a:solidFill>
                <a:effectLst/>
                <a:latin typeface="+mj-lt"/>
              </a:rPr>
              <a:t>and </a:t>
            </a:r>
            <a:r>
              <a:rPr lang="en-US" i="1" dirty="0">
                <a:solidFill>
                  <a:srgbClr val="3C3C43"/>
                </a:solidFill>
                <a:latin typeface="+mj-lt"/>
              </a:rPr>
              <a:t>testcase</a:t>
            </a:r>
            <a:r>
              <a:rPr lang="en-US" dirty="0">
                <a:solidFill>
                  <a:srgbClr val="3C3C43"/>
                </a:solidFill>
                <a:latin typeface="+mj-lt"/>
              </a:rPr>
              <a:t> can be configured like:</a:t>
            </a:r>
          </a:p>
          <a:p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180000" lvl="1" indent="0">
              <a:buNone/>
            </a:pP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{ 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suiteName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suite name’, 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custom-classname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’}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800" b="0" i="0" dirty="0">
              <a:solidFill>
                <a:srgbClr val="3C3C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EB49EF-5A6C-E4FE-ACC0-041830CC6A96}"/>
              </a:ext>
            </a:extLst>
          </p:cNvPr>
          <p:cNvSpPr txBox="1">
            <a:spLocks/>
          </p:cNvSpPr>
          <p:nvPr/>
        </p:nvSpPr>
        <p:spPr>
          <a:xfrm>
            <a:off x="4826389" y="935997"/>
            <a:ext cx="3464919" cy="3919501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0000">
              <a:tabLst>
                <a:tab pos="0" algn="l"/>
              </a:tabLst>
            </a:pP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vitest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tests"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tests="2"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failures="1"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errors="0"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time="0.503"&gt;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name="__tests__/test-file-1.test.ts" timestamp="2023-10-19T17:41:58.580Z"  hostname="My-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Computer.local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tests="2" failures="1" errors="0" skipped="0“ time="0.013"&gt; &lt;testcase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="__tests__/test-file-1.test.ts" name="first test file &amp;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2 + 2 should equal 4“ time="0.01"&gt;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&lt;failure message="expected 5 to be 4 // Object.is equality"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 type="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expected 5 to be 4 // Object.is equality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? __tests__/test-file-1.test.ts:20:28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&lt;/failure&gt;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&lt;/testcase&gt;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&lt;testcase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="__tests__/test-file-1.test.ts"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name="first test file &amp;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4 - 2 should equal 2"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time="0"&gt;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&lt;/testcase&gt;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800" dirty="0">
              <a:solidFill>
                <a:srgbClr val="3C3C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4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HTML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5999"/>
            <a:ext cx="3907877" cy="2480199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Generates an HTML file to view test results through an interactive </a:t>
            </a:r>
            <a:r>
              <a:rPr lang="en-US" b="0" i="0" dirty="0">
                <a:effectLst/>
                <a:latin typeface="+mj-lt"/>
                <a:hlinkClick r:id="rId2"/>
              </a:rPr>
              <a:t>GUI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.</a:t>
            </a:r>
          </a:p>
          <a:p>
            <a:r>
              <a:rPr lang="en-US" dirty="0">
                <a:solidFill>
                  <a:srgbClr val="3C3C43"/>
                </a:solidFill>
                <a:latin typeface="+mj-lt"/>
              </a:rPr>
              <a:t>The </a:t>
            </a:r>
            <a:r>
              <a:rPr lang="en-US" dirty="0" err="1">
                <a:solidFill>
                  <a:srgbClr val="3C3C43"/>
                </a:solidFill>
                <a:latin typeface="+mj-lt"/>
              </a:rPr>
              <a:t>Vitest</a:t>
            </a:r>
            <a:r>
              <a:rPr lang="en-US" dirty="0">
                <a:solidFill>
                  <a:srgbClr val="3C3C43"/>
                </a:solidFill>
                <a:latin typeface="+mj-lt"/>
              </a:rPr>
              <a:t> UI is optional and need to be installed separately:</a:t>
            </a:r>
          </a:p>
          <a:p>
            <a:pPr marL="0" indent="0">
              <a:buNone/>
            </a:pPr>
            <a:r>
              <a:rPr lang="en-US" dirty="0">
                <a:solidFill>
                  <a:srgbClr val="3C3C43"/>
                </a:solidFill>
                <a:latin typeface="+mj-lt"/>
              </a:rPr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pm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–D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@vitest/ui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Starting the tests with UI:</a:t>
            </a:r>
          </a:p>
          <a:p>
            <a:pPr marL="540000" lvl="3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</a:t>
            </a:r>
            <a:r>
              <a:rPr lang="nl-NL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--ui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After the file has been generated,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will keep a local development server running and provide a link to view the report in a browser.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	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http://localhost:51204/__vitest__/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1026" name="Picture 2" descr="Vitest UI">
            <a:extLst>
              <a:ext uri="{FF2B5EF4-FFF2-40B4-BE49-F238E27FC236}">
                <a16:creationId xmlns:a16="http://schemas.microsoft.com/office/drawing/2014/main" id="{2E26DF4C-972A-4C62-4809-39A7CA43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80" y="1138622"/>
            <a:ext cx="4516120" cy="286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85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r>
              <a:rPr lang="en-US" sz="1400" dirty="0" err="1"/>
              <a:t>Vitest</a:t>
            </a:r>
            <a:r>
              <a:rPr lang="en-US" sz="1400" dirty="0"/>
              <a:t> supports</a:t>
            </a:r>
          </a:p>
          <a:p>
            <a:pPr lvl="1"/>
            <a:r>
              <a:rPr lang="en-US" sz="1400" dirty="0"/>
              <a:t>native code coverage via </a:t>
            </a:r>
            <a:r>
              <a:rPr lang="en-US" sz="1400" b="1" dirty="0"/>
              <a:t>v8</a:t>
            </a:r>
            <a:endParaRPr lang="en-US" sz="1400" dirty="0"/>
          </a:p>
          <a:p>
            <a:pPr lvl="1"/>
            <a:r>
              <a:rPr lang="en-US" sz="1400" dirty="0"/>
              <a:t>Instrumented coverage via </a:t>
            </a:r>
            <a:r>
              <a:rPr lang="en-US" sz="1400" b="1" dirty="0"/>
              <a:t>Istanbul</a:t>
            </a:r>
          </a:p>
          <a:p>
            <a:r>
              <a:rPr lang="en-US" sz="1400" dirty="0"/>
              <a:t>Both v8 and Istanbul are optional. By default v8 is used.</a:t>
            </a:r>
          </a:p>
          <a:p>
            <a:endParaRPr lang="en-US" sz="1400" dirty="0"/>
          </a:p>
          <a:p>
            <a:r>
              <a:rPr lang="nl-NL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setupFiles</a:t>
            </a:r>
            <a:r>
              <a:rPr lang="nl-NL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nl-NL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vitest.setup.ts</a:t>
            </a:r>
            <a:r>
              <a:rPr lang="nl-NL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poolOptions</a:t>
            </a:r>
            <a:r>
              <a:rPr lang="nl-NL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NL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forks</a:t>
            </a:r>
            <a:r>
              <a:rPr lang="nl-NL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singleFork</a:t>
            </a:r>
            <a:r>
              <a:rPr lang="nl-NL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coverage</a:t>
            </a:r>
            <a:r>
              <a:rPr lang="nl-NL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NL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provider:</a:t>
            </a:r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05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istanbul</a:t>
            </a:r>
            <a:r>
              <a:rPr lang="nl-NL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5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or 'v8'</a:t>
            </a:r>
            <a:endParaRPr lang="nl-NL" sz="105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5199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217-051D-4E1A-A134-C609B8EC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Basics: Expects and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03D2-5948-44B6-B8A5-0CF76ACA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0EC34-F749-43F5-99AE-485ECA4FB80A}"/>
              </a:ext>
            </a:extLst>
          </p:cNvPr>
          <p:cNvSpPr txBox="1"/>
          <p:nvPr/>
        </p:nvSpPr>
        <p:spPr>
          <a:xfrm>
            <a:off x="719999" y="955804"/>
            <a:ext cx="7483287" cy="11310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//file: functions.js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78A80-9A8E-48D4-951B-CDF76EB41B72}"/>
              </a:ext>
            </a:extLst>
          </p:cNvPr>
          <p:cNvSpPr txBox="1"/>
          <p:nvPr/>
        </p:nvSpPr>
        <p:spPr>
          <a:xfrm>
            <a:off x="719999" y="2571750"/>
            <a:ext cx="7496444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'./toRemove.js'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87444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4113306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Readable way to make assertions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Specialized matchers exist for many kinds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https://jestjs.io/docs/expect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toHaveLength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toBeGreaterThan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toHaveProperty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toBeCloseTo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9481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FA936-5F66-4EB0-A003-6C002367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Vitest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593FE-D74E-470F-9CBB-83EC706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 unit </a:t>
            </a:r>
            <a:r>
              <a:rPr lang="nl-NL" dirty="0" err="1"/>
              <a:t>testing</a:t>
            </a:r>
            <a:endParaRPr lang="nl-NL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7C3FC0-FAF6-3EF2-4DA1-CAF51250E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1424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994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Asymetric</a:t>
            </a:r>
            <a:r>
              <a:rPr lang="en-US" dirty="0"/>
              <a:t>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34656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Use in equals, and in some other matchers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asymetric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2872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EB3-3A03-4436-90A5-897DD48F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matchers in Visual Studio Code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BD38-B3CC-4848-9B03-106A063D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54D07-4145-1ED4-2B96-5ADF694F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" y="1239597"/>
            <a:ext cx="8997417" cy="15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6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44CB-E1F8-405C-862D-A1CBE03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51785-0F4F-45B5-AA5A-40D5302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6D6B5-8D6A-4F56-9CFB-D9D681BCC041}"/>
              </a:ext>
            </a:extLst>
          </p:cNvPr>
          <p:cNvSpPr txBox="1"/>
          <p:nvPr/>
        </p:nvSpPr>
        <p:spPr>
          <a:xfrm>
            <a:off x="719999" y="955804"/>
            <a:ext cx="748328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obect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comparisons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26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5E51-B929-467A-B63D-3DE4A044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 for Exceptions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B2EC3-BC76-4642-AC52-8C2EDB27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7948-A12C-4D07-9689-0FA71CC8D964}"/>
              </a:ext>
            </a:extLst>
          </p:cNvPr>
          <p:cNvSpPr txBox="1"/>
          <p:nvPr/>
        </p:nvSpPr>
        <p:spPr>
          <a:xfrm>
            <a:off x="1344715" y="1246196"/>
            <a:ext cx="690461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44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F5BF-6D55-4402-AB1F-9F1E1D9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 functions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BEDE2-53D5-4F1F-981F-FC92C6D9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DB4D-20C4-495A-8ACE-FF23CFFD842B}"/>
              </a:ext>
            </a:extLst>
          </p:cNvPr>
          <p:cNvSpPr txBox="1"/>
          <p:nvPr/>
        </p:nvSpPr>
        <p:spPr>
          <a:xfrm>
            <a:off x="794002" y="1031660"/>
            <a:ext cx="7185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'hello!'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8450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9ECD-390F-4544-8C58-B28CFCCF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E9C98-40C1-477B-86C9-E830C67E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122" name="Picture 2" descr="Is the construction industry due a complete re-build? | Odgers Berndtson">
            <a:extLst>
              <a:ext uri="{FF2B5EF4-FFF2-40B4-BE49-F238E27FC236}">
                <a16:creationId xmlns:a16="http://schemas.microsoft.com/office/drawing/2014/main" id="{57DBA207-1537-4ACC-98AE-69BEADFD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8" y="1532235"/>
            <a:ext cx="3697402" cy="22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en To Demolish a Building - Big Easy Demolition">
            <a:extLst>
              <a:ext uri="{FF2B5EF4-FFF2-40B4-BE49-F238E27FC236}">
                <a16:creationId xmlns:a16="http://schemas.microsoft.com/office/drawing/2014/main" id="{0B5C5C34-63F7-4C78-9C9B-55C9A73C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07" y="1532234"/>
            <a:ext cx="3630492" cy="229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44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99351" y="910307"/>
            <a:ext cx="293062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startRepository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teardownRepository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2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setup and teardown: for each 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61922" y="939981"/>
            <a:ext cx="2846859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initializeRepository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clearRepository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other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  <a:endParaRPr lang="en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26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Scoping: describe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2029738" y="1073512"/>
            <a:ext cx="4350121" cy="382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</a:rPr>
              <a:t>beforeEach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 err="1">
                <a:solidFill>
                  <a:schemeClr val="accent2"/>
                </a:solidFill>
              </a:rPr>
              <a:t>afterEach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{..});</a:t>
            </a:r>
          </a:p>
          <a:p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SFMono-Regular"/>
              </a:rPr>
              <a:t>describe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(‘this is a scoped block', () =&gt; {</a:t>
            </a:r>
          </a:p>
          <a:p>
            <a:endParaRPr lang="en-US" i="1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FMono-Regular"/>
              </a:rPr>
              <a:t>	// Applies only to tests in this block</a:t>
            </a:r>
          </a:p>
          <a:p>
            <a:endParaRPr lang="en-US" i="1" dirty="0">
              <a:solidFill>
                <a:schemeClr val="accent2">
                  <a:lumMod val="40000"/>
                  <a:lumOff val="60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	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test within scope', () =&gt; {…});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 test within scope', 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32519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758B-F72C-4EA2-BA1E-971D186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A3746-F129-4A20-8768-674EB77E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9218" name="Picture 2" descr="Fake News erkennen unbd Informationen kritisch hinterfragen">
            <a:extLst>
              <a:ext uri="{FF2B5EF4-FFF2-40B4-BE49-F238E27FC236}">
                <a16:creationId xmlns:a16="http://schemas.microsoft.com/office/drawing/2014/main" id="{4E8F7487-EE58-4BD3-9B93-C3DFC43A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59" y="140547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ll Recording - Record Inbound And Outbound Phone Calls">
            <a:extLst>
              <a:ext uri="{FF2B5EF4-FFF2-40B4-BE49-F238E27FC236}">
                <a16:creationId xmlns:a16="http://schemas.microsoft.com/office/drawing/2014/main" id="{FA038F64-D943-441B-ABAA-DCC17F06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74" y="1743609"/>
            <a:ext cx="34766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BAB7-0C92-444B-9FE1-4A1706F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Vitest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954D6-9213-4CDA-B956-0B1A8414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E22EE-DFBD-514F-2784-A9E3EC5C63CD}"/>
              </a:ext>
            </a:extLst>
          </p:cNvPr>
          <p:cNvSpPr txBox="1"/>
          <p:nvPr/>
        </p:nvSpPr>
        <p:spPr>
          <a:xfrm>
            <a:off x="446721" y="1423915"/>
            <a:ext cx="3584123" cy="1600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Testing framework for </a:t>
            </a:r>
            <a:r>
              <a:rPr lang="en-US" sz="1300" dirty="0" err="1"/>
              <a:t>Javascript</a:t>
            </a:r>
            <a:r>
              <a:rPr lang="en-US" sz="1300" dirty="0"/>
              <a:t> /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Almost identical to 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Originally built for </a:t>
            </a:r>
            <a:r>
              <a:rPr lang="en-US" sz="1300" dirty="0" err="1"/>
              <a:t>Vite</a:t>
            </a:r>
            <a:r>
              <a:rPr lang="en-US" sz="130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Resources: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2"/>
              </a:rPr>
              <a:t>https://vitest.dev/api/</a:t>
            </a:r>
            <a:endParaRPr lang="en-US" sz="13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3"/>
              </a:rPr>
              <a:t>https://vitest.dev/guide</a:t>
            </a:r>
            <a:r>
              <a:rPr lang="en-US" sz="1300" dirty="0"/>
              <a:t>/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Jest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 err="1"/>
          </a:p>
        </p:txBody>
      </p:sp>
      <p:pic>
        <p:nvPicPr>
          <p:cNvPr id="5" name="Picture 2" descr="Vitest | Next Generation testing framework">
            <a:extLst>
              <a:ext uri="{FF2B5EF4-FFF2-40B4-BE49-F238E27FC236}">
                <a16:creationId xmlns:a16="http://schemas.microsoft.com/office/drawing/2014/main" id="{0CE32E66-B88B-EB66-6759-6A5BDFB26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91" y="913039"/>
            <a:ext cx="3392290" cy="33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59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C9F8-0CB8-52A6-63FB-480182C9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is your friend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AD08-9719-162F-243A-9E967B4A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600" dirty="0"/>
              <a:t>https://vitest.dev/guide/mocking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1F00-1FF1-0F90-3504-B6C3E8E3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8831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3"/>
                </a:solidFill>
                <a:latin typeface="Inter"/>
              </a:rPr>
              <a:t>Working with mock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Injecting mock functions in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510099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</a:t>
            </a:r>
            <a:r>
              <a:rPr lang="en-US" dirty="0" err="1"/>
              <a:t>vi.fn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94D2F-25E2-4C46-BDB9-0A1D411BF364}"/>
              </a:ext>
            </a:extLst>
          </p:cNvPr>
          <p:cNvSpPr txBox="1"/>
          <p:nvPr/>
        </p:nvSpPr>
        <p:spPr>
          <a:xfrm>
            <a:off x="719999" y="1855611"/>
            <a:ext cx="7691084" cy="279307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toHaveNthReturnedWith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0BE15-BB40-EF26-A7C8-438B624CAB00}"/>
              </a:ext>
            </a:extLst>
          </p:cNvPr>
          <p:cNvSpPr txBox="1"/>
          <p:nvPr/>
        </p:nvSpPr>
        <p:spPr>
          <a:xfrm>
            <a:off x="1000836" y="1096370"/>
            <a:ext cx="2647007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err="1"/>
              <a:t>vi.fn</a:t>
            </a:r>
            <a:r>
              <a:rPr lang="en-US" sz="1300" dirty="0"/>
              <a:t>() creates a mock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Verify function calls / arguments</a:t>
            </a: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 err="1"/>
              <a:t>Modify</a:t>
            </a:r>
            <a:r>
              <a:rPr lang="nl-NL" sz="1300" dirty="0"/>
              <a:t> </a:t>
            </a:r>
            <a:r>
              <a:rPr lang="nl-NL" sz="1300" dirty="0" err="1"/>
              <a:t>function</a:t>
            </a:r>
            <a:r>
              <a:rPr lang="nl-NL" sz="1300" dirty="0"/>
              <a:t> </a:t>
            </a:r>
            <a:r>
              <a:rPr lang="nl-NL" sz="1300" dirty="0" err="1"/>
              <a:t>behavior</a:t>
            </a:r>
            <a:r>
              <a:rPr lang="nl-NL" sz="1300" dirty="0"/>
              <a:t>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77334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Implementations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668739" y="928047"/>
            <a:ext cx="7947548" cy="344709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full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mockImplementation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(non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mockRejectedValue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033931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Mock once or more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23165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first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second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/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reset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empty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mockReset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534792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21885"/>
            <a:ext cx="6624000" cy="504000"/>
          </a:xfrm>
        </p:spPr>
        <p:txBody>
          <a:bodyPr/>
          <a:lstStyle/>
          <a:p>
            <a:r>
              <a:rPr lang="en-US" dirty="0"/>
              <a:t>Working with mock functions: Verifying 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236988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does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toHaveBeenLastCalledWith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mockClear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423800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2A4-FFF8-1364-BED9-071790AA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asymmetric matchers!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9660-ED12-7A5B-B81A-0D67F54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390A9-D220-6555-11B2-BD04128804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5" y="936626"/>
            <a:ext cx="7750538" cy="82567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	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281195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Utilizing </a:t>
            </a:r>
            <a:r>
              <a:rPr lang="en-US" dirty="0" err="1"/>
              <a:t>mock.calls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87798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calls: [</a:t>
            </a:r>
            <a:r>
              <a:rPr lang="nl-NL" sz="1400" b="0" dirty="0" err="1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instances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invocationCallOrder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settledResults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lastCall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205202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2F5-0F97-404F-3B78-D73DD9F5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complex objects: </a:t>
            </a:r>
            <a:r>
              <a:rPr lang="en-US" dirty="0" err="1"/>
              <a:t>vitest</a:t>
            </a:r>
            <a:r>
              <a:rPr lang="en-US" dirty="0"/>
              <a:t>-mock-extended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5A54-2468-5A1D-75EF-C11AA53E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functions we want to mock are located in an object. We can use </a:t>
            </a:r>
            <a:r>
              <a:rPr lang="en-US" dirty="0" err="1"/>
              <a:t>vitest</a:t>
            </a:r>
            <a:r>
              <a:rPr lang="en-US" dirty="0"/>
              <a:t>-mock-extended to easily create mock objects from types, </a:t>
            </a:r>
            <a:r>
              <a:rPr lang="en-US" dirty="0" err="1"/>
              <a:t>classes,or</a:t>
            </a:r>
            <a:r>
              <a:rPr lang="en-US" dirty="0"/>
              <a:t> interfaces.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1D7E-AF25-365B-3FE2-0B94D2A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E3D03-A0E9-3138-5F0D-41497034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77561"/>
            <a:ext cx="4686954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86775-4F8F-4335-EE9F-2F423D0EC1DD}"/>
              </a:ext>
            </a:extLst>
          </p:cNvPr>
          <p:cNvSpPr txBox="1"/>
          <p:nvPr/>
        </p:nvSpPr>
        <p:spPr>
          <a:xfrm>
            <a:off x="679059" y="3360037"/>
            <a:ext cx="7947548" cy="86177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‘test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328690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How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dow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we inject a mock function into an imported module?</a:t>
            </a:r>
          </a:p>
        </p:txBody>
      </p:sp>
    </p:spTree>
    <p:extLst>
      <p:ext uri="{BB962C8B-B14F-4D97-AF65-F5344CB8AC3E}">
        <p14:creationId xmlns:p14="http://schemas.microsoft.com/office/powerpoint/2010/main" val="328063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393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</a:t>
            </a:r>
            <a:r>
              <a:rPr lang="en-US" dirty="0" err="1"/>
              <a:t>Automocking</a:t>
            </a:r>
            <a:r>
              <a:rPr lang="en-US" dirty="0"/>
              <a:t> algorithm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/common/userDb.js’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l-NL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670095" y="2804923"/>
            <a:ext cx="4572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Automocking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algorithm:</a:t>
            </a: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arrays will be emptied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primitives and collections will stay the same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objects will be deeply cloned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instances of classes and their prototypes will be deeply cloned</a:t>
            </a:r>
          </a:p>
        </p:txBody>
      </p:sp>
    </p:spTree>
    <p:extLst>
      <p:ext uri="{BB962C8B-B14F-4D97-AF65-F5344CB8AC3E}">
        <p14:creationId xmlns:p14="http://schemas.microsoft.com/office/powerpoint/2010/main" val="1521528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Custom mock factory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23775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!: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hoisted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3C3C43"/>
                </a:solidFill>
                <a:latin typeface="Inter"/>
              </a:rPr>
              <a:t>vi.mock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() is hoisted to the top of the file. All dependencies must be hoisted as well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855163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Default implementations with __mocks__ folders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Gives default mock implementations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 to reuse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Test functionality in source folders is ugl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Alternati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vely, put default mock implementations in </a:t>
            </a:r>
            <a:r>
              <a:rPr lang="en-US" dirty="0" err="1">
                <a:solidFill>
                  <a:srgbClr val="3C3C43"/>
                </a:solidFill>
                <a:latin typeface="Inter"/>
              </a:rPr>
              <a:t>vitest.setup.ts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BA6C3-C4E0-98CD-E382-8CAAECD91774}"/>
              </a:ext>
            </a:extLst>
          </p:cNvPr>
          <p:cNvSpPr txBox="1"/>
          <p:nvPr/>
        </p:nvSpPr>
        <p:spPr>
          <a:xfrm>
            <a:off x="719999" y="109948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-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- axios.js</a:t>
            </a:r>
          </a:p>
          <a:p>
            <a:r>
              <a:rPr lang="nl-NL" dirty="0"/>
              <a:t>- </a:t>
            </a:r>
            <a:r>
              <a:rPr lang="nl-NL" dirty="0" err="1"/>
              <a:t>src</a:t>
            </a:r>
            <a:endParaRPr lang="nl-NL" dirty="0"/>
          </a:p>
          <a:p>
            <a:r>
              <a:rPr lang="nl-NL" dirty="0"/>
              <a:t> 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  - increment.js</a:t>
            </a:r>
          </a:p>
          <a:p>
            <a:r>
              <a:rPr lang="nl-NL" dirty="0"/>
              <a:t>  - increment.js</a:t>
            </a:r>
          </a:p>
          <a:p>
            <a:r>
              <a:rPr lang="nl-NL" dirty="0"/>
              <a:t>- tests</a:t>
            </a:r>
          </a:p>
          <a:p>
            <a:r>
              <a:rPr lang="nl-NL" dirty="0"/>
              <a:t>  - increment.test.js</a:t>
            </a:r>
          </a:p>
        </p:txBody>
      </p:sp>
    </p:spTree>
    <p:extLst>
      <p:ext uri="{BB962C8B-B14F-4D97-AF65-F5344CB8AC3E}">
        <p14:creationId xmlns:p14="http://schemas.microsoft.com/office/powerpoint/2010/main" val="908101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88B8-23C6-A7F8-52E8-9B2E1BA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exported classes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966A-60D3-92BB-49F9-2B3C33C7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 </a:t>
            </a:r>
            <a:r>
              <a:rPr lang="en-US" dirty="0" err="1"/>
              <a:t>javascript</a:t>
            </a:r>
            <a:r>
              <a:rPr lang="en-US" dirty="0"/>
              <a:t> is just a constructor function</a:t>
            </a:r>
            <a:r>
              <a:rPr lang="nl-NL" dirty="0"/>
              <a:t>. 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vi.fn</a:t>
            </a:r>
            <a:r>
              <a:rPr lang="nl-NL" dirty="0"/>
              <a:t>()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.prototype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inject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3C3F-6C44-733D-01D8-3DFA22A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E8CF2-0A7B-8818-B199-2C8B1607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36" y="1832296"/>
            <a:ext cx="4535848" cy="27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012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partials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BF1FF-8E4B-4473-9E84-C58A553A0DDC}"/>
              </a:ext>
            </a:extLst>
          </p:cNvPr>
          <p:cNvSpPr txBox="1"/>
          <p:nvPr/>
        </p:nvSpPr>
        <p:spPr>
          <a:xfrm>
            <a:off x="653166" y="854013"/>
            <a:ext cx="7837668" cy="11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foo-bar-baz.js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foo = 'foo';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bar = () =&gt; 'bar';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default () =&gt; 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baz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14C-508D-44D4-A955-0A8412EA90FB}"/>
              </a:ext>
            </a:extLst>
          </p:cNvPr>
          <p:cNvSpPr txBox="1"/>
          <p:nvPr/>
        </p:nvSpPr>
        <p:spPr>
          <a:xfrm>
            <a:off x="653166" y="2052994"/>
            <a:ext cx="7837668" cy="26699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//foo-bar-baz.test.js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import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defaultExport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 {bar, foo} from 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endParaRPr lang="en-US" sz="1400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vi.mock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’, 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() =&gt;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const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vi.importActual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  <a:b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//Mock the default export and named export 'foo'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return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...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default: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(() =&gt; 'mocked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foo: 'mocked foo',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});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526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8B74-ED9C-4AF8-88B6-D5A4830E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961A-C871-41E9-86A5-A1440B7F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Labs </a:t>
            </a:r>
            <a:r>
              <a:rPr lang="en-US" dirty="0" err="1"/>
              <a:t>staan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u="sng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https://github.com/AMISConclusion/sig-typescript-unit-testing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36CD5-9D6F-4BA5-A89C-BACED347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270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extensions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78DE5-4D90-45C2-B240-7D3A3EC6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579942"/>
            <a:ext cx="58769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9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2433-FAE7-4590-83EE-D9470919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952" y="1523343"/>
            <a:ext cx="4226966" cy="1515886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have node.js installed. </a:t>
            </a:r>
          </a:p>
          <a:p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myfirstjest</a:t>
            </a:r>
            <a:endParaRPr lang="en-US" dirty="0"/>
          </a:p>
          <a:p>
            <a:r>
              <a:rPr lang="en-US" dirty="0"/>
              <a:t>$ cd </a:t>
            </a:r>
            <a:r>
              <a:rPr lang="en-US" dirty="0" err="1"/>
              <a:t>myfirstjest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   (creates a </a:t>
            </a:r>
            <a:r>
              <a:rPr lang="en-US" dirty="0" err="1"/>
              <a:t>package.json</a:t>
            </a:r>
            <a:r>
              <a:rPr lang="en-US" dirty="0"/>
              <a:t> file) 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–D jest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177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5BAF-4689-42B8-90BB-B1A06CAB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1FCE6-7CB9-4A9E-91E0-679D6B04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82F44-2C50-4E13-8C15-0F3FEE702C74}"/>
              </a:ext>
            </a:extLst>
          </p:cNvPr>
          <p:cNvSpPr txBox="1"/>
          <p:nvPr/>
        </p:nvSpPr>
        <p:spPr>
          <a:xfrm>
            <a:off x="2161010" y="1203848"/>
            <a:ext cx="4572000" cy="2585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  "name": "</a:t>
            </a:r>
            <a:r>
              <a:rPr lang="en-NL" dirty="0" err="1"/>
              <a:t>myfirstjest</a:t>
            </a:r>
            <a:r>
              <a:rPr lang="en-NL" dirty="0"/>
              <a:t>",</a:t>
            </a:r>
          </a:p>
          <a:p>
            <a:r>
              <a:rPr lang="en-NL" dirty="0"/>
              <a:t>  "version": "1.0.0",</a:t>
            </a:r>
          </a:p>
          <a:p>
            <a:r>
              <a:rPr lang="en-NL" dirty="0"/>
              <a:t>  "description": "",</a:t>
            </a:r>
          </a:p>
          <a:p>
            <a:r>
              <a:rPr lang="en-NL" dirty="0"/>
              <a:t>  "main": "index.js",</a:t>
            </a:r>
          </a:p>
          <a:p>
            <a:r>
              <a:rPr lang="en-NL" dirty="0"/>
              <a:t>  "scripts": {</a:t>
            </a:r>
          </a:p>
          <a:p>
            <a:r>
              <a:rPr lang="en-NL" dirty="0"/>
              <a:t>    "test": </a:t>
            </a:r>
            <a:r>
              <a:rPr lang="en-NL" strike="sngStrike" dirty="0"/>
              <a:t>"echo \"Error: no test specified\" &amp;&amp; exit 1"</a:t>
            </a:r>
            <a:r>
              <a:rPr lang="en-US" strike="sngStrike" dirty="0"/>
              <a:t> </a:t>
            </a:r>
            <a:r>
              <a:rPr lang="en-NL" dirty="0">
                <a:highlight>
                  <a:srgbClr val="FFFF00"/>
                </a:highlight>
              </a:rPr>
              <a:t>“</a:t>
            </a:r>
            <a:r>
              <a:rPr lang="en-US" dirty="0">
                <a:highlight>
                  <a:srgbClr val="FFFF00"/>
                </a:highlight>
              </a:rPr>
              <a:t>jest”</a:t>
            </a:r>
            <a:endParaRPr lang="en-NL" strike="sngStrike" dirty="0">
              <a:highlight>
                <a:srgbClr val="FFFF00"/>
              </a:highlight>
            </a:endParaRPr>
          </a:p>
          <a:p>
            <a:r>
              <a:rPr lang="en-NL" dirty="0"/>
              <a:t>  },</a:t>
            </a:r>
          </a:p>
          <a:p>
            <a:r>
              <a:rPr lang="en-NL" dirty="0"/>
              <a:t>  "keywords": [],</a:t>
            </a:r>
          </a:p>
          <a:p>
            <a:r>
              <a:rPr lang="en-NL" dirty="0"/>
              <a:t>  "author": "",</a:t>
            </a:r>
          </a:p>
          <a:p>
            <a:r>
              <a:rPr lang="en-NL" dirty="0"/>
              <a:t>  "license": "ISC"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2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projects</a:t>
            </a:r>
            <a:r>
              <a:rPr lang="nl-NL" dirty="0"/>
              <a:t> </a:t>
            </a:r>
            <a:r>
              <a:rPr lang="nl-NL" dirty="0" err="1"/>
              <a:t>JavaScript</a:t>
            </a:r>
            <a:r>
              <a:rPr lang="nl-NL" dirty="0"/>
              <a:t> + </a:t>
            </a:r>
            <a:r>
              <a:rPr lang="nl-NL" dirty="0" err="1"/>
              <a:t>Jest</a:t>
            </a:r>
            <a:r>
              <a:rPr lang="nl-NL" dirty="0"/>
              <a:t> (Eneco, NS, Feenstra, Studio)</a:t>
            </a:r>
          </a:p>
          <a:p>
            <a:pPr lvl="1"/>
            <a:r>
              <a:rPr lang="nl-NL" dirty="0" err="1"/>
              <a:t>Years</a:t>
            </a:r>
            <a:r>
              <a:rPr lang="nl-NL" dirty="0"/>
              <a:t> of code</a:t>
            </a:r>
          </a:p>
          <a:p>
            <a:r>
              <a:rPr lang="nl-NL" dirty="0" err="1"/>
              <a:t>TypeScript</a:t>
            </a:r>
            <a:r>
              <a:rPr lang="nl-NL" dirty="0"/>
              <a:t> as new standard but </a:t>
            </a:r>
            <a:r>
              <a:rPr lang="nl-NL" dirty="0" err="1"/>
              <a:t>Jest</a:t>
            </a:r>
            <a:r>
              <a:rPr lang="nl-NL" dirty="0"/>
              <a:t> was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replaced</a:t>
            </a:r>
            <a:endParaRPr lang="nl-NL" dirty="0"/>
          </a:p>
          <a:p>
            <a:r>
              <a:rPr lang="nl-NL" dirty="0" err="1"/>
              <a:t>TypeScript</a:t>
            </a:r>
            <a:r>
              <a:rPr lang="nl-NL" dirty="0"/>
              <a:t> standard </a:t>
            </a:r>
            <a:r>
              <a:rPr lang="nl-NL" dirty="0" err="1"/>
              <a:t>includes</a:t>
            </a:r>
            <a:r>
              <a:rPr lang="nl-NL" dirty="0"/>
              <a:t> </a:t>
            </a:r>
            <a:r>
              <a:rPr lang="nl-NL" dirty="0" err="1"/>
              <a:t>Vitest</a:t>
            </a:r>
            <a:r>
              <a:rPr lang="nl-NL" dirty="0"/>
              <a:t> </a:t>
            </a:r>
            <a:r>
              <a:rPr lang="nl-NL" dirty="0" err="1"/>
              <a:t>now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98036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20B2B8-E73A-4CEA-B66F-D4C256B09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3485</TotalTime>
  <Words>3749</Words>
  <Application>Microsoft Office PowerPoint</Application>
  <PresentationFormat>On-screen Show (16:9)</PresentationFormat>
  <Paragraphs>620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Inter</vt:lpstr>
      <vt:lpstr>SFMono-Regular</vt:lpstr>
      <vt:lpstr>ui-monospace</vt:lpstr>
      <vt:lpstr>Office-thema</vt:lpstr>
      <vt:lpstr>PowerPoint Presentation</vt:lpstr>
      <vt:lpstr>PowerPoint Presentation</vt:lpstr>
      <vt:lpstr>Why Vitest?</vt:lpstr>
      <vt:lpstr>What is Vitest</vt:lpstr>
      <vt:lpstr>Setup</vt:lpstr>
      <vt:lpstr>Visual Studio code extensions</vt:lpstr>
      <vt:lpstr>Getting started</vt:lpstr>
      <vt:lpstr>package.json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Reporters: Usage</vt:lpstr>
      <vt:lpstr>Reporters: Usage</vt:lpstr>
      <vt:lpstr>Built-in reporters: Default</vt:lpstr>
      <vt:lpstr>Built-in reporters: Basic</vt:lpstr>
      <vt:lpstr>Built-in reporters: Dot</vt:lpstr>
      <vt:lpstr>Built-in reporters: Verbose</vt:lpstr>
      <vt:lpstr>Built-in reporters: JSON</vt:lpstr>
      <vt:lpstr>Built-in reporters: JUnit</vt:lpstr>
      <vt:lpstr>Built-in reporters: HTML</vt:lpstr>
      <vt:lpstr>Coverage</vt:lpstr>
      <vt:lpstr>Vitest Basics: Expects and Matchers</vt:lpstr>
      <vt:lpstr>Matchers</vt:lpstr>
      <vt:lpstr>Asymetric Matchers</vt:lpstr>
      <vt:lpstr>Failing matchers in Visual Studio Code</vt:lpstr>
      <vt:lpstr>Comparing objects</vt:lpstr>
      <vt:lpstr>Matchers for Exceptions</vt:lpstr>
      <vt:lpstr>Testing async functions</vt:lpstr>
      <vt:lpstr>Setup and teardown</vt:lpstr>
      <vt:lpstr>One time setup and teardown</vt:lpstr>
      <vt:lpstr>Repeating setup and teardown: for each test</vt:lpstr>
      <vt:lpstr>Scoping: describe</vt:lpstr>
      <vt:lpstr>Mock testing</vt:lpstr>
      <vt:lpstr>Documentation is your friend</vt:lpstr>
      <vt:lpstr>Mocking modules</vt:lpstr>
      <vt:lpstr>Working with mock functions: vi.fn</vt:lpstr>
      <vt:lpstr>Working with mock functions: Implementations</vt:lpstr>
      <vt:lpstr>Working with mock functions: Mock once or more</vt:lpstr>
      <vt:lpstr>Working with mock functions: Verifying calls</vt:lpstr>
      <vt:lpstr>Use asymmetric matchers!</vt:lpstr>
      <vt:lpstr>Working with mock functions: Utilizing mock.calls</vt:lpstr>
      <vt:lpstr>Mocking complex objects: vitest-mock-extended</vt:lpstr>
      <vt:lpstr>Mocking modules</vt:lpstr>
      <vt:lpstr>Mocking modules: vi.mock(): Automocking algorithm</vt:lpstr>
      <vt:lpstr>Mocking modules: vi.mock(): Custom mock factory</vt:lpstr>
      <vt:lpstr>Mocking modules: Default implementations with __mocks__ folders</vt:lpstr>
      <vt:lpstr>Mocking modules: Mocking exported classes</vt:lpstr>
      <vt:lpstr>Mocking modules: Mocking partials</vt:lpstr>
      <vt:lpstr>Labs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</dc:title>
  <dc:subject/>
  <dc:creator>Jacco Cijsouw</dc:creator>
  <cp:keywords/>
  <dc:description>AMIS Conclusion presentatie - versie 2 - juni 2019
Ontwerp: Humming
Template: Ton Persoon</dc:description>
  <cp:lastModifiedBy>András Hetényi</cp:lastModifiedBy>
  <cp:revision>27</cp:revision>
  <dcterms:created xsi:type="dcterms:W3CDTF">2021-09-15T11:14:11Z</dcterms:created>
  <dcterms:modified xsi:type="dcterms:W3CDTF">2024-11-11T15:12:52Z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