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56" r:id="rId2"/>
    <p:sldId id="272" r:id="rId3"/>
    <p:sldId id="257" r:id="rId4"/>
    <p:sldId id="258" r:id="rId5"/>
    <p:sldId id="259" r:id="rId6"/>
    <p:sldId id="260" r:id="rId7"/>
    <p:sldId id="262" r:id="rId8"/>
    <p:sldId id="261" r:id="rId9"/>
    <p:sldId id="263" r:id="rId10"/>
    <p:sldId id="264" r:id="rId11"/>
    <p:sldId id="265" r:id="rId12"/>
    <p:sldId id="266" r:id="rId13"/>
    <p:sldId id="268" r:id="rId14"/>
    <p:sldId id="267" r:id="rId15"/>
    <p:sldId id="270"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u, Amisha" initials="SA" lastIdx="1" clrIdx="0">
    <p:extLst>
      <p:ext uri="{19B8F6BF-5375-455C-9EA6-DF929625EA0E}">
        <p15:presenceInfo xmlns:p15="http://schemas.microsoft.com/office/powerpoint/2012/main" userId="S::amisha_sahu@optum.com::ec688501-e7e2-4a10-987d-d9c0c6958e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1811A-1AFB-495A-AAD7-D54C796DF173}" v="354" dt="2022-06-29T06:43:1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7T11:07:13.936" idx="1">
    <p:pos x="7523" y="-83"/>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51D67-A270-4BE0-9183-3F5F8EFEF6F4}"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41042D51-9C77-46D4-9475-730E9906DDE9}">
      <dgm:prSet phldrT="[Text]"/>
      <dgm:spPr/>
      <dgm:t>
        <a:bodyPr/>
        <a:lstStyle/>
        <a:p>
          <a:r>
            <a:rPr lang="en-US" dirty="0"/>
            <a:t>1</a:t>
          </a:r>
        </a:p>
      </dgm:t>
    </dgm:pt>
    <dgm:pt modelId="{3C83266B-FA9F-4543-82C2-FA34DC5C6869}" type="sibTrans" cxnId="{BF8029FB-79DE-4F4E-8D5A-069CBBBE80DE}">
      <dgm:prSet/>
      <dgm:spPr/>
      <dgm:t>
        <a:bodyPr/>
        <a:lstStyle/>
        <a:p>
          <a:endParaRPr lang="en-US"/>
        </a:p>
      </dgm:t>
    </dgm:pt>
    <dgm:pt modelId="{FA931EAD-1D3C-43AB-8E0F-E7D0B190C47D}" type="parTrans" cxnId="{BF8029FB-79DE-4F4E-8D5A-069CBBBE80DE}">
      <dgm:prSet/>
      <dgm:spPr/>
      <dgm:t>
        <a:bodyPr/>
        <a:lstStyle/>
        <a:p>
          <a:endParaRPr lang="en-US"/>
        </a:p>
      </dgm:t>
    </dgm:pt>
    <dgm:pt modelId="{87355920-06E0-4FDC-8213-DAA1B22CFBA5}">
      <dgm:prSet phldrT="[Text]"/>
      <dgm:spPr/>
      <dgm:t>
        <a:bodyPr/>
        <a:lstStyle/>
        <a:p>
          <a:r>
            <a:rPr lang="en-US" b="0" i="0" dirty="0"/>
            <a:t>Build A application to perform CURD Operation </a:t>
          </a:r>
          <a:br>
            <a:rPr lang="en-US" dirty="0"/>
          </a:br>
          <a:r>
            <a:rPr lang="en-US" b="0" i="0" dirty="0"/>
            <a:t>Using Spring JPA </a:t>
          </a:r>
          <a:endParaRPr lang="en-US" dirty="0"/>
        </a:p>
      </dgm:t>
    </dgm:pt>
    <dgm:pt modelId="{7F087612-5D6B-41DB-A2CA-4F63D49A7A19}" type="sibTrans" cxnId="{199EE1E6-2CF1-4CEE-8AC9-A6BB1ECD1611}">
      <dgm:prSet/>
      <dgm:spPr/>
      <dgm:t>
        <a:bodyPr/>
        <a:lstStyle/>
        <a:p>
          <a:endParaRPr lang="en-US"/>
        </a:p>
      </dgm:t>
    </dgm:pt>
    <dgm:pt modelId="{0A030D70-26D7-46DF-9BD7-998C8DCD72C0}" type="parTrans" cxnId="{199EE1E6-2CF1-4CEE-8AC9-A6BB1ECD1611}">
      <dgm:prSet/>
      <dgm:spPr/>
      <dgm:t>
        <a:bodyPr/>
        <a:lstStyle/>
        <a:p>
          <a:endParaRPr lang="en-US"/>
        </a:p>
      </dgm:t>
    </dgm:pt>
    <dgm:pt modelId="{718353E4-1BCE-410C-8008-A6EBBDD9BF35}">
      <dgm:prSet phldrT="[Text]"/>
      <dgm:spPr/>
      <dgm:t>
        <a:bodyPr/>
        <a:lstStyle/>
        <a:p>
          <a:r>
            <a:rPr lang="en-US" dirty="0"/>
            <a:t>11</a:t>
          </a:r>
        </a:p>
      </dgm:t>
    </dgm:pt>
    <dgm:pt modelId="{17B154D7-6B72-41A4-B406-52E7F058CB76}" type="sibTrans" cxnId="{6BDF340B-9AEB-45FD-ACF1-4520A1B3F227}">
      <dgm:prSet/>
      <dgm:spPr/>
      <dgm:t>
        <a:bodyPr/>
        <a:lstStyle/>
        <a:p>
          <a:endParaRPr lang="en-US"/>
        </a:p>
      </dgm:t>
    </dgm:pt>
    <dgm:pt modelId="{D9B7DCA7-EA5E-4592-9E68-301F3FB955B9}" type="parTrans" cxnId="{6BDF340B-9AEB-45FD-ACF1-4520A1B3F227}">
      <dgm:prSet/>
      <dgm:spPr/>
      <dgm:t>
        <a:bodyPr/>
        <a:lstStyle/>
        <a:p>
          <a:endParaRPr lang="en-US"/>
        </a:p>
      </dgm:t>
    </dgm:pt>
    <dgm:pt modelId="{E6F73879-111D-42D8-A3D5-917D553BD881}">
      <dgm:prSet phldrT="[Text]"/>
      <dgm:spPr/>
      <dgm:t>
        <a:bodyPr/>
        <a:lstStyle/>
        <a:p>
          <a:r>
            <a:rPr lang="en-US" b="0" i="0" dirty="0"/>
            <a:t>Added User Interface </a:t>
          </a:r>
          <a:br>
            <a:rPr lang="en-US" dirty="0"/>
          </a:br>
          <a:r>
            <a:rPr lang="en-US" b="0" i="0" dirty="0"/>
            <a:t>Used </a:t>
          </a:r>
          <a:r>
            <a:rPr lang="en-US" b="0" i="0" dirty="0" err="1"/>
            <a:t>Thymleaf</a:t>
          </a:r>
          <a:endParaRPr lang="en-US" b="1" dirty="0"/>
        </a:p>
      </dgm:t>
    </dgm:pt>
    <dgm:pt modelId="{9D403169-8855-45CA-B86E-858C9CBD71BD}" type="sibTrans" cxnId="{0926D569-A7FE-4A3B-9DC0-9D91C19BCB82}">
      <dgm:prSet/>
      <dgm:spPr/>
      <dgm:t>
        <a:bodyPr/>
        <a:lstStyle/>
        <a:p>
          <a:endParaRPr lang="en-US"/>
        </a:p>
      </dgm:t>
    </dgm:pt>
    <dgm:pt modelId="{4AF54176-C1F7-4EC9-9DC6-94D5FCB68FE4}" type="parTrans" cxnId="{0926D569-A7FE-4A3B-9DC0-9D91C19BCB82}">
      <dgm:prSet/>
      <dgm:spPr/>
      <dgm:t>
        <a:bodyPr/>
        <a:lstStyle/>
        <a:p>
          <a:endParaRPr lang="en-US"/>
        </a:p>
      </dgm:t>
    </dgm:pt>
    <dgm:pt modelId="{4FCF2D4D-AEA3-4BB3-ABA6-030664275A82}">
      <dgm:prSet phldrT="[Text]"/>
      <dgm:spPr/>
      <dgm:t>
        <a:bodyPr/>
        <a:lstStyle/>
        <a:p>
          <a:r>
            <a:rPr lang="en-US" dirty="0"/>
            <a:t>111</a:t>
          </a:r>
        </a:p>
      </dgm:t>
    </dgm:pt>
    <dgm:pt modelId="{00DDC453-3E01-4A83-821D-C8BCDF16F9EA}" type="sibTrans" cxnId="{C98AD0A6-5F79-42E1-BFFA-4462BC1C509F}">
      <dgm:prSet/>
      <dgm:spPr/>
      <dgm:t>
        <a:bodyPr/>
        <a:lstStyle/>
        <a:p>
          <a:endParaRPr lang="en-US"/>
        </a:p>
      </dgm:t>
    </dgm:pt>
    <dgm:pt modelId="{44B8995A-B7EE-4CDA-866A-93BD33ED9796}" type="parTrans" cxnId="{C98AD0A6-5F79-42E1-BFFA-4462BC1C509F}">
      <dgm:prSet/>
      <dgm:spPr/>
      <dgm:t>
        <a:bodyPr/>
        <a:lstStyle/>
        <a:p>
          <a:endParaRPr lang="en-US"/>
        </a:p>
      </dgm:t>
    </dgm:pt>
    <dgm:pt modelId="{885C7802-E79D-4E25-B96A-04AC0FABD016}">
      <dgm:prSet phldrT="[Text]"/>
      <dgm:spPr/>
      <dgm:t>
        <a:bodyPr/>
        <a:lstStyle/>
        <a:p>
          <a:r>
            <a:rPr lang="en-US" b="0" i="0" dirty="0"/>
            <a:t>Added New entity </a:t>
          </a:r>
          <a:br>
            <a:rPr lang="en-US" dirty="0"/>
          </a:br>
          <a:r>
            <a:rPr lang="en-US" b="0" i="0" dirty="0"/>
            <a:t>and performed join</a:t>
          </a:r>
          <a:br>
            <a:rPr lang="en-US" dirty="0"/>
          </a:br>
          <a:r>
            <a:rPr lang="en-US" b="0" i="0" dirty="0"/>
            <a:t>Operation Using Spring JPA and hibernate</a:t>
          </a:r>
          <a:endParaRPr lang="en-US" dirty="0"/>
        </a:p>
      </dgm:t>
    </dgm:pt>
    <dgm:pt modelId="{7241BACB-4157-4876-B1F3-9B97BC43D98C}" type="sibTrans" cxnId="{28A0B565-18DF-4A27-AAF4-2DE3EFB5EA0B}">
      <dgm:prSet/>
      <dgm:spPr/>
      <dgm:t>
        <a:bodyPr/>
        <a:lstStyle/>
        <a:p>
          <a:endParaRPr lang="en-US"/>
        </a:p>
      </dgm:t>
    </dgm:pt>
    <dgm:pt modelId="{82BF1ABD-0A6C-4589-964D-F223AC880B77}" type="parTrans" cxnId="{28A0B565-18DF-4A27-AAF4-2DE3EFB5EA0B}">
      <dgm:prSet/>
      <dgm:spPr/>
      <dgm:t>
        <a:bodyPr/>
        <a:lstStyle/>
        <a:p>
          <a:endParaRPr lang="en-US"/>
        </a:p>
      </dgm:t>
    </dgm:pt>
    <dgm:pt modelId="{78341D98-069B-41B1-AB42-55630F91F92E}">
      <dgm:prSet phldrT="[Text]"/>
      <dgm:spPr/>
      <dgm:t>
        <a:bodyPr/>
        <a:lstStyle/>
        <a:p>
          <a:r>
            <a:rPr lang="en-US" dirty="0"/>
            <a:t>1V</a:t>
          </a:r>
        </a:p>
      </dgm:t>
    </dgm:pt>
    <dgm:pt modelId="{DC721631-AE3A-4EB7-829A-6EC062882EDF}" type="sibTrans" cxnId="{3AB8500C-A742-429A-B491-39474032E33F}">
      <dgm:prSet/>
      <dgm:spPr/>
      <dgm:t>
        <a:bodyPr/>
        <a:lstStyle/>
        <a:p>
          <a:endParaRPr lang="en-US"/>
        </a:p>
      </dgm:t>
    </dgm:pt>
    <dgm:pt modelId="{752F5939-CF3D-4364-9484-4CCB67EC5831}" type="parTrans" cxnId="{3AB8500C-A742-429A-B491-39474032E33F}">
      <dgm:prSet/>
      <dgm:spPr/>
      <dgm:t>
        <a:bodyPr/>
        <a:lstStyle/>
        <a:p>
          <a:endParaRPr lang="en-US"/>
        </a:p>
      </dgm:t>
    </dgm:pt>
    <dgm:pt modelId="{21FE1E0C-1775-494D-9AD8-4D33FE28B921}">
      <dgm:prSet/>
      <dgm:spPr/>
      <dgm:t>
        <a:bodyPr/>
        <a:lstStyle/>
        <a:p>
          <a:r>
            <a:rPr lang="en-US" b="0" i="0" dirty="0"/>
            <a:t>Converted services to Restful Services</a:t>
          </a:r>
          <a:br>
            <a:rPr lang="en-US" dirty="0"/>
          </a:br>
          <a:r>
            <a:rPr lang="en-US" b="0" i="0" dirty="0"/>
            <a:t>using Rest API</a:t>
          </a:r>
          <a:endParaRPr lang="en-US" dirty="0"/>
        </a:p>
      </dgm:t>
    </dgm:pt>
    <dgm:pt modelId="{4D50203F-9FBF-42BD-BBCC-D69188C5D858}" type="sibTrans" cxnId="{C74DE12D-9D7C-45FA-921C-661FCD4EFC80}">
      <dgm:prSet/>
      <dgm:spPr/>
      <dgm:t>
        <a:bodyPr/>
        <a:lstStyle/>
        <a:p>
          <a:endParaRPr lang="en-US"/>
        </a:p>
      </dgm:t>
    </dgm:pt>
    <dgm:pt modelId="{02E53E82-8A61-4DC5-BCC5-22579987DF60}" type="parTrans" cxnId="{C74DE12D-9D7C-45FA-921C-661FCD4EFC80}">
      <dgm:prSet/>
      <dgm:spPr/>
      <dgm:t>
        <a:bodyPr/>
        <a:lstStyle/>
        <a:p>
          <a:endParaRPr lang="en-US"/>
        </a:p>
      </dgm:t>
    </dgm:pt>
    <dgm:pt modelId="{2D032DC2-94EE-40EF-8D35-AFA528A30689}">
      <dgm:prSet/>
      <dgm:spPr/>
      <dgm:t>
        <a:bodyPr/>
        <a:lstStyle/>
        <a:p>
          <a:r>
            <a:rPr lang="en-US" b="0" i="0"/>
            <a:t>Converted services to Restful Services</a:t>
          </a:r>
          <a:br>
            <a:rPr lang="en-US"/>
          </a:br>
          <a:r>
            <a:rPr lang="en-US" b="0" i="0"/>
            <a:t>using Rest API</a:t>
          </a:r>
          <a:endParaRPr lang="en-US"/>
        </a:p>
      </dgm:t>
    </dgm:pt>
    <dgm:pt modelId="{461DD75C-3620-469E-A7E8-D834A6FAFEFC}" type="sibTrans" cxnId="{EFE92F6D-240B-4E08-B2EB-53E231E60FD5}">
      <dgm:prSet/>
      <dgm:spPr/>
      <dgm:t>
        <a:bodyPr/>
        <a:lstStyle/>
        <a:p>
          <a:endParaRPr lang="en-US"/>
        </a:p>
      </dgm:t>
    </dgm:pt>
    <dgm:pt modelId="{174A5681-501B-4F48-9C0C-E18377B33A98}" type="parTrans" cxnId="{EFE92F6D-240B-4E08-B2EB-53E231E60FD5}">
      <dgm:prSet/>
      <dgm:spPr/>
      <dgm:t>
        <a:bodyPr/>
        <a:lstStyle/>
        <a:p>
          <a:endParaRPr lang="en-US"/>
        </a:p>
      </dgm:t>
    </dgm:pt>
    <dgm:pt modelId="{612B197D-05AD-49DF-A3EB-6D2245FF8BF1}" type="pres">
      <dgm:prSet presAssocID="{F8551D67-A270-4BE0-9183-3F5F8EFEF6F4}" presName="Name0" presStyleCnt="0">
        <dgm:presLayoutVars>
          <dgm:dir/>
          <dgm:animLvl val="lvl"/>
          <dgm:resizeHandles val="exact"/>
        </dgm:presLayoutVars>
      </dgm:prSet>
      <dgm:spPr/>
    </dgm:pt>
    <dgm:pt modelId="{AA93E474-6F8B-4CB5-8EE5-18A3CE251179}" type="pres">
      <dgm:prSet presAssocID="{41042D51-9C77-46D4-9475-730E9906DDE9}" presName="composite" presStyleCnt="0"/>
      <dgm:spPr/>
    </dgm:pt>
    <dgm:pt modelId="{460A83B8-5F1F-4796-86A3-9B530DA34C82}" type="pres">
      <dgm:prSet presAssocID="{41042D51-9C77-46D4-9475-730E9906DDE9}" presName="parTx" presStyleLbl="alignNode1" presStyleIdx="0" presStyleCnt="4">
        <dgm:presLayoutVars>
          <dgm:chMax val="0"/>
          <dgm:chPref val="0"/>
        </dgm:presLayoutVars>
      </dgm:prSet>
      <dgm:spPr/>
    </dgm:pt>
    <dgm:pt modelId="{BB690088-4A00-4B7E-9598-CF1008509BC5}" type="pres">
      <dgm:prSet presAssocID="{41042D51-9C77-46D4-9475-730E9906DDE9}" presName="desTx" presStyleLbl="alignAccFollowNode1" presStyleIdx="0" presStyleCnt="4">
        <dgm:presLayoutVars/>
      </dgm:prSet>
      <dgm:spPr/>
    </dgm:pt>
    <dgm:pt modelId="{AA49C534-708F-4421-8C52-AA3EE9904C13}" type="pres">
      <dgm:prSet presAssocID="{3C83266B-FA9F-4543-82C2-FA34DC5C6869}" presName="space" presStyleCnt="0"/>
      <dgm:spPr/>
    </dgm:pt>
    <dgm:pt modelId="{1DB0415C-E3C2-4F96-9BF4-CFDD986A4EE9}" type="pres">
      <dgm:prSet presAssocID="{718353E4-1BCE-410C-8008-A6EBBDD9BF35}" presName="composite" presStyleCnt="0"/>
      <dgm:spPr/>
    </dgm:pt>
    <dgm:pt modelId="{9E31AC61-C935-4B27-8B2D-361BEFB3880E}" type="pres">
      <dgm:prSet presAssocID="{718353E4-1BCE-410C-8008-A6EBBDD9BF35}" presName="parTx" presStyleLbl="alignNode1" presStyleIdx="1" presStyleCnt="4">
        <dgm:presLayoutVars>
          <dgm:chMax val="0"/>
          <dgm:chPref val="0"/>
        </dgm:presLayoutVars>
      </dgm:prSet>
      <dgm:spPr/>
    </dgm:pt>
    <dgm:pt modelId="{D245DB88-77A4-4578-8DA5-A0F71B595D4F}" type="pres">
      <dgm:prSet presAssocID="{718353E4-1BCE-410C-8008-A6EBBDD9BF35}" presName="desTx" presStyleLbl="alignAccFollowNode1" presStyleIdx="1" presStyleCnt="4" custLinFactNeighborY="813">
        <dgm:presLayoutVars/>
      </dgm:prSet>
      <dgm:spPr/>
    </dgm:pt>
    <dgm:pt modelId="{B80DF54F-2451-462F-8164-8FA613184033}" type="pres">
      <dgm:prSet presAssocID="{17B154D7-6B72-41A4-B406-52E7F058CB76}" presName="space" presStyleCnt="0"/>
      <dgm:spPr/>
    </dgm:pt>
    <dgm:pt modelId="{3FA6D7E7-8E9D-4325-BC41-70A3F75AD240}" type="pres">
      <dgm:prSet presAssocID="{4FCF2D4D-AEA3-4BB3-ABA6-030664275A82}" presName="composite" presStyleCnt="0"/>
      <dgm:spPr/>
    </dgm:pt>
    <dgm:pt modelId="{A9584C9E-973C-4717-B931-8802202D5F29}" type="pres">
      <dgm:prSet presAssocID="{4FCF2D4D-AEA3-4BB3-ABA6-030664275A82}" presName="parTx" presStyleLbl="alignNode1" presStyleIdx="2" presStyleCnt="4">
        <dgm:presLayoutVars>
          <dgm:chMax val="0"/>
          <dgm:chPref val="0"/>
        </dgm:presLayoutVars>
      </dgm:prSet>
      <dgm:spPr/>
    </dgm:pt>
    <dgm:pt modelId="{39C9051A-E48F-4577-AD84-9CAAE237ED92}" type="pres">
      <dgm:prSet presAssocID="{4FCF2D4D-AEA3-4BB3-ABA6-030664275A82}" presName="desTx" presStyleLbl="alignAccFollowNode1" presStyleIdx="2" presStyleCnt="4">
        <dgm:presLayoutVars/>
      </dgm:prSet>
      <dgm:spPr/>
    </dgm:pt>
    <dgm:pt modelId="{69274F80-911E-406D-8D05-16C1A2569302}" type="pres">
      <dgm:prSet presAssocID="{00DDC453-3E01-4A83-821D-C8BCDF16F9EA}" presName="space" presStyleCnt="0"/>
      <dgm:spPr/>
    </dgm:pt>
    <dgm:pt modelId="{584F2E07-EC10-476B-974C-F80BB69DD3CC}" type="pres">
      <dgm:prSet presAssocID="{78341D98-069B-41B1-AB42-55630F91F92E}" presName="composite" presStyleCnt="0"/>
      <dgm:spPr/>
    </dgm:pt>
    <dgm:pt modelId="{0B63F917-3B56-470B-BA98-19804A2F065E}" type="pres">
      <dgm:prSet presAssocID="{78341D98-069B-41B1-AB42-55630F91F92E}" presName="parTx" presStyleLbl="alignNode1" presStyleIdx="3" presStyleCnt="4">
        <dgm:presLayoutVars>
          <dgm:chMax val="0"/>
          <dgm:chPref val="0"/>
        </dgm:presLayoutVars>
      </dgm:prSet>
      <dgm:spPr/>
    </dgm:pt>
    <dgm:pt modelId="{23CEBA19-4F62-4161-9128-46EB7DCF0821}" type="pres">
      <dgm:prSet presAssocID="{78341D98-069B-41B1-AB42-55630F91F92E}" presName="desTx" presStyleLbl="alignAccFollowNode1" presStyleIdx="3" presStyleCnt="4">
        <dgm:presLayoutVars/>
      </dgm:prSet>
      <dgm:spPr/>
    </dgm:pt>
  </dgm:ptLst>
  <dgm:cxnLst>
    <dgm:cxn modelId="{41B82B05-9EAD-4A0D-B581-76A79B92AF1F}" type="presOf" srcId="{F8551D67-A270-4BE0-9183-3F5F8EFEF6F4}" destId="{612B197D-05AD-49DF-A3EB-6D2245FF8BF1}" srcOrd="0" destOrd="0" presId="urn:microsoft.com/office/officeart/2016/7/layout/ChevronBlockProcess"/>
    <dgm:cxn modelId="{CA8EA309-6238-48EB-B1DE-1267357EFA61}" type="presOf" srcId="{2D032DC2-94EE-40EF-8D35-AFA528A30689}" destId="{23CEBA19-4F62-4161-9128-46EB7DCF0821}" srcOrd="0" destOrd="1" presId="urn:microsoft.com/office/officeart/2016/7/layout/ChevronBlockProcess"/>
    <dgm:cxn modelId="{6BDF340B-9AEB-45FD-ACF1-4520A1B3F227}" srcId="{F8551D67-A270-4BE0-9183-3F5F8EFEF6F4}" destId="{718353E4-1BCE-410C-8008-A6EBBDD9BF35}" srcOrd="1" destOrd="0" parTransId="{D9B7DCA7-EA5E-4592-9E68-301F3FB955B9}" sibTransId="{17B154D7-6B72-41A4-B406-52E7F058CB76}"/>
    <dgm:cxn modelId="{3AB8500C-A742-429A-B491-39474032E33F}" srcId="{F8551D67-A270-4BE0-9183-3F5F8EFEF6F4}" destId="{78341D98-069B-41B1-AB42-55630F91F92E}" srcOrd="3" destOrd="0" parTransId="{752F5939-CF3D-4364-9484-4CCB67EC5831}" sibTransId="{DC721631-AE3A-4EB7-829A-6EC062882EDF}"/>
    <dgm:cxn modelId="{C74DE12D-9D7C-45FA-921C-661FCD4EFC80}" srcId="{78341D98-069B-41B1-AB42-55630F91F92E}" destId="{21FE1E0C-1775-494D-9AD8-4D33FE28B921}" srcOrd="0" destOrd="0" parTransId="{02E53E82-8A61-4DC5-BCC5-22579987DF60}" sibTransId="{4D50203F-9FBF-42BD-BBCC-D69188C5D858}"/>
    <dgm:cxn modelId="{81922243-5DC2-4887-945D-6E4BB592C3DF}" type="presOf" srcId="{718353E4-1BCE-410C-8008-A6EBBDD9BF35}" destId="{9E31AC61-C935-4B27-8B2D-361BEFB3880E}" srcOrd="0" destOrd="0" presId="urn:microsoft.com/office/officeart/2016/7/layout/ChevronBlockProcess"/>
    <dgm:cxn modelId="{28A0B565-18DF-4A27-AAF4-2DE3EFB5EA0B}" srcId="{4FCF2D4D-AEA3-4BB3-ABA6-030664275A82}" destId="{885C7802-E79D-4E25-B96A-04AC0FABD016}" srcOrd="0" destOrd="0" parTransId="{82BF1ABD-0A6C-4589-964D-F223AC880B77}" sibTransId="{7241BACB-4157-4876-B1F3-9B97BC43D98C}"/>
    <dgm:cxn modelId="{0926D569-A7FE-4A3B-9DC0-9D91C19BCB82}" srcId="{718353E4-1BCE-410C-8008-A6EBBDD9BF35}" destId="{E6F73879-111D-42D8-A3D5-917D553BD881}" srcOrd="0" destOrd="0" parTransId="{4AF54176-C1F7-4EC9-9DC6-94D5FCB68FE4}" sibTransId="{9D403169-8855-45CA-B86E-858C9CBD71BD}"/>
    <dgm:cxn modelId="{EFE92F6D-240B-4E08-B2EB-53E231E60FD5}" srcId="{78341D98-069B-41B1-AB42-55630F91F92E}" destId="{2D032DC2-94EE-40EF-8D35-AFA528A30689}" srcOrd="1" destOrd="0" parTransId="{174A5681-501B-4F48-9C0C-E18377B33A98}" sibTransId="{461DD75C-3620-469E-A7E8-D834A6FAFEFC}"/>
    <dgm:cxn modelId="{A0DA384F-ED88-448D-978A-65A1888B336D}" type="presOf" srcId="{41042D51-9C77-46D4-9475-730E9906DDE9}" destId="{460A83B8-5F1F-4796-86A3-9B530DA34C82}" srcOrd="0" destOrd="0" presId="urn:microsoft.com/office/officeart/2016/7/layout/ChevronBlockProcess"/>
    <dgm:cxn modelId="{CAE36886-B239-4B25-AF50-EB0D473DCC0F}" type="presOf" srcId="{E6F73879-111D-42D8-A3D5-917D553BD881}" destId="{D245DB88-77A4-4578-8DA5-A0F71B595D4F}" srcOrd="0" destOrd="0" presId="urn:microsoft.com/office/officeart/2016/7/layout/ChevronBlockProcess"/>
    <dgm:cxn modelId="{7F7FBA87-C37B-48B0-AE7F-6C9E99D5976E}" type="presOf" srcId="{21FE1E0C-1775-494D-9AD8-4D33FE28B921}" destId="{23CEBA19-4F62-4161-9128-46EB7DCF0821}" srcOrd="0" destOrd="0" presId="urn:microsoft.com/office/officeart/2016/7/layout/ChevronBlockProcess"/>
    <dgm:cxn modelId="{129B6D9D-325E-45F5-AE02-B7A7AE46B6A7}" type="presOf" srcId="{4FCF2D4D-AEA3-4BB3-ABA6-030664275A82}" destId="{A9584C9E-973C-4717-B931-8802202D5F29}" srcOrd="0" destOrd="0" presId="urn:microsoft.com/office/officeart/2016/7/layout/ChevronBlockProcess"/>
    <dgm:cxn modelId="{C98AD0A6-5F79-42E1-BFFA-4462BC1C509F}" srcId="{F8551D67-A270-4BE0-9183-3F5F8EFEF6F4}" destId="{4FCF2D4D-AEA3-4BB3-ABA6-030664275A82}" srcOrd="2" destOrd="0" parTransId="{44B8995A-B7EE-4CDA-866A-93BD33ED9796}" sibTransId="{00DDC453-3E01-4A83-821D-C8BCDF16F9EA}"/>
    <dgm:cxn modelId="{272816AA-E263-452F-9F34-1FC7B08D0927}" type="presOf" srcId="{87355920-06E0-4FDC-8213-DAA1B22CFBA5}" destId="{BB690088-4A00-4B7E-9598-CF1008509BC5}" srcOrd="0" destOrd="0" presId="urn:microsoft.com/office/officeart/2016/7/layout/ChevronBlockProcess"/>
    <dgm:cxn modelId="{FA5CA3C5-F3FB-48CF-947A-DCF8C344A0DB}" type="presOf" srcId="{885C7802-E79D-4E25-B96A-04AC0FABD016}" destId="{39C9051A-E48F-4577-AD84-9CAAE237ED92}" srcOrd="0" destOrd="0" presId="urn:microsoft.com/office/officeart/2016/7/layout/ChevronBlockProcess"/>
    <dgm:cxn modelId="{ED5FACE6-DAB7-4D1E-8BF1-14295D739535}" type="presOf" srcId="{78341D98-069B-41B1-AB42-55630F91F92E}" destId="{0B63F917-3B56-470B-BA98-19804A2F065E}" srcOrd="0" destOrd="0" presId="urn:microsoft.com/office/officeart/2016/7/layout/ChevronBlockProcess"/>
    <dgm:cxn modelId="{199EE1E6-2CF1-4CEE-8AC9-A6BB1ECD1611}" srcId="{41042D51-9C77-46D4-9475-730E9906DDE9}" destId="{87355920-06E0-4FDC-8213-DAA1B22CFBA5}" srcOrd="0" destOrd="0" parTransId="{0A030D70-26D7-46DF-9BD7-998C8DCD72C0}" sibTransId="{7F087612-5D6B-41DB-A2CA-4F63D49A7A19}"/>
    <dgm:cxn modelId="{BF8029FB-79DE-4F4E-8D5A-069CBBBE80DE}" srcId="{F8551D67-A270-4BE0-9183-3F5F8EFEF6F4}" destId="{41042D51-9C77-46D4-9475-730E9906DDE9}" srcOrd="0" destOrd="0" parTransId="{FA931EAD-1D3C-43AB-8E0F-E7D0B190C47D}" sibTransId="{3C83266B-FA9F-4543-82C2-FA34DC5C6869}"/>
    <dgm:cxn modelId="{BB78B67F-BDF5-4A16-91D2-592D47743BB7}" type="presParOf" srcId="{612B197D-05AD-49DF-A3EB-6D2245FF8BF1}" destId="{AA93E474-6F8B-4CB5-8EE5-18A3CE251179}" srcOrd="0" destOrd="0" presId="urn:microsoft.com/office/officeart/2016/7/layout/ChevronBlockProcess"/>
    <dgm:cxn modelId="{5B47736D-1DED-4FBE-A1C3-9957255542E1}" type="presParOf" srcId="{AA93E474-6F8B-4CB5-8EE5-18A3CE251179}" destId="{460A83B8-5F1F-4796-86A3-9B530DA34C82}" srcOrd="0" destOrd="0" presId="urn:microsoft.com/office/officeart/2016/7/layout/ChevronBlockProcess"/>
    <dgm:cxn modelId="{CD658406-7179-4B6E-93CA-99D34039D71B}" type="presParOf" srcId="{AA93E474-6F8B-4CB5-8EE5-18A3CE251179}" destId="{BB690088-4A00-4B7E-9598-CF1008509BC5}" srcOrd="1" destOrd="0" presId="urn:microsoft.com/office/officeart/2016/7/layout/ChevronBlockProcess"/>
    <dgm:cxn modelId="{60F1ACB3-D002-454D-94B7-70C2AD6F59ED}" type="presParOf" srcId="{612B197D-05AD-49DF-A3EB-6D2245FF8BF1}" destId="{AA49C534-708F-4421-8C52-AA3EE9904C13}" srcOrd="1" destOrd="0" presId="urn:microsoft.com/office/officeart/2016/7/layout/ChevronBlockProcess"/>
    <dgm:cxn modelId="{89691C97-8CA7-465D-8CEE-84DECA3C5678}" type="presParOf" srcId="{612B197D-05AD-49DF-A3EB-6D2245FF8BF1}" destId="{1DB0415C-E3C2-4F96-9BF4-CFDD986A4EE9}" srcOrd="2" destOrd="0" presId="urn:microsoft.com/office/officeart/2016/7/layout/ChevronBlockProcess"/>
    <dgm:cxn modelId="{0CC54BCE-62C8-4362-804E-34E0353312A5}" type="presParOf" srcId="{1DB0415C-E3C2-4F96-9BF4-CFDD986A4EE9}" destId="{9E31AC61-C935-4B27-8B2D-361BEFB3880E}" srcOrd="0" destOrd="0" presId="urn:microsoft.com/office/officeart/2016/7/layout/ChevronBlockProcess"/>
    <dgm:cxn modelId="{5095ACD5-FDCE-4888-A9BB-F0BE80B6F67D}" type="presParOf" srcId="{1DB0415C-E3C2-4F96-9BF4-CFDD986A4EE9}" destId="{D245DB88-77A4-4578-8DA5-A0F71B595D4F}" srcOrd="1" destOrd="0" presId="urn:microsoft.com/office/officeart/2016/7/layout/ChevronBlockProcess"/>
    <dgm:cxn modelId="{EEE7535A-05E4-4C31-A884-D66C07C3C410}" type="presParOf" srcId="{612B197D-05AD-49DF-A3EB-6D2245FF8BF1}" destId="{B80DF54F-2451-462F-8164-8FA613184033}" srcOrd="3" destOrd="0" presId="urn:microsoft.com/office/officeart/2016/7/layout/ChevronBlockProcess"/>
    <dgm:cxn modelId="{4D910A70-FAEB-44BE-ACEF-A91F87C82233}" type="presParOf" srcId="{612B197D-05AD-49DF-A3EB-6D2245FF8BF1}" destId="{3FA6D7E7-8E9D-4325-BC41-70A3F75AD240}" srcOrd="4" destOrd="0" presId="urn:microsoft.com/office/officeart/2016/7/layout/ChevronBlockProcess"/>
    <dgm:cxn modelId="{B6130B10-D2EC-46BB-81E4-D6ECCECF197A}" type="presParOf" srcId="{3FA6D7E7-8E9D-4325-BC41-70A3F75AD240}" destId="{A9584C9E-973C-4717-B931-8802202D5F29}" srcOrd="0" destOrd="0" presId="urn:microsoft.com/office/officeart/2016/7/layout/ChevronBlockProcess"/>
    <dgm:cxn modelId="{663244CE-8E58-484C-A277-5872A73259B5}" type="presParOf" srcId="{3FA6D7E7-8E9D-4325-BC41-70A3F75AD240}" destId="{39C9051A-E48F-4577-AD84-9CAAE237ED92}" srcOrd="1" destOrd="0" presId="urn:microsoft.com/office/officeart/2016/7/layout/ChevronBlockProcess"/>
    <dgm:cxn modelId="{1CB4B32A-2382-4BD7-8AA0-D23380802731}" type="presParOf" srcId="{612B197D-05AD-49DF-A3EB-6D2245FF8BF1}" destId="{69274F80-911E-406D-8D05-16C1A2569302}" srcOrd="5" destOrd="0" presId="urn:microsoft.com/office/officeart/2016/7/layout/ChevronBlockProcess"/>
    <dgm:cxn modelId="{3BA7E23B-0299-4D20-A257-2BFD8CC6A114}" type="presParOf" srcId="{612B197D-05AD-49DF-A3EB-6D2245FF8BF1}" destId="{584F2E07-EC10-476B-974C-F80BB69DD3CC}" srcOrd="6" destOrd="0" presId="urn:microsoft.com/office/officeart/2016/7/layout/ChevronBlockProcess"/>
    <dgm:cxn modelId="{A8A9AFC1-AE20-49AD-9100-9C1B9DF25E87}" type="presParOf" srcId="{584F2E07-EC10-476B-974C-F80BB69DD3CC}" destId="{0B63F917-3B56-470B-BA98-19804A2F065E}" srcOrd="0" destOrd="0" presId="urn:microsoft.com/office/officeart/2016/7/layout/ChevronBlockProcess"/>
    <dgm:cxn modelId="{31FDC950-8A30-4544-AD1D-83523154DC49}" type="presParOf" srcId="{584F2E07-EC10-476B-974C-F80BB69DD3CC}" destId="{23CEBA19-4F62-4161-9128-46EB7DCF0821}"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A83B8-5F1F-4796-86A3-9B530DA34C82}">
      <dsp:nvSpPr>
        <dsp:cNvPr id="0" name=""/>
        <dsp:cNvSpPr/>
      </dsp:nvSpPr>
      <dsp:spPr>
        <a:xfrm>
          <a:off x="13137" y="570932"/>
          <a:ext cx="2888039" cy="866411"/>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273060" y="570932"/>
        <a:ext cx="2368193" cy="866411"/>
      </dsp:txXfrm>
    </dsp:sp>
    <dsp:sp modelId="{BB690088-4A00-4B7E-9598-CF1008509BC5}">
      <dsp:nvSpPr>
        <dsp:cNvPr id="0" name=""/>
        <dsp:cNvSpPr/>
      </dsp:nvSpPr>
      <dsp:spPr>
        <a:xfrm>
          <a:off x="13137" y="1437344"/>
          <a:ext cx="2628115" cy="234306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Build A application to perform CURD Operation </a:t>
          </a:r>
          <a:br>
            <a:rPr lang="en-US" sz="2000" kern="1200" dirty="0"/>
          </a:br>
          <a:r>
            <a:rPr lang="en-US" sz="2000" b="0" i="0" kern="1200" dirty="0"/>
            <a:t>Using Spring JPA </a:t>
          </a:r>
          <a:endParaRPr lang="en-US" sz="2000" kern="1200" dirty="0"/>
        </a:p>
      </dsp:txBody>
      <dsp:txXfrm>
        <a:off x="13137" y="1437344"/>
        <a:ext cx="2628115" cy="2343061"/>
      </dsp:txXfrm>
    </dsp:sp>
    <dsp:sp modelId="{9E31AC61-C935-4B27-8B2D-361BEFB3880E}">
      <dsp:nvSpPr>
        <dsp:cNvPr id="0" name=""/>
        <dsp:cNvSpPr/>
      </dsp:nvSpPr>
      <dsp:spPr>
        <a:xfrm>
          <a:off x="2844195" y="570932"/>
          <a:ext cx="2888039" cy="866411"/>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11</a:t>
          </a:r>
        </a:p>
      </dsp:txBody>
      <dsp:txXfrm>
        <a:off x="3104118" y="570932"/>
        <a:ext cx="2368193" cy="866411"/>
      </dsp:txXfrm>
    </dsp:sp>
    <dsp:sp modelId="{D245DB88-77A4-4578-8DA5-A0F71B595D4F}">
      <dsp:nvSpPr>
        <dsp:cNvPr id="0" name=""/>
        <dsp:cNvSpPr/>
      </dsp:nvSpPr>
      <dsp:spPr>
        <a:xfrm>
          <a:off x="2844195" y="1456393"/>
          <a:ext cx="2628115" cy="234306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Added User Interface </a:t>
          </a:r>
          <a:br>
            <a:rPr lang="en-US" sz="2000" kern="1200" dirty="0"/>
          </a:br>
          <a:r>
            <a:rPr lang="en-US" sz="2000" b="0" i="0" kern="1200" dirty="0"/>
            <a:t>Used </a:t>
          </a:r>
          <a:r>
            <a:rPr lang="en-US" sz="2000" b="0" i="0" kern="1200" dirty="0" err="1"/>
            <a:t>Thymleaf</a:t>
          </a:r>
          <a:endParaRPr lang="en-US" sz="2000" b="1" kern="1200" dirty="0"/>
        </a:p>
      </dsp:txBody>
      <dsp:txXfrm>
        <a:off x="2844195" y="1456393"/>
        <a:ext cx="2628115" cy="2343061"/>
      </dsp:txXfrm>
    </dsp:sp>
    <dsp:sp modelId="{A9584C9E-973C-4717-B931-8802202D5F29}">
      <dsp:nvSpPr>
        <dsp:cNvPr id="0" name=""/>
        <dsp:cNvSpPr/>
      </dsp:nvSpPr>
      <dsp:spPr>
        <a:xfrm>
          <a:off x="5675252" y="570932"/>
          <a:ext cx="2888039" cy="866411"/>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111</a:t>
          </a:r>
        </a:p>
      </dsp:txBody>
      <dsp:txXfrm>
        <a:off x="5935175" y="570932"/>
        <a:ext cx="2368193" cy="866411"/>
      </dsp:txXfrm>
    </dsp:sp>
    <dsp:sp modelId="{39C9051A-E48F-4577-AD84-9CAAE237ED92}">
      <dsp:nvSpPr>
        <dsp:cNvPr id="0" name=""/>
        <dsp:cNvSpPr/>
      </dsp:nvSpPr>
      <dsp:spPr>
        <a:xfrm>
          <a:off x="5675252" y="1437344"/>
          <a:ext cx="2628115" cy="234306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Added New entity </a:t>
          </a:r>
          <a:br>
            <a:rPr lang="en-US" sz="2000" kern="1200" dirty="0"/>
          </a:br>
          <a:r>
            <a:rPr lang="en-US" sz="2000" b="0" i="0" kern="1200" dirty="0"/>
            <a:t>and performed join</a:t>
          </a:r>
          <a:br>
            <a:rPr lang="en-US" sz="2000" kern="1200" dirty="0"/>
          </a:br>
          <a:r>
            <a:rPr lang="en-US" sz="2000" b="0" i="0" kern="1200" dirty="0"/>
            <a:t>Operation Using Spring JPA and hibernate</a:t>
          </a:r>
          <a:endParaRPr lang="en-US" sz="2000" kern="1200" dirty="0"/>
        </a:p>
      </dsp:txBody>
      <dsp:txXfrm>
        <a:off x="5675252" y="1437344"/>
        <a:ext cx="2628115" cy="2343061"/>
      </dsp:txXfrm>
    </dsp:sp>
    <dsp:sp modelId="{0B63F917-3B56-470B-BA98-19804A2F065E}">
      <dsp:nvSpPr>
        <dsp:cNvPr id="0" name=""/>
        <dsp:cNvSpPr/>
      </dsp:nvSpPr>
      <dsp:spPr>
        <a:xfrm>
          <a:off x="8506309" y="570932"/>
          <a:ext cx="2888039" cy="866411"/>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1V</a:t>
          </a:r>
        </a:p>
      </dsp:txBody>
      <dsp:txXfrm>
        <a:off x="8766232" y="570932"/>
        <a:ext cx="2368193" cy="866411"/>
      </dsp:txXfrm>
    </dsp:sp>
    <dsp:sp modelId="{23CEBA19-4F62-4161-9128-46EB7DCF0821}">
      <dsp:nvSpPr>
        <dsp:cNvPr id="0" name=""/>
        <dsp:cNvSpPr/>
      </dsp:nvSpPr>
      <dsp:spPr>
        <a:xfrm>
          <a:off x="8506309" y="1437344"/>
          <a:ext cx="2628115" cy="23430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Converted services to Restful Services</a:t>
          </a:r>
          <a:br>
            <a:rPr lang="en-US" sz="2000" kern="1200" dirty="0"/>
          </a:br>
          <a:r>
            <a:rPr lang="en-US" sz="2000" b="0" i="0" kern="1200" dirty="0"/>
            <a:t>using Rest API</a:t>
          </a:r>
          <a:endParaRPr lang="en-US" sz="2000" kern="1200" dirty="0"/>
        </a:p>
        <a:p>
          <a:pPr marL="0" lvl="0" indent="0" algn="l" defTabSz="889000">
            <a:lnSpc>
              <a:spcPct val="90000"/>
            </a:lnSpc>
            <a:spcBef>
              <a:spcPct val="0"/>
            </a:spcBef>
            <a:spcAft>
              <a:spcPct val="35000"/>
            </a:spcAft>
            <a:buNone/>
          </a:pPr>
          <a:r>
            <a:rPr lang="en-US" sz="2000" b="0" i="0" kern="1200"/>
            <a:t>Converted services to Restful Services</a:t>
          </a:r>
          <a:br>
            <a:rPr lang="en-US" sz="2000" kern="1200"/>
          </a:br>
          <a:r>
            <a:rPr lang="en-US" sz="2000" b="0" i="0" kern="1200"/>
            <a:t>using Rest API</a:t>
          </a:r>
          <a:endParaRPr lang="en-US" sz="2000" kern="1200"/>
        </a:p>
      </dsp:txBody>
      <dsp:txXfrm>
        <a:off x="8506309" y="1437344"/>
        <a:ext cx="2628115" cy="2343061"/>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883B9-DF3E-40BB-B380-62F38C64EC1C}"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52626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883B9-DF3E-40BB-B380-62F38C64EC1C}"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3586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883B9-DF3E-40BB-B380-62F38C64EC1C}"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285065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883B9-DF3E-40BB-B380-62F38C64EC1C}"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42112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883B9-DF3E-40BB-B380-62F38C64EC1C}"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101773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883B9-DF3E-40BB-B380-62F38C64EC1C}"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365229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883B9-DF3E-40BB-B380-62F38C64EC1C}"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196812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883B9-DF3E-40BB-B380-62F38C64EC1C}"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253755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883B9-DF3E-40BB-B380-62F38C64EC1C}"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138961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883B9-DF3E-40BB-B380-62F38C64EC1C}"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195121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883B9-DF3E-40BB-B380-62F38C64EC1C}"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D1516-E45D-46DE-8132-95AA50E1730B}" type="slidenum">
              <a:rPr lang="en-US" smtClean="0"/>
              <a:t>‹#›</a:t>
            </a:fld>
            <a:endParaRPr lang="en-US"/>
          </a:p>
        </p:txBody>
      </p:sp>
    </p:spTree>
    <p:extLst>
      <p:ext uri="{BB962C8B-B14F-4D97-AF65-F5344CB8AC3E}">
        <p14:creationId xmlns:p14="http://schemas.microsoft.com/office/powerpoint/2010/main" val="269808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883B9-DF3E-40BB-B380-62F38C64EC1C}" type="datetimeFigureOut">
              <a:rPr lang="en-US" smtClean="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D1516-E45D-46DE-8132-95AA50E1730B}" type="slidenum">
              <a:rPr lang="en-US" smtClean="0"/>
              <a:t>‹#›</a:t>
            </a:fld>
            <a:endParaRPr lang="en-US"/>
          </a:p>
        </p:txBody>
      </p:sp>
    </p:spTree>
    <p:extLst>
      <p:ext uri="{BB962C8B-B14F-4D97-AF65-F5344CB8AC3E}">
        <p14:creationId xmlns:p14="http://schemas.microsoft.com/office/powerpoint/2010/main" val="1233900807"/>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7E4D3-CB3A-486E-A48C-CD86A1048844}"/>
              </a:ext>
            </a:extLst>
          </p:cNvPr>
          <p:cNvSpPr>
            <a:spLocks noGrp="1"/>
          </p:cNvSpPr>
          <p:nvPr>
            <p:ph type="ctrTitle"/>
          </p:nvPr>
        </p:nvSpPr>
        <p:spPr>
          <a:xfrm>
            <a:off x="823442" y="921715"/>
            <a:ext cx="5163022" cy="2635993"/>
          </a:xfrm>
        </p:spPr>
        <p:txBody>
          <a:bodyPr anchor="b">
            <a:normAutofit/>
          </a:bodyPr>
          <a:lstStyle/>
          <a:p>
            <a:pPr algn="l"/>
            <a:r>
              <a:rPr lang="en-US" sz="4800"/>
              <a:t>INTERNSHIP </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04F9C1F-6F27-46E6-B901-04F6D9D99F7B}"/>
              </a:ext>
            </a:extLst>
          </p:cNvPr>
          <p:cNvSpPr>
            <a:spLocks noGrp="1"/>
          </p:cNvSpPr>
          <p:nvPr>
            <p:ph type="subTitle" idx="1"/>
          </p:nvPr>
        </p:nvSpPr>
        <p:spPr>
          <a:xfrm>
            <a:off x="823442" y="4541263"/>
            <a:ext cx="4662957" cy="1395022"/>
          </a:xfrm>
        </p:spPr>
        <p:txBody>
          <a:bodyPr anchor="t">
            <a:normAutofit/>
          </a:bodyPr>
          <a:lstStyle/>
          <a:p>
            <a:pPr algn="l"/>
            <a:endParaRPr lang="en-US">
              <a:solidFill>
                <a:srgbClr val="FFFFFF"/>
              </a:solidFill>
            </a:endParaRPr>
          </a:p>
        </p:txBody>
      </p:sp>
      <p:pic>
        <p:nvPicPr>
          <p:cNvPr id="7" name="Graphic 6" descr="Books">
            <a:extLst>
              <a:ext uri="{FF2B5EF4-FFF2-40B4-BE49-F238E27FC236}">
                <a16:creationId xmlns:a16="http://schemas.microsoft.com/office/drawing/2014/main" id="{3EEDA99A-01A0-E419-33CB-60357C57CF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6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DB8D-A975-479A-863B-31BEE6EA9EDA}"/>
              </a:ext>
            </a:extLst>
          </p:cNvPr>
          <p:cNvSpPr>
            <a:spLocks noGrp="1"/>
          </p:cNvSpPr>
          <p:nvPr>
            <p:ph type="title"/>
          </p:nvPr>
        </p:nvSpPr>
        <p:spPr>
          <a:xfrm>
            <a:off x="344624" y="301625"/>
            <a:ext cx="11407487" cy="1325563"/>
          </a:xfrm>
        </p:spPr>
        <p:txBody>
          <a:bodyPr vert="horz" lIns="91440" tIns="45720" rIns="91440" bIns="45720" rtlCol="0" anchor="ctr">
            <a:normAutofit/>
          </a:bodyPr>
          <a:lstStyle/>
          <a:p>
            <a:r>
              <a:rPr lang="en-US" sz="4200" kern="1200">
                <a:solidFill>
                  <a:schemeClr val="tx1"/>
                </a:solidFill>
                <a:latin typeface="+mj-lt"/>
                <a:ea typeface="+mj-ea"/>
                <a:cs typeface="+mj-cs"/>
              </a:rPr>
              <a:t>WORKFLOW</a:t>
            </a:r>
            <a:br>
              <a:rPr lang="en-US" sz="4200" kern="1200">
                <a:solidFill>
                  <a:schemeClr val="tx1"/>
                </a:solidFill>
                <a:latin typeface="+mj-lt"/>
                <a:ea typeface="+mj-ea"/>
                <a:cs typeface="+mj-cs"/>
              </a:rPr>
            </a:br>
            <a:endParaRPr lang="en-US" sz="4200" kern="1200">
              <a:solidFill>
                <a:schemeClr val="tx1"/>
              </a:solidFill>
              <a:latin typeface="+mj-lt"/>
              <a:ea typeface="+mj-ea"/>
              <a:cs typeface="+mj-cs"/>
            </a:endParaRPr>
          </a:p>
        </p:txBody>
      </p:sp>
      <p:sp>
        <p:nvSpPr>
          <p:cNvPr id="14"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657BC3CD-65A5-42A7-8954-CDBED2EA23A4}"/>
              </a:ext>
            </a:extLst>
          </p:cNvPr>
          <p:cNvGraphicFramePr>
            <a:graphicFrameLocks noGrp="1"/>
          </p:cNvGraphicFramePr>
          <p:nvPr>
            <p:ph idx="1"/>
            <p:extLst>
              <p:ext uri="{D42A27DB-BD31-4B8C-83A1-F6EECF244321}">
                <p14:modId xmlns:p14="http://schemas.microsoft.com/office/powerpoint/2010/main" val="85215751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94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3C11-64A4-4C60-B79A-29F38387A13A}"/>
              </a:ext>
            </a:extLst>
          </p:cNvPr>
          <p:cNvSpPr>
            <a:spLocks noGrp="1"/>
          </p:cNvSpPr>
          <p:nvPr>
            <p:ph type="title"/>
          </p:nvPr>
        </p:nvSpPr>
        <p:spPr/>
        <p:txBody>
          <a:bodyPr/>
          <a:lstStyle/>
          <a:p>
            <a:r>
              <a:rPr lang="en-US" dirty="0"/>
              <a:t>I</a:t>
            </a:r>
          </a:p>
        </p:txBody>
      </p:sp>
      <p:sp>
        <p:nvSpPr>
          <p:cNvPr id="4" name="Text Placeholder 3">
            <a:extLst>
              <a:ext uri="{FF2B5EF4-FFF2-40B4-BE49-F238E27FC236}">
                <a16:creationId xmlns:a16="http://schemas.microsoft.com/office/drawing/2014/main" id="{9A15BA3B-C544-4F87-949F-6CCEFB0E9AB4}"/>
              </a:ext>
            </a:extLst>
          </p:cNvPr>
          <p:cNvSpPr>
            <a:spLocks noGrp="1"/>
          </p:cNvSpPr>
          <p:nvPr>
            <p:ph type="body" sz="half" idx="2"/>
          </p:nvPr>
        </p:nvSpPr>
        <p:spPr>
          <a:xfrm>
            <a:off x="259923" y="3982536"/>
            <a:ext cx="3836987" cy="2776266"/>
          </a:xfrm>
        </p:spPr>
        <p:txBody>
          <a:bodyPr/>
          <a:lstStyle/>
          <a:p>
            <a:r>
              <a:rPr lang="en-US" dirty="0"/>
              <a:t>Used </a:t>
            </a:r>
            <a:r>
              <a:rPr lang="en-US" dirty="0" err="1"/>
              <a:t>Intellij</a:t>
            </a:r>
            <a:r>
              <a:rPr lang="en-US" dirty="0"/>
              <a:t> and Configures </a:t>
            </a:r>
            <a:r>
              <a:rPr lang="en-US" dirty="0" err="1"/>
              <a:t>Mysql</a:t>
            </a:r>
            <a:r>
              <a:rPr lang="en-US" dirty="0"/>
              <a:t> DB names test1 and made Student entity and student controller</a:t>
            </a:r>
          </a:p>
          <a:p>
            <a:r>
              <a:rPr lang="en-US" dirty="0"/>
              <a:t>To perform CURD operation on Student Table .I have </a:t>
            </a:r>
            <a:r>
              <a:rPr lang="en-US" dirty="0" err="1"/>
              <a:t>autowired</a:t>
            </a:r>
            <a:r>
              <a:rPr lang="en-US" dirty="0"/>
              <a:t> Services in controller to perform various operation and In services operation is being performed using Student Repository which is </a:t>
            </a:r>
            <a:r>
              <a:rPr lang="en-US" dirty="0" err="1"/>
              <a:t>exted</a:t>
            </a:r>
            <a:r>
              <a:rPr lang="en-US" dirty="0"/>
              <a:t> using JPA Repository</a:t>
            </a:r>
          </a:p>
        </p:txBody>
      </p:sp>
      <p:grpSp>
        <p:nvGrpSpPr>
          <p:cNvPr id="8" name="Group 7">
            <a:extLst>
              <a:ext uri="{FF2B5EF4-FFF2-40B4-BE49-F238E27FC236}">
                <a16:creationId xmlns:a16="http://schemas.microsoft.com/office/drawing/2014/main" id="{F3CD2779-1ACB-4BB9-A89C-B80D333B0164}"/>
              </a:ext>
            </a:extLst>
          </p:cNvPr>
          <p:cNvGrpSpPr/>
          <p:nvPr/>
        </p:nvGrpSpPr>
        <p:grpSpPr>
          <a:xfrm>
            <a:off x="0" y="23994"/>
            <a:ext cx="2888039" cy="866411"/>
            <a:chOff x="13137" y="570932"/>
            <a:chExt cx="2888039" cy="866411"/>
          </a:xfrm>
        </p:grpSpPr>
        <p:sp>
          <p:nvSpPr>
            <p:cNvPr id="30" name="Arrow: Chevron 29">
              <a:extLst>
                <a:ext uri="{FF2B5EF4-FFF2-40B4-BE49-F238E27FC236}">
                  <a16:creationId xmlns:a16="http://schemas.microsoft.com/office/drawing/2014/main" id="{00138EDC-ED8A-47A8-A21B-E9197263C0D2}"/>
                </a:ext>
              </a:extLst>
            </p:cNvPr>
            <p:cNvSpPr/>
            <p:nvPr/>
          </p:nvSpPr>
          <p:spPr>
            <a:xfrm>
              <a:off x="13137" y="570932"/>
              <a:ext cx="2888039" cy="866411"/>
            </a:xfrm>
            <a:prstGeom prst="chevron">
              <a:avLst>
                <a:gd name="adj" fmla="val 3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Arrow: Chevron 4">
              <a:extLst>
                <a:ext uri="{FF2B5EF4-FFF2-40B4-BE49-F238E27FC236}">
                  <a16:creationId xmlns:a16="http://schemas.microsoft.com/office/drawing/2014/main" id="{046B0EDD-B5C0-4322-B3DD-02DEEAE994DD}"/>
                </a:ext>
              </a:extLst>
            </p:cNvPr>
            <p:cNvSpPr txBox="1"/>
            <p:nvPr/>
          </p:nvSpPr>
          <p:spPr>
            <a:xfrm>
              <a:off x="273060" y="570932"/>
              <a:ext cx="2368193" cy="866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a:t>
              </a:r>
            </a:p>
          </p:txBody>
        </p:sp>
      </p:grpSp>
      <p:grpSp>
        <p:nvGrpSpPr>
          <p:cNvPr id="9" name="Group 8">
            <a:extLst>
              <a:ext uri="{FF2B5EF4-FFF2-40B4-BE49-F238E27FC236}">
                <a16:creationId xmlns:a16="http://schemas.microsoft.com/office/drawing/2014/main" id="{58CAEE18-9632-4C83-AC5E-E6FC45E123B3}"/>
              </a:ext>
            </a:extLst>
          </p:cNvPr>
          <p:cNvGrpSpPr/>
          <p:nvPr/>
        </p:nvGrpSpPr>
        <p:grpSpPr>
          <a:xfrm>
            <a:off x="0" y="890406"/>
            <a:ext cx="2628115" cy="2343061"/>
            <a:chOff x="13137" y="1437344"/>
            <a:chExt cx="2628115" cy="2343061"/>
          </a:xfrm>
        </p:grpSpPr>
        <p:sp>
          <p:nvSpPr>
            <p:cNvPr id="28" name="Rectangle 27">
              <a:extLst>
                <a:ext uri="{FF2B5EF4-FFF2-40B4-BE49-F238E27FC236}">
                  <a16:creationId xmlns:a16="http://schemas.microsoft.com/office/drawing/2014/main" id="{E5EAF9B4-0D85-4802-8621-8A5539B838A7}"/>
                </a:ext>
              </a:extLst>
            </p:cNvPr>
            <p:cNvSpPr/>
            <p:nvPr/>
          </p:nvSpPr>
          <p:spPr>
            <a:xfrm>
              <a:off x="13137" y="1437344"/>
              <a:ext cx="2628115" cy="2343061"/>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15E41B7B-F909-4FD3-83CE-A7618025995E}"/>
                </a:ext>
              </a:extLst>
            </p:cNvPr>
            <p:cNvSpPr txBox="1"/>
            <p:nvPr/>
          </p:nvSpPr>
          <p:spPr>
            <a:xfrm>
              <a:off x="13137" y="1437344"/>
              <a:ext cx="2628115" cy="23430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Build A application to perform CURD Operation </a:t>
              </a:r>
              <a:br>
                <a:rPr lang="en-US" sz="2000" kern="1200" dirty="0"/>
              </a:br>
              <a:r>
                <a:rPr lang="en-US" sz="2000" b="0" i="0" kern="1200" dirty="0"/>
                <a:t>Using Spring JPA </a:t>
              </a:r>
              <a:endParaRPr lang="en-US" sz="2000" kern="1200" dirty="0"/>
            </a:p>
          </p:txBody>
        </p:sp>
      </p:grpSp>
      <p:pic>
        <p:nvPicPr>
          <p:cNvPr id="37" name="Picture 36">
            <a:extLst>
              <a:ext uri="{FF2B5EF4-FFF2-40B4-BE49-F238E27FC236}">
                <a16:creationId xmlns:a16="http://schemas.microsoft.com/office/drawing/2014/main" id="{75910A11-8E03-4497-B254-951E5081F188}"/>
              </a:ext>
            </a:extLst>
          </p:cNvPr>
          <p:cNvPicPr>
            <a:picLocks noChangeAspect="1"/>
          </p:cNvPicPr>
          <p:nvPr/>
        </p:nvPicPr>
        <p:blipFill rotWithShape="1">
          <a:blip r:embed="rId2"/>
          <a:srcRect b="6109"/>
          <a:stretch/>
        </p:blipFill>
        <p:spPr>
          <a:xfrm>
            <a:off x="4414236" y="3499894"/>
            <a:ext cx="6920514" cy="3019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9" name="Picture 38">
            <a:extLst>
              <a:ext uri="{FF2B5EF4-FFF2-40B4-BE49-F238E27FC236}">
                <a16:creationId xmlns:a16="http://schemas.microsoft.com/office/drawing/2014/main" id="{163AB249-8E44-4691-BD9A-05D4C461FBC8}"/>
              </a:ext>
            </a:extLst>
          </p:cNvPr>
          <p:cNvPicPr>
            <a:picLocks noChangeAspect="1"/>
          </p:cNvPicPr>
          <p:nvPr/>
        </p:nvPicPr>
        <p:blipFill rotWithShape="1">
          <a:blip r:embed="rId3"/>
          <a:srcRect l="30683" t="10678" r="16069" b="58814"/>
          <a:stretch/>
        </p:blipFill>
        <p:spPr>
          <a:xfrm>
            <a:off x="6591300" y="28575"/>
            <a:ext cx="5717616" cy="2095500"/>
          </a:xfrm>
          <a:prstGeom prst="rect">
            <a:avLst/>
          </a:prstGeom>
        </p:spPr>
      </p:pic>
      <p:cxnSp>
        <p:nvCxnSpPr>
          <p:cNvPr id="43" name="Straight Arrow Connector 42">
            <a:extLst>
              <a:ext uri="{FF2B5EF4-FFF2-40B4-BE49-F238E27FC236}">
                <a16:creationId xmlns:a16="http://schemas.microsoft.com/office/drawing/2014/main" id="{EAA2F942-FA31-4C59-BC12-76BC377E9680}"/>
              </a:ext>
            </a:extLst>
          </p:cNvPr>
          <p:cNvCxnSpPr/>
          <p:nvPr/>
        </p:nvCxnSpPr>
        <p:spPr>
          <a:xfrm>
            <a:off x="6591300" y="2124075"/>
            <a:ext cx="0" cy="428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8B79DD0-BC35-49A1-A700-00A6075F9F7F}"/>
              </a:ext>
            </a:extLst>
          </p:cNvPr>
          <p:cNvSpPr txBox="1"/>
          <p:nvPr/>
        </p:nvSpPr>
        <p:spPr>
          <a:xfrm>
            <a:off x="6448425" y="2592366"/>
            <a:ext cx="3505200" cy="646331"/>
          </a:xfrm>
          <a:prstGeom prst="rect">
            <a:avLst/>
          </a:prstGeom>
          <a:noFill/>
        </p:spPr>
        <p:txBody>
          <a:bodyPr wrap="square" rtlCol="0">
            <a:spAutoFit/>
          </a:bodyPr>
          <a:lstStyle/>
          <a:p>
            <a:r>
              <a:rPr lang="en-US" dirty="0" err="1"/>
              <a:t>Application.properties</a:t>
            </a:r>
            <a:r>
              <a:rPr lang="en-US" dirty="0"/>
              <a:t> files which configures database</a:t>
            </a:r>
          </a:p>
        </p:txBody>
      </p:sp>
      <p:sp>
        <p:nvSpPr>
          <p:cNvPr id="45" name="Explosion: 14 Points 44">
            <a:extLst>
              <a:ext uri="{FF2B5EF4-FFF2-40B4-BE49-F238E27FC236}">
                <a16:creationId xmlns:a16="http://schemas.microsoft.com/office/drawing/2014/main" id="{02BD8D9B-C40A-47A7-85B3-1840C14E2E01}"/>
              </a:ext>
            </a:extLst>
          </p:cNvPr>
          <p:cNvSpPr/>
          <p:nvPr/>
        </p:nvSpPr>
        <p:spPr>
          <a:xfrm>
            <a:off x="3009911" y="-19050"/>
            <a:ext cx="3581388" cy="3233467"/>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Resolved the error while installing MySQL</a:t>
            </a:r>
          </a:p>
        </p:txBody>
      </p:sp>
    </p:spTree>
    <p:extLst>
      <p:ext uri="{BB962C8B-B14F-4D97-AF65-F5344CB8AC3E}">
        <p14:creationId xmlns:p14="http://schemas.microsoft.com/office/powerpoint/2010/main" val="29897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AD0DD-A5DB-4686-9EDD-ED5AC08DEED6}"/>
              </a:ext>
            </a:extLst>
          </p:cNvPr>
          <p:cNvSpPr>
            <a:spLocks noGrp="1"/>
          </p:cNvSpPr>
          <p:nvPr>
            <p:ph idx="1"/>
          </p:nvPr>
        </p:nvSpPr>
        <p:spPr>
          <a:xfrm>
            <a:off x="11113" y="3606526"/>
            <a:ext cx="4722812" cy="3127650"/>
          </a:xfrm>
        </p:spPr>
        <p:txBody>
          <a:bodyPr>
            <a:normAutofit fontScale="92500" lnSpcReduction="20000"/>
          </a:bodyPr>
          <a:lstStyle/>
          <a:p>
            <a:r>
              <a:rPr lang="en-US" dirty="0"/>
              <a:t>I have used </a:t>
            </a:r>
            <a:r>
              <a:rPr lang="en-US" dirty="0" err="1"/>
              <a:t>Thymleaf</a:t>
            </a:r>
            <a:r>
              <a:rPr lang="en-US" dirty="0"/>
              <a:t> template engine to build UI of the project</a:t>
            </a:r>
          </a:p>
          <a:p>
            <a:r>
              <a:rPr lang="en-US" dirty="0"/>
              <a:t>I have used </a:t>
            </a:r>
            <a:r>
              <a:rPr lang="en-US" dirty="0" err="1"/>
              <a:t>BootStrap</a:t>
            </a:r>
            <a:r>
              <a:rPr lang="en-US" dirty="0"/>
              <a:t> to design the UI</a:t>
            </a:r>
          </a:p>
          <a:p>
            <a:r>
              <a:rPr lang="en-US" dirty="0"/>
              <a:t>I have learnt How to send data and receive data front </a:t>
            </a:r>
            <a:r>
              <a:rPr lang="en-US" dirty="0" err="1"/>
              <a:t>front</a:t>
            </a:r>
            <a:r>
              <a:rPr lang="en-US" dirty="0"/>
              <a:t> end to backend</a:t>
            </a:r>
          </a:p>
          <a:p>
            <a:pPr marL="0" indent="0">
              <a:buNone/>
            </a:pPr>
            <a:endParaRPr lang="en-US" dirty="0"/>
          </a:p>
          <a:p>
            <a:endParaRPr lang="en-US" dirty="0"/>
          </a:p>
        </p:txBody>
      </p:sp>
      <p:grpSp>
        <p:nvGrpSpPr>
          <p:cNvPr id="5" name="Group 4">
            <a:extLst>
              <a:ext uri="{FF2B5EF4-FFF2-40B4-BE49-F238E27FC236}">
                <a16:creationId xmlns:a16="http://schemas.microsoft.com/office/drawing/2014/main" id="{1B13CD53-9119-4516-8B28-49C1A89D59B6}"/>
              </a:ext>
            </a:extLst>
          </p:cNvPr>
          <p:cNvGrpSpPr/>
          <p:nvPr/>
        </p:nvGrpSpPr>
        <p:grpSpPr>
          <a:xfrm>
            <a:off x="11113" y="23994"/>
            <a:ext cx="2888039" cy="866411"/>
            <a:chOff x="2844195" y="570932"/>
            <a:chExt cx="2888039" cy="866411"/>
          </a:xfrm>
        </p:grpSpPr>
        <p:sp>
          <p:nvSpPr>
            <p:cNvPr id="9" name="Arrow: Chevron 8">
              <a:extLst>
                <a:ext uri="{FF2B5EF4-FFF2-40B4-BE49-F238E27FC236}">
                  <a16:creationId xmlns:a16="http://schemas.microsoft.com/office/drawing/2014/main" id="{19876E75-3051-41C0-93C3-AB392375A4D4}"/>
                </a:ext>
              </a:extLst>
            </p:cNvPr>
            <p:cNvSpPr/>
            <p:nvPr/>
          </p:nvSpPr>
          <p:spPr>
            <a:xfrm>
              <a:off x="2844195" y="570932"/>
              <a:ext cx="2888039" cy="866411"/>
            </a:xfrm>
            <a:prstGeom prst="chevron">
              <a:avLst>
                <a:gd name="adj" fmla="val 3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EA5BDF94-F36B-4D54-9D4A-5C45C790339C}"/>
                </a:ext>
              </a:extLst>
            </p:cNvPr>
            <p:cNvSpPr txBox="1"/>
            <p:nvPr/>
          </p:nvSpPr>
          <p:spPr>
            <a:xfrm>
              <a:off x="3104118" y="570932"/>
              <a:ext cx="2368193" cy="866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11</a:t>
              </a:r>
            </a:p>
          </p:txBody>
        </p:sp>
      </p:grpSp>
      <p:grpSp>
        <p:nvGrpSpPr>
          <p:cNvPr id="6" name="Group 5">
            <a:extLst>
              <a:ext uri="{FF2B5EF4-FFF2-40B4-BE49-F238E27FC236}">
                <a16:creationId xmlns:a16="http://schemas.microsoft.com/office/drawing/2014/main" id="{54E43F43-67CA-4470-9DD4-3EE719BD7991}"/>
              </a:ext>
            </a:extLst>
          </p:cNvPr>
          <p:cNvGrpSpPr/>
          <p:nvPr/>
        </p:nvGrpSpPr>
        <p:grpSpPr>
          <a:xfrm>
            <a:off x="11113" y="908414"/>
            <a:ext cx="2628115" cy="2343061"/>
            <a:chOff x="2844195" y="1456393"/>
            <a:chExt cx="2628115" cy="2343061"/>
          </a:xfrm>
        </p:grpSpPr>
        <p:sp>
          <p:nvSpPr>
            <p:cNvPr id="7" name="Rectangle 6">
              <a:extLst>
                <a:ext uri="{FF2B5EF4-FFF2-40B4-BE49-F238E27FC236}">
                  <a16:creationId xmlns:a16="http://schemas.microsoft.com/office/drawing/2014/main" id="{94C94101-0159-4374-9F64-C7F7E6BE1A51}"/>
                </a:ext>
              </a:extLst>
            </p:cNvPr>
            <p:cNvSpPr/>
            <p:nvPr/>
          </p:nvSpPr>
          <p:spPr>
            <a:xfrm>
              <a:off x="2844195" y="1456393"/>
              <a:ext cx="2628115" cy="2343061"/>
            </a:xfrm>
            <a:prstGeom prst="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B2EF141C-ABAC-4C7D-9EB5-197B1B2AE613}"/>
                </a:ext>
              </a:extLst>
            </p:cNvPr>
            <p:cNvSpPr txBox="1"/>
            <p:nvPr/>
          </p:nvSpPr>
          <p:spPr>
            <a:xfrm>
              <a:off x="2844195" y="1456393"/>
              <a:ext cx="2628115" cy="23430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Added User Interface </a:t>
              </a:r>
              <a:br>
                <a:rPr lang="en-US" sz="2000" kern="1200" dirty="0"/>
              </a:br>
              <a:r>
                <a:rPr lang="en-US" sz="2000" b="0" i="0" kern="1200" dirty="0"/>
                <a:t>Used </a:t>
              </a:r>
              <a:r>
                <a:rPr lang="en-US" sz="2000" b="0" i="0" kern="1200" dirty="0" err="1"/>
                <a:t>Thymleaf</a:t>
              </a:r>
              <a:endParaRPr lang="en-US" sz="2000" b="1" kern="1200" dirty="0"/>
            </a:p>
          </p:txBody>
        </p:sp>
      </p:grpSp>
      <p:pic>
        <p:nvPicPr>
          <p:cNvPr id="13" name="Picture 12">
            <a:extLst>
              <a:ext uri="{FF2B5EF4-FFF2-40B4-BE49-F238E27FC236}">
                <a16:creationId xmlns:a16="http://schemas.microsoft.com/office/drawing/2014/main" id="{EC911BAA-6366-4439-AB41-E53FE66A5DD3}"/>
              </a:ext>
            </a:extLst>
          </p:cNvPr>
          <p:cNvPicPr>
            <a:picLocks noChangeAspect="1"/>
          </p:cNvPicPr>
          <p:nvPr/>
        </p:nvPicPr>
        <p:blipFill rotWithShape="1">
          <a:blip r:embed="rId2"/>
          <a:srcRect l="91" t="4306" b="16250"/>
          <a:stretch/>
        </p:blipFill>
        <p:spPr>
          <a:xfrm>
            <a:off x="4609042" y="332561"/>
            <a:ext cx="7403039" cy="3311252"/>
          </a:xfrm>
          <a:prstGeom prst="rect">
            <a:avLst/>
          </a:prstGeom>
        </p:spPr>
      </p:pic>
      <p:cxnSp>
        <p:nvCxnSpPr>
          <p:cNvPr id="15" name="Straight Arrow Connector 14">
            <a:extLst>
              <a:ext uri="{FF2B5EF4-FFF2-40B4-BE49-F238E27FC236}">
                <a16:creationId xmlns:a16="http://schemas.microsoft.com/office/drawing/2014/main" id="{72B89D0C-EB40-4C0E-8B71-B6731CC238CD}"/>
              </a:ext>
            </a:extLst>
          </p:cNvPr>
          <p:cNvCxnSpPr>
            <a:cxnSpLocks/>
          </p:cNvCxnSpPr>
          <p:nvPr/>
        </p:nvCxnSpPr>
        <p:spPr>
          <a:xfrm flipH="1">
            <a:off x="5305425" y="2228850"/>
            <a:ext cx="9525" cy="2600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AAC56F6-3544-4F2F-887C-D43BDFF1A599}"/>
              </a:ext>
            </a:extLst>
          </p:cNvPr>
          <p:cNvSpPr/>
          <p:nvPr/>
        </p:nvSpPr>
        <p:spPr>
          <a:xfrm>
            <a:off x="5124450" y="4829175"/>
            <a:ext cx="182880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OF</a:t>
            </a:r>
            <a:br>
              <a:rPr lang="en-US" dirty="0"/>
            </a:br>
            <a:r>
              <a:rPr lang="en-US" dirty="0"/>
              <a:t>HTML FILE</a:t>
            </a:r>
          </a:p>
        </p:txBody>
      </p:sp>
      <p:cxnSp>
        <p:nvCxnSpPr>
          <p:cNvPr id="19" name="Straight Arrow Connector 18">
            <a:extLst>
              <a:ext uri="{FF2B5EF4-FFF2-40B4-BE49-F238E27FC236}">
                <a16:creationId xmlns:a16="http://schemas.microsoft.com/office/drawing/2014/main" id="{DE104D20-5AC8-4541-81E4-82AF533EC228}"/>
              </a:ext>
            </a:extLst>
          </p:cNvPr>
          <p:cNvCxnSpPr/>
          <p:nvPr/>
        </p:nvCxnSpPr>
        <p:spPr>
          <a:xfrm>
            <a:off x="9102981" y="3251475"/>
            <a:ext cx="66675" cy="173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C13BB-76BE-4FD9-8CC4-2D1EB8B765CA}"/>
              </a:ext>
            </a:extLst>
          </p:cNvPr>
          <p:cNvSpPr txBox="1"/>
          <p:nvPr/>
        </p:nvSpPr>
        <p:spPr>
          <a:xfrm>
            <a:off x="8639175" y="5153025"/>
            <a:ext cx="1933575" cy="646331"/>
          </a:xfrm>
          <a:prstGeom prst="rect">
            <a:avLst/>
          </a:prstGeom>
          <a:noFill/>
        </p:spPr>
        <p:txBody>
          <a:bodyPr wrap="square" rtlCol="0">
            <a:spAutoFit/>
          </a:bodyPr>
          <a:lstStyle/>
          <a:p>
            <a:r>
              <a:rPr lang="en-US" dirty="0"/>
              <a:t>Some segments of code</a:t>
            </a:r>
          </a:p>
        </p:txBody>
      </p:sp>
      <p:cxnSp>
        <p:nvCxnSpPr>
          <p:cNvPr id="22" name="Straight Arrow Connector 21">
            <a:extLst>
              <a:ext uri="{FF2B5EF4-FFF2-40B4-BE49-F238E27FC236}">
                <a16:creationId xmlns:a16="http://schemas.microsoft.com/office/drawing/2014/main" id="{FFD07D27-FDC8-483E-99F0-E9A7EF699943}"/>
              </a:ext>
            </a:extLst>
          </p:cNvPr>
          <p:cNvCxnSpPr/>
          <p:nvPr/>
        </p:nvCxnSpPr>
        <p:spPr>
          <a:xfrm>
            <a:off x="8134350" y="2886075"/>
            <a:ext cx="0" cy="3067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5288452-F445-4DA5-AFC4-69AF91B5E924}"/>
              </a:ext>
            </a:extLst>
          </p:cNvPr>
          <p:cNvSpPr txBox="1"/>
          <p:nvPr/>
        </p:nvSpPr>
        <p:spPr>
          <a:xfrm>
            <a:off x="7277100" y="5799356"/>
            <a:ext cx="2066925" cy="923330"/>
          </a:xfrm>
          <a:prstGeom prst="rect">
            <a:avLst/>
          </a:prstGeom>
          <a:noFill/>
        </p:spPr>
        <p:txBody>
          <a:bodyPr wrap="square" rtlCol="0">
            <a:spAutoFit/>
          </a:bodyPr>
          <a:lstStyle/>
          <a:p>
            <a:r>
              <a:rPr lang="en-US" dirty="0"/>
              <a:t>Dynamic binding of data</a:t>
            </a:r>
          </a:p>
          <a:p>
            <a:endParaRPr lang="en-US" dirty="0"/>
          </a:p>
        </p:txBody>
      </p:sp>
      <p:cxnSp>
        <p:nvCxnSpPr>
          <p:cNvPr id="27" name="Connector: Elbow 26">
            <a:extLst>
              <a:ext uri="{FF2B5EF4-FFF2-40B4-BE49-F238E27FC236}">
                <a16:creationId xmlns:a16="http://schemas.microsoft.com/office/drawing/2014/main" id="{2AD18640-5009-423E-906A-5989F48330BA}"/>
              </a:ext>
            </a:extLst>
          </p:cNvPr>
          <p:cNvCxnSpPr/>
          <p:nvPr/>
        </p:nvCxnSpPr>
        <p:spPr>
          <a:xfrm rot="10800000" flipV="1">
            <a:off x="3924301" y="1123950"/>
            <a:ext cx="4714875" cy="6477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E2C974-6D40-4705-A03D-877B88D9672F}"/>
              </a:ext>
            </a:extLst>
          </p:cNvPr>
          <p:cNvSpPr txBox="1"/>
          <p:nvPr/>
        </p:nvSpPr>
        <p:spPr>
          <a:xfrm>
            <a:off x="2752725" y="1320527"/>
            <a:ext cx="1419225" cy="923330"/>
          </a:xfrm>
          <a:prstGeom prst="rect">
            <a:avLst/>
          </a:prstGeom>
          <a:noFill/>
        </p:spPr>
        <p:txBody>
          <a:bodyPr wrap="square" rtlCol="0">
            <a:spAutoFit/>
          </a:bodyPr>
          <a:lstStyle/>
          <a:p>
            <a:r>
              <a:rPr lang="en-US" dirty="0"/>
              <a:t>Bootstrap codes for designing</a:t>
            </a:r>
          </a:p>
        </p:txBody>
      </p:sp>
      <p:sp>
        <p:nvSpPr>
          <p:cNvPr id="31" name="Explosion: 14 Points 30">
            <a:extLst>
              <a:ext uri="{FF2B5EF4-FFF2-40B4-BE49-F238E27FC236}">
                <a16:creationId xmlns:a16="http://schemas.microsoft.com/office/drawing/2014/main" id="{8539FBC9-18D5-41A9-A346-ECD0473EBE21}"/>
              </a:ext>
            </a:extLst>
          </p:cNvPr>
          <p:cNvSpPr/>
          <p:nvPr/>
        </p:nvSpPr>
        <p:spPr>
          <a:xfrm>
            <a:off x="9605962" y="5072333"/>
            <a:ext cx="2653783" cy="1928542"/>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Explored and learned Bootstrap</a:t>
            </a:r>
          </a:p>
          <a:p>
            <a:pPr algn="ctr"/>
            <a:endParaRPr lang="en-US" dirty="0"/>
          </a:p>
        </p:txBody>
      </p:sp>
    </p:spTree>
    <p:extLst>
      <p:ext uri="{BB962C8B-B14F-4D97-AF65-F5344CB8AC3E}">
        <p14:creationId xmlns:p14="http://schemas.microsoft.com/office/powerpoint/2010/main" val="359428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2E2C6A-32D7-4FC2-BA00-5A3C2C6AE469}"/>
              </a:ext>
            </a:extLst>
          </p:cNvPr>
          <p:cNvPicPr>
            <a:picLocks noChangeAspect="1"/>
          </p:cNvPicPr>
          <p:nvPr/>
        </p:nvPicPr>
        <p:blipFill rotWithShape="1">
          <a:blip r:embed="rId2"/>
          <a:srcRect b="6666"/>
          <a:stretch/>
        </p:blipFill>
        <p:spPr>
          <a:xfrm>
            <a:off x="5054456" y="110490"/>
            <a:ext cx="6139538" cy="3223257"/>
          </a:xfrm>
          <a:prstGeom prst="rect">
            <a:avLst/>
          </a:prstGeom>
        </p:spPr>
      </p:pic>
      <p:cxnSp>
        <p:nvCxnSpPr>
          <p:cNvPr id="11" name="Straight Arrow Connector 10">
            <a:extLst>
              <a:ext uri="{FF2B5EF4-FFF2-40B4-BE49-F238E27FC236}">
                <a16:creationId xmlns:a16="http://schemas.microsoft.com/office/drawing/2014/main" id="{0EB57421-3CB8-47F7-B19B-41FE19793D54}"/>
              </a:ext>
            </a:extLst>
          </p:cNvPr>
          <p:cNvCxnSpPr>
            <a:cxnSpLocks/>
          </p:cNvCxnSpPr>
          <p:nvPr/>
        </p:nvCxnSpPr>
        <p:spPr>
          <a:xfrm flipH="1">
            <a:off x="3333751" y="1007508"/>
            <a:ext cx="1720705" cy="97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F2AE168-4395-40F7-901D-1A9EA9CB124E}"/>
              </a:ext>
            </a:extLst>
          </p:cNvPr>
          <p:cNvPicPr>
            <a:picLocks noChangeAspect="1"/>
          </p:cNvPicPr>
          <p:nvPr/>
        </p:nvPicPr>
        <p:blipFill rotWithShape="1">
          <a:blip r:embed="rId3"/>
          <a:srcRect r="2109" b="28889"/>
          <a:stretch/>
        </p:blipFill>
        <p:spPr>
          <a:xfrm>
            <a:off x="1" y="-19050"/>
            <a:ext cx="3333749" cy="2895600"/>
          </a:xfrm>
          <a:prstGeom prst="rect">
            <a:avLst/>
          </a:prstGeom>
        </p:spPr>
      </p:pic>
      <p:sp>
        <p:nvSpPr>
          <p:cNvPr id="14" name="TextBox 13">
            <a:extLst>
              <a:ext uri="{FF2B5EF4-FFF2-40B4-BE49-F238E27FC236}">
                <a16:creationId xmlns:a16="http://schemas.microsoft.com/office/drawing/2014/main" id="{CC482818-7396-4F53-A8B2-F815F9B7757D}"/>
              </a:ext>
            </a:extLst>
          </p:cNvPr>
          <p:cNvSpPr txBox="1"/>
          <p:nvPr/>
        </p:nvSpPr>
        <p:spPr>
          <a:xfrm>
            <a:off x="3638550" y="638176"/>
            <a:ext cx="1905000" cy="369332"/>
          </a:xfrm>
          <a:prstGeom prst="rect">
            <a:avLst/>
          </a:prstGeom>
          <a:noFill/>
        </p:spPr>
        <p:txBody>
          <a:bodyPr wrap="square" rtlCol="0">
            <a:spAutoFit/>
          </a:bodyPr>
          <a:lstStyle/>
          <a:p>
            <a:r>
              <a:rPr lang="en-US" dirty="0"/>
              <a:t>/</a:t>
            </a:r>
            <a:r>
              <a:rPr lang="en-US" dirty="0" err="1"/>
              <a:t>adddetails</a:t>
            </a:r>
            <a:endParaRPr lang="en-US" dirty="0"/>
          </a:p>
        </p:txBody>
      </p:sp>
      <p:sp>
        <p:nvSpPr>
          <p:cNvPr id="15" name="TextBox 14">
            <a:extLst>
              <a:ext uri="{FF2B5EF4-FFF2-40B4-BE49-F238E27FC236}">
                <a16:creationId xmlns:a16="http://schemas.microsoft.com/office/drawing/2014/main" id="{8EADFEE3-28B0-45D6-92AD-FFAE02070CC0}"/>
              </a:ext>
            </a:extLst>
          </p:cNvPr>
          <p:cNvSpPr txBox="1"/>
          <p:nvPr/>
        </p:nvSpPr>
        <p:spPr>
          <a:xfrm>
            <a:off x="3595687" y="1358977"/>
            <a:ext cx="1196831" cy="1477328"/>
          </a:xfrm>
          <a:prstGeom prst="rect">
            <a:avLst/>
          </a:prstGeom>
          <a:noFill/>
        </p:spPr>
        <p:txBody>
          <a:bodyPr wrap="square" rtlCol="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 clicking ADD button</a:t>
            </a:r>
          </a:p>
          <a:p>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cxnSp>
        <p:nvCxnSpPr>
          <p:cNvPr id="22" name="Connector: Elbow 21">
            <a:extLst>
              <a:ext uri="{FF2B5EF4-FFF2-40B4-BE49-F238E27FC236}">
                <a16:creationId xmlns:a16="http://schemas.microsoft.com/office/drawing/2014/main" id="{7D1AF5CF-3227-4561-8FA2-7265F0E9D478}"/>
              </a:ext>
            </a:extLst>
          </p:cNvPr>
          <p:cNvCxnSpPr>
            <a:cxnSpLocks/>
          </p:cNvCxnSpPr>
          <p:nvPr/>
        </p:nvCxnSpPr>
        <p:spPr>
          <a:xfrm rot="10800000" flipV="1">
            <a:off x="4591050" y="2738913"/>
            <a:ext cx="4629150" cy="285750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22B060A4-1C2A-4DC2-934C-2061E9E487C5}"/>
              </a:ext>
            </a:extLst>
          </p:cNvPr>
          <p:cNvPicPr>
            <a:picLocks noChangeAspect="1"/>
          </p:cNvPicPr>
          <p:nvPr/>
        </p:nvPicPr>
        <p:blipFill rotWithShape="1">
          <a:blip r:embed="rId4"/>
          <a:srcRect r="1563" b="15694"/>
          <a:stretch/>
        </p:blipFill>
        <p:spPr>
          <a:xfrm>
            <a:off x="200025" y="3351841"/>
            <a:ext cx="4391025" cy="3333747"/>
          </a:xfrm>
          <a:prstGeom prst="rect">
            <a:avLst/>
          </a:prstGeom>
        </p:spPr>
      </p:pic>
      <p:sp>
        <p:nvSpPr>
          <p:cNvPr id="26" name="TextBox 25">
            <a:extLst>
              <a:ext uri="{FF2B5EF4-FFF2-40B4-BE49-F238E27FC236}">
                <a16:creationId xmlns:a16="http://schemas.microsoft.com/office/drawing/2014/main" id="{BC95EC5B-F1C7-422F-8672-5C4D2DFCAC5D}"/>
              </a:ext>
            </a:extLst>
          </p:cNvPr>
          <p:cNvSpPr txBox="1"/>
          <p:nvPr/>
        </p:nvSpPr>
        <p:spPr>
          <a:xfrm>
            <a:off x="5110378" y="4227909"/>
            <a:ext cx="1196831" cy="1477328"/>
          </a:xfrm>
          <a:prstGeom prst="rect">
            <a:avLst/>
          </a:prstGeom>
          <a:noFill/>
        </p:spPr>
        <p:txBody>
          <a:bodyPr wrap="square" rtlCol="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 clicking</a:t>
            </a:r>
          </a:p>
          <a:p>
            <a:r>
              <a:rPr lang="en-US"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UPDATEbutton</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TextBox 28">
            <a:extLst>
              <a:ext uri="{FF2B5EF4-FFF2-40B4-BE49-F238E27FC236}">
                <a16:creationId xmlns:a16="http://schemas.microsoft.com/office/drawing/2014/main" id="{4EA3521D-90C8-4B4C-A315-A96601B8697F}"/>
              </a:ext>
            </a:extLst>
          </p:cNvPr>
          <p:cNvSpPr txBox="1"/>
          <p:nvPr/>
        </p:nvSpPr>
        <p:spPr>
          <a:xfrm>
            <a:off x="4962525" y="5705237"/>
            <a:ext cx="1905000" cy="369332"/>
          </a:xfrm>
          <a:prstGeom prst="rect">
            <a:avLst/>
          </a:prstGeom>
          <a:noFill/>
        </p:spPr>
        <p:txBody>
          <a:bodyPr wrap="square" rtlCol="0">
            <a:spAutoFit/>
          </a:bodyPr>
          <a:lstStyle/>
          <a:p>
            <a:r>
              <a:rPr lang="en-US" dirty="0"/>
              <a:t>/</a:t>
            </a:r>
            <a:r>
              <a:rPr lang="en-US" dirty="0" err="1"/>
              <a:t>updatedetails</a:t>
            </a:r>
            <a:endParaRPr lang="en-US" dirty="0"/>
          </a:p>
        </p:txBody>
      </p:sp>
      <p:cxnSp>
        <p:nvCxnSpPr>
          <p:cNvPr id="31" name="Straight Arrow Connector 30">
            <a:extLst>
              <a:ext uri="{FF2B5EF4-FFF2-40B4-BE49-F238E27FC236}">
                <a16:creationId xmlns:a16="http://schemas.microsoft.com/office/drawing/2014/main" id="{F13854F4-0321-4DAA-A5B6-216D45449638}"/>
              </a:ext>
            </a:extLst>
          </p:cNvPr>
          <p:cNvCxnSpPr/>
          <p:nvPr/>
        </p:nvCxnSpPr>
        <p:spPr>
          <a:xfrm>
            <a:off x="9648825" y="2738913"/>
            <a:ext cx="0" cy="1223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5070E42-4842-4A2E-9535-39CB1554A9EB}"/>
              </a:ext>
            </a:extLst>
          </p:cNvPr>
          <p:cNvPicPr>
            <a:picLocks noChangeAspect="1"/>
          </p:cNvPicPr>
          <p:nvPr/>
        </p:nvPicPr>
        <p:blipFill rotWithShape="1">
          <a:blip r:embed="rId5"/>
          <a:srcRect r="11824" b="18061"/>
          <a:stretch/>
        </p:blipFill>
        <p:spPr>
          <a:xfrm>
            <a:off x="7349642" y="4036213"/>
            <a:ext cx="4474320" cy="2338798"/>
          </a:xfrm>
          <a:prstGeom prst="rect">
            <a:avLst/>
          </a:prstGeom>
        </p:spPr>
      </p:pic>
      <p:sp>
        <p:nvSpPr>
          <p:cNvPr id="36" name="TextBox 35">
            <a:extLst>
              <a:ext uri="{FF2B5EF4-FFF2-40B4-BE49-F238E27FC236}">
                <a16:creationId xmlns:a16="http://schemas.microsoft.com/office/drawing/2014/main" id="{C8CB3738-DEA4-45E9-A582-ED1690A918FD}"/>
              </a:ext>
            </a:extLst>
          </p:cNvPr>
          <p:cNvSpPr txBox="1"/>
          <p:nvPr/>
        </p:nvSpPr>
        <p:spPr>
          <a:xfrm>
            <a:off x="9702317" y="2738913"/>
            <a:ext cx="1196831" cy="1477328"/>
          </a:xfrm>
          <a:prstGeom prst="rect">
            <a:avLst/>
          </a:prstGeom>
          <a:noFill/>
        </p:spPr>
        <p:txBody>
          <a:bodyPr wrap="square" rtlCol="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 clicking</a:t>
            </a:r>
          </a:p>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DELETE</a:t>
            </a:r>
          </a:p>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button</a:t>
            </a:r>
          </a:p>
          <a:p>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60610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588C7-E781-4454-B07B-EE1C33FBA385}"/>
              </a:ext>
            </a:extLst>
          </p:cNvPr>
          <p:cNvSpPr>
            <a:spLocks noGrp="1"/>
          </p:cNvSpPr>
          <p:nvPr>
            <p:ph idx="1"/>
          </p:nvPr>
        </p:nvSpPr>
        <p:spPr>
          <a:xfrm>
            <a:off x="561975" y="3722688"/>
            <a:ext cx="10199901" cy="2803524"/>
          </a:xfrm>
        </p:spPr>
        <p:txBody>
          <a:bodyPr>
            <a:normAutofit fontScale="92500" lnSpcReduction="10000"/>
          </a:bodyPr>
          <a:lstStyle/>
          <a:p>
            <a:r>
              <a:rPr lang="en-US" dirty="0"/>
              <a:t>Added a Department entity and performed join operation between these data using One to many and Many to one mapping .Used Mapped by to bidirectionally join both entities</a:t>
            </a:r>
          </a:p>
          <a:p>
            <a:r>
              <a:rPr lang="en-US" dirty="0"/>
              <a:t>Used @onetomany and @manytoone annotation and @JoinColoumn as there  can be many students belonging to a department but each student can belong to only one department</a:t>
            </a:r>
          </a:p>
          <a:p>
            <a:pPr marL="0" indent="0">
              <a:buNone/>
            </a:pPr>
            <a:endParaRPr lang="en-US" dirty="0"/>
          </a:p>
          <a:p>
            <a:pPr marL="0" indent="0">
              <a:buNone/>
            </a:pPr>
            <a:endParaRPr lang="en-US" dirty="0"/>
          </a:p>
        </p:txBody>
      </p:sp>
      <p:grpSp>
        <p:nvGrpSpPr>
          <p:cNvPr id="5" name="Group 4">
            <a:extLst>
              <a:ext uri="{FF2B5EF4-FFF2-40B4-BE49-F238E27FC236}">
                <a16:creationId xmlns:a16="http://schemas.microsoft.com/office/drawing/2014/main" id="{8CAD010C-41FB-4F1B-B52C-4273B2516AB8}"/>
              </a:ext>
            </a:extLst>
          </p:cNvPr>
          <p:cNvGrpSpPr/>
          <p:nvPr/>
        </p:nvGrpSpPr>
        <p:grpSpPr>
          <a:xfrm>
            <a:off x="0" y="0"/>
            <a:ext cx="2888039" cy="866411"/>
            <a:chOff x="5675252" y="570932"/>
            <a:chExt cx="2888039" cy="866411"/>
          </a:xfrm>
        </p:grpSpPr>
        <p:sp>
          <p:nvSpPr>
            <p:cNvPr id="9" name="Arrow: Chevron 8">
              <a:extLst>
                <a:ext uri="{FF2B5EF4-FFF2-40B4-BE49-F238E27FC236}">
                  <a16:creationId xmlns:a16="http://schemas.microsoft.com/office/drawing/2014/main" id="{5AD9A87F-6D22-4E0E-A1DE-9076ECCB1297}"/>
                </a:ext>
              </a:extLst>
            </p:cNvPr>
            <p:cNvSpPr/>
            <p:nvPr/>
          </p:nvSpPr>
          <p:spPr>
            <a:xfrm>
              <a:off x="5675252" y="570932"/>
              <a:ext cx="2888039" cy="866411"/>
            </a:xfrm>
            <a:prstGeom prst="chevron">
              <a:avLst>
                <a:gd name="adj" fmla="val 3000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47CC0139-20F1-49CE-8F0F-D4570044E181}"/>
                </a:ext>
              </a:extLst>
            </p:cNvPr>
            <p:cNvSpPr txBox="1"/>
            <p:nvPr/>
          </p:nvSpPr>
          <p:spPr>
            <a:xfrm>
              <a:off x="5935175" y="570932"/>
              <a:ext cx="2368193" cy="866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111</a:t>
              </a:r>
            </a:p>
          </p:txBody>
        </p:sp>
      </p:grpSp>
      <p:grpSp>
        <p:nvGrpSpPr>
          <p:cNvPr id="6" name="Group 5">
            <a:extLst>
              <a:ext uri="{FF2B5EF4-FFF2-40B4-BE49-F238E27FC236}">
                <a16:creationId xmlns:a16="http://schemas.microsoft.com/office/drawing/2014/main" id="{CAAC35CB-3646-437B-BFF1-A70ED98EF1A3}"/>
              </a:ext>
            </a:extLst>
          </p:cNvPr>
          <p:cNvGrpSpPr/>
          <p:nvPr/>
        </p:nvGrpSpPr>
        <p:grpSpPr>
          <a:xfrm>
            <a:off x="0" y="866412"/>
            <a:ext cx="2628115" cy="2343061"/>
            <a:chOff x="5675252" y="1437344"/>
            <a:chExt cx="2628115" cy="2343061"/>
          </a:xfrm>
        </p:grpSpPr>
        <p:sp>
          <p:nvSpPr>
            <p:cNvPr id="7" name="Rectangle 6">
              <a:extLst>
                <a:ext uri="{FF2B5EF4-FFF2-40B4-BE49-F238E27FC236}">
                  <a16:creationId xmlns:a16="http://schemas.microsoft.com/office/drawing/2014/main" id="{2DAF1470-CD12-450D-A574-3AC964772E2C}"/>
                </a:ext>
              </a:extLst>
            </p:cNvPr>
            <p:cNvSpPr/>
            <p:nvPr/>
          </p:nvSpPr>
          <p:spPr>
            <a:xfrm>
              <a:off x="5675252" y="1437344"/>
              <a:ext cx="2628115" cy="2343061"/>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B4F0CE8D-F0FA-44E0-B3E5-F5F2E7782464}"/>
                </a:ext>
              </a:extLst>
            </p:cNvPr>
            <p:cNvSpPr txBox="1"/>
            <p:nvPr/>
          </p:nvSpPr>
          <p:spPr>
            <a:xfrm>
              <a:off x="5675252" y="1437344"/>
              <a:ext cx="2628115" cy="23430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Added New entity </a:t>
              </a:r>
              <a:br>
                <a:rPr lang="en-US" sz="2000" kern="1200" dirty="0"/>
              </a:br>
              <a:r>
                <a:rPr lang="en-US" sz="2000" b="0" i="0" kern="1200" dirty="0"/>
                <a:t>and performed join</a:t>
              </a:r>
              <a:br>
                <a:rPr lang="en-US" sz="2000" kern="1200" dirty="0"/>
              </a:br>
              <a:r>
                <a:rPr lang="en-US" sz="2000" b="0" i="0" kern="1200" dirty="0"/>
                <a:t>Operation Using Spring JPA and hibernate</a:t>
              </a:r>
              <a:endParaRPr lang="en-US" sz="2000" kern="1200" dirty="0"/>
            </a:p>
          </p:txBody>
        </p:sp>
      </p:grpSp>
      <p:pic>
        <p:nvPicPr>
          <p:cNvPr id="12" name="Picture 11">
            <a:extLst>
              <a:ext uri="{FF2B5EF4-FFF2-40B4-BE49-F238E27FC236}">
                <a16:creationId xmlns:a16="http://schemas.microsoft.com/office/drawing/2014/main" id="{5BE120C4-17C8-4674-9154-C9B5CDE33161}"/>
              </a:ext>
            </a:extLst>
          </p:cNvPr>
          <p:cNvPicPr>
            <a:picLocks noChangeAspect="1"/>
          </p:cNvPicPr>
          <p:nvPr/>
        </p:nvPicPr>
        <p:blipFill rotWithShape="1">
          <a:blip r:embed="rId2"/>
          <a:srcRect t="43472" r="84049" b="35555"/>
          <a:stretch/>
        </p:blipFill>
        <p:spPr>
          <a:xfrm>
            <a:off x="3680987" y="433204"/>
            <a:ext cx="3156876" cy="2576695"/>
          </a:xfrm>
          <a:prstGeom prst="rect">
            <a:avLst/>
          </a:prstGeom>
        </p:spPr>
      </p:pic>
      <p:cxnSp>
        <p:nvCxnSpPr>
          <p:cNvPr id="14" name="Straight Arrow Connector 13">
            <a:extLst>
              <a:ext uri="{FF2B5EF4-FFF2-40B4-BE49-F238E27FC236}">
                <a16:creationId xmlns:a16="http://schemas.microsoft.com/office/drawing/2014/main" id="{86FF3303-236E-4216-A224-F6F4DF288035}"/>
              </a:ext>
            </a:extLst>
          </p:cNvPr>
          <p:cNvCxnSpPr/>
          <p:nvPr/>
        </p:nvCxnSpPr>
        <p:spPr>
          <a:xfrm>
            <a:off x="6886575" y="1733550"/>
            <a:ext cx="13906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E682A40-B863-4449-AAE0-2F587C312797}"/>
              </a:ext>
            </a:extLst>
          </p:cNvPr>
          <p:cNvPicPr>
            <a:picLocks noChangeAspect="1"/>
          </p:cNvPicPr>
          <p:nvPr/>
        </p:nvPicPr>
        <p:blipFill rotWithShape="1">
          <a:blip r:embed="rId2"/>
          <a:srcRect t="22747" r="86008" b="54305"/>
          <a:stretch/>
        </p:blipFill>
        <p:spPr>
          <a:xfrm>
            <a:off x="8354219" y="38376"/>
            <a:ext cx="3221038" cy="2971523"/>
          </a:xfrm>
          <a:prstGeom prst="rect">
            <a:avLst/>
          </a:prstGeom>
        </p:spPr>
      </p:pic>
    </p:spTree>
    <p:extLst>
      <p:ext uri="{BB962C8B-B14F-4D97-AF65-F5344CB8AC3E}">
        <p14:creationId xmlns:p14="http://schemas.microsoft.com/office/powerpoint/2010/main" val="13489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DE584-0000-4A03-9DF7-0DF22F327FD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7F58F0C-F4FE-4275-BBCA-A60F204AFDC1}"/>
              </a:ext>
            </a:extLst>
          </p:cNvPr>
          <p:cNvPicPr>
            <a:picLocks noChangeAspect="1"/>
          </p:cNvPicPr>
          <p:nvPr/>
        </p:nvPicPr>
        <p:blipFill rotWithShape="1">
          <a:blip r:embed="rId2"/>
          <a:srcRect r="781" b="24167"/>
          <a:stretch/>
        </p:blipFill>
        <p:spPr>
          <a:xfrm>
            <a:off x="5183188" y="904875"/>
            <a:ext cx="6169024" cy="4956175"/>
          </a:xfrm>
          <a:prstGeom prst="rect">
            <a:avLst/>
          </a:prstGeom>
        </p:spPr>
      </p:pic>
      <p:cxnSp>
        <p:nvCxnSpPr>
          <p:cNvPr id="8" name="Connector: Elbow 7">
            <a:extLst>
              <a:ext uri="{FF2B5EF4-FFF2-40B4-BE49-F238E27FC236}">
                <a16:creationId xmlns:a16="http://schemas.microsoft.com/office/drawing/2014/main" id="{B4E42EF0-E1C0-4AB6-B644-B30988D9DA2A}"/>
              </a:ext>
            </a:extLst>
          </p:cNvPr>
          <p:cNvCxnSpPr/>
          <p:nvPr/>
        </p:nvCxnSpPr>
        <p:spPr>
          <a:xfrm rot="5400000" flipH="1" flipV="1">
            <a:off x="9629775" y="4924425"/>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E811F19-206F-4D38-BA2E-639B424F5867}"/>
              </a:ext>
            </a:extLst>
          </p:cNvPr>
          <p:cNvCxnSpPr>
            <a:cxnSpLocks/>
          </p:cNvCxnSpPr>
          <p:nvPr/>
        </p:nvCxnSpPr>
        <p:spPr>
          <a:xfrm rot="10800000" flipV="1">
            <a:off x="4886326" y="4937124"/>
            <a:ext cx="3838575" cy="73977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1FC860-E9C5-4B9E-9302-732FF036F168}"/>
              </a:ext>
            </a:extLst>
          </p:cNvPr>
          <p:cNvSpPr txBox="1"/>
          <p:nvPr/>
        </p:nvSpPr>
        <p:spPr>
          <a:xfrm>
            <a:off x="1034256" y="2273976"/>
            <a:ext cx="3543300" cy="2031325"/>
          </a:xfrm>
          <a:prstGeom prst="rect">
            <a:avLst/>
          </a:prstGeom>
          <a:noFill/>
        </p:spPr>
        <p:txBody>
          <a:bodyPr wrap="square" rtlCol="0">
            <a:spAutoFit/>
          </a:bodyPr>
          <a:lstStyle/>
          <a:p>
            <a:r>
              <a:rPr lang="en-US" dirty="0"/>
              <a:t>After Adding department entity one more field is appended and it is hyperlinked .</a:t>
            </a:r>
            <a:r>
              <a:rPr lang="en-US" dirty="0" err="1"/>
              <a:t>Onclicking</a:t>
            </a:r>
            <a:r>
              <a:rPr lang="en-US" dirty="0"/>
              <a:t> on this field will show the detail of department which is fetched from department table</a:t>
            </a:r>
          </a:p>
          <a:p>
            <a:endParaRPr lang="en-US" dirty="0"/>
          </a:p>
        </p:txBody>
      </p:sp>
      <p:pic>
        <p:nvPicPr>
          <p:cNvPr id="15" name="Picture 14">
            <a:extLst>
              <a:ext uri="{FF2B5EF4-FFF2-40B4-BE49-F238E27FC236}">
                <a16:creationId xmlns:a16="http://schemas.microsoft.com/office/drawing/2014/main" id="{FD839285-73B9-463D-8138-BA162753F409}"/>
              </a:ext>
            </a:extLst>
          </p:cNvPr>
          <p:cNvPicPr>
            <a:picLocks noChangeAspect="1"/>
          </p:cNvPicPr>
          <p:nvPr/>
        </p:nvPicPr>
        <p:blipFill rotWithShape="1">
          <a:blip r:embed="rId3"/>
          <a:srcRect l="-1" r="313" b="59620"/>
          <a:stretch/>
        </p:blipFill>
        <p:spPr>
          <a:xfrm>
            <a:off x="311151" y="4088724"/>
            <a:ext cx="4619625" cy="2769276"/>
          </a:xfrm>
          <a:prstGeom prst="rect">
            <a:avLst/>
          </a:prstGeom>
        </p:spPr>
      </p:pic>
      <p:sp>
        <p:nvSpPr>
          <p:cNvPr id="17" name="Rectangle 16">
            <a:extLst>
              <a:ext uri="{FF2B5EF4-FFF2-40B4-BE49-F238E27FC236}">
                <a16:creationId xmlns:a16="http://schemas.microsoft.com/office/drawing/2014/main" id="{232E24D3-7DAF-43A2-B076-D52D56CA45D1}"/>
              </a:ext>
            </a:extLst>
          </p:cNvPr>
          <p:cNvSpPr/>
          <p:nvPr/>
        </p:nvSpPr>
        <p:spPr>
          <a:xfrm>
            <a:off x="105453" y="794483"/>
            <a:ext cx="4619626" cy="954107"/>
          </a:xfrm>
          <a:prstGeom prst="rect">
            <a:avLst/>
          </a:prstGeom>
          <a:noFill/>
        </p:spPr>
        <p:txBody>
          <a:bodyPr wrap="square" lIns="91440" tIns="45720" rIns="91440" bIns="45720">
            <a:spAutoFit/>
          </a:bodyPr>
          <a:lstStyle/>
          <a:p>
            <a:pPr algn="ct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CHANGE IN UI  AFTER ADDING AN ENTITY</a:t>
            </a:r>
          </a:p>
        </p:txBody>
      </p:sp>
    </p:spTree>
    <p:extLst>
      <p:ext uri="{BB962C8B-B14F-4D97-AF65-F5344CB8AC3E}">
        <p14:creationId xmlns:p14="http://schemas.microsoft.com/office/powerpoint/2010/main" val="354696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96D82-BD7A-49DE-A72A-5799A43A13E9}"/>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9238535C-7725-49EA-8611-B742A265A50C}"/>
              </a:ext>
            </a:extLst>
          </p:cNvPr>
          <p:cNvSpPr>
            <a:spLocks noGrp="1"/>
          </p:cNvSpPr>
          <p:nvPr>
            <p:ph type="body" sz="half" idx="2"/>
          </p:nvPr>
        </p:nvSpPr>
        <p:spPr>
          <a:xfrm>
            <a:off x="404821" y="3624534"/>
            <a:ext cx="3932237" cy="2501377"/>
          </a:xfrm>
        </p:spPr>
        <p:txBody>
          <a:bodyPr/>
          <a:lstStyle/>
          <a:p>
            <a:r>
              <a:rPr lang="en-US" dirty="0"/>
              <a:t>Used @RestController to make Services restful and used Model And View to send html file </a:t>
            </a:r>
            <a:r>
              <a:rPr lang="en-US" dirty="0" err="1"/>
              <a:t>ans</a:t>
            </a:r>
            <a:r>
              <a:rPr lang="en-US" dirty="0"/>
              <a:t> </a:t>
            </a:r>
            <a:r>
              <a:rPr lang="en-US" dirty="0" err="1"/>
              <a:t>RestController</a:t>
            </a:r>
            <a:r>
              <a:rPr lang="en-US" dirty="0"/>
              <a:t> works with text/JSON file </a:t>
            </a:r>
          </a:p>
          <a:p>
            <a:r>
              <a:rPr lang="en-US" dirty="0"/>
              <a:t>Model and View can store object of any type like list ,collection ,maps </a:t>
            </a:r>
            <a:r>
              <a:rPr lang="en-US" dirty="0" err="1"/>
              <a:t>etc</a:t>
            </a:r>
            <a:endParaRPr lang="en-US" dirty="0"/>
          </a:p>
          <a:p>
            <a:r>
              <a:rPr lang="en-US" dirty="0" err="1"/>
              <a:t>Uset</a:t>
            </a:r>
            <a:r>
              <a:rPr lang="en-US" dirty="0"/>
              <a:t> </a:t>
            </a:r>
            <a:r>
              <a:rPr lang="en-US" dirty="0" err="1"/>
              <a:t>addobject</a:t>
            </a:r>
            <a:r>
              <a:rPr lang="en-US" dirty="0"/>
              <a:t> method to add attribute and </a:t>
            </a:r>
            <a:r>
              <a:rPr lang="en-US" dirty="0" err="1"/>
              <a:t>setview</a:t>
            </a:r>
            <a:r>
              <a:rPr lang="en-US" dirty="0"/>
              <a:t> to set view to html</a:t>
            </a:r>
          </a:p>
        </p:txBody>
      </p:sp>
      <p:grpSp>
        <p:nvGrpSpPr>
          <p:cNvPr id="5" name="Group 4">
            <a:extLst>
              <a:ext uri="{FF2B5EF4-FFF2-40B4-BE49-F238E27FC236}">
                <a16:creationId xmlns:a16="http://schemas.microsoft.com/office/drawing/2014/main" id="{0CA0915A-C27E-4B4D-BE0F-DF1AF39D431B}"/>
              </a:ext>
            </a:extLst>
          </p:cNvPr>
          <p:cNvGrpSpPr/>
          <p:nvPr/>
        </p:nvGrpSpPr>
        <p:grpSpPr>
          <a:xfrm>
            <a:off x="0" y="23994"/>
            <a:ext cx="2888039" cy="866411"/>
            <a:chOff x="8506309" y="570932"/>
            <a:chExt cx="2888039" cy="866411"/>
          </a:xfrm>
        </p:grpSpPr>
        <p:sp>
          <p:nvSpPr>
            <p:cNvPr id="9" name="Arrow: Chevron 8">
              <a:extLst>
                <a:ext uri="{FF2B5EF4-FFF2-40B4-BE49-F238E27FC236}">
                  <a16:creationId xmlns:a16="http://schemas.microsoft.com/office/drawing/2014/main" id="{710CDAA5-C4B3-445E-B65E-DB0279217211}"/>
                </a:ext>
              </a:extLst>
            </p:cNvPr>
            <p:cNvSpPr/>
            <p:nvPr/>
          </p:nvSpPr>
          <p:spPr>
            <a:xfrm>
              <a:off x="8506309" y="570932"/>
              <a:ext cx="2888039" cy="866411"/>
            </a:xfrm>
            <a:prstGeom prst="chevron">
              <a:avLst>
                <a:gd name="adj" fmla="val 3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C55E4C4F-0B6C-450C-96EA-E02AB1B615F0}"/>
                </a:ext>
              </a:extLst>
            </p:cNvPr>
            <p:cNvSpPr txBox="1"/>
            <p:nvPr/>
          </p:nvSpPr>
          <p:spPr>
            <a:xfrm>
              <a:off x="8766232" y="570932"/>
              <a:ext cx="2368193" cy="8664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978" tIns="106978" rIns="106978" bIns="106978" numCol="1" spcCol="1270" anchor="ctr" anchorCtr="0">
              <a:noAutofit/>
            </a:bodyPr>
            <a:lstStyle/>
            <a:p>
              <a:pPr marL="0" lvl="0" indent="0" algn="ctr" defTabSz="1244600">
                <a:lnSpc>
                  <a:spcPct val="90000"/>
                </a:lnSpc>
                <a:spcBef>
                  <a:spcPct val="0"/>
                </a:spcBef>
                <a:spcAft>
                  <a:spcPct val="35000"/>
                </a:spcAft>
                <a:buNone/>
              </a:pPr>
              <a:r>
                <a:rPr lang="en-US" sz="2800" kern="1200" dirty="0"/>
                <a:t>1V</a:t>
              </a:r>
            </a:p>
          </p:txBody>
        </p:sp>
      </p:grpSp>
      <p:grpSp>
        <p:nvGrpSpPr>
          <p:cNvPr id="6" name="Group 5">
            <a:extLst>
              <a:ext uri="{FF2B5EF4-FFF2-40B4-BE49-F238E27FC236}">
                <a16:creationId xmlns:a16="http://schemas.microsoft.com/office/drawing/2014/main" id="{A1DDF489-B0A7-484D-B30C-EE651EE04AD6}"/>
              </a:ext>
            </a:extLst>
          </p:cNvPr>
          <p:cNvGrpSpPr/>
          <p:nvPr/>
        </p:nvGrpSpPr>
        <p:grpSpPr>
          <a:xfrm>
            <a:off x="0" y="890406"/>
            <a:ext cx="2628115" cy="2343061"/>
            <a:chOff x="8506309" y="1437344"/>
            <a:chExt cx="2628115" cy="2343061"/>
          </a:xfrm>
        </p:grpSpPr>
        <p:sp>
          <p:nvSpPr>
            <p:cNvPr id="7" name="Rectangle 6">
              <a:extLst>
                <a:ext uri="{FF2B5EF4-FFF2-40B4-BE49-F238E27FC236}">
                  <a16:creationId xmlns:a16="http://schemas.microsoft.com/office/drawing/2014/main" id="{AA183297-E65E-467D-B9DB-18E28EFB3773}"/>
                </a:ext>
              </a:extLst>
            </p:cNvPr>
            <p:cNvSpPr/>
            <p:nvPr/>
          </p:nvSpPr>
          <p:spPr>
            <a:xfrm>
              <a:off x="8506309" y="1437344"/>
              <a:ext cx="2628115" cy="2343061"/>
            </a:xfrm>
            <a:prstGeom prst="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26711E2E-2DA4-4F15-BC67-256041F82A27}"/>
                </a:ext>
              </a:extLst>
            </p:cNvPr>
            <p:cNvSpPr txBox="1"/>
            <p:nvPr/>
          </p:nvSpPr>
          <p:spPr>
            <a:xfrm>
              <a:off x="8506309" y="1437344"/>
              <a:ext cx="2628115" cy="23430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7680" tIns="207680" rIns="207680" bIns="415359" numCol="1" spcCol="1270" anchor="t" anchorCtr="0">
              <a:noAutofit/>
            </a:bodyPr>
            <a:lstStyle/>
            <a:p>
              <a:pPr marL="0" lvl="0" indent="0" algn="l" defTabSz="889000">
                <a:lnSpc>
                  <a:spcPct val="90000"/>
                </a:lnSpc>
                <a:spcBef>
                  <a:spcPct val="0"/>
                </a:spcBef>
                <a:spcAft>
                  <a:spcPct val="35000"/>
                </a:spcAft>
                <a:buNone/>
              </a:pPr>
              <a:r>
                <a:rPr lang="en-US" sz="2000" b="0" i="0" kern="1200" dirty="0"/>
                <a:t>Converted services to Restful Services</a:t>
              </a:r>
              <a:br>
                <a:rPr lang="en-US" sz="2000" kern="1200" dirty="0"/>
              </a:br>
              <a:r>
                <a:rPr lang="en-US" sz="2000" b="0" i="0" kern="1200" dirty="0"/>
                <a:t>using Rest API</a:t>
              </a:r>
              <a:endParaRPr lang="en-US" sz="2000" kern="1200" dirty="0"/>
            </a:p>
            <a:p>
              <a:pPr marL="0" lvl="0" indent="0" algn="l" defTabSz="889000">
                <a:lnSpc>
                  <a:spcPct val="90000"/>
                </a:lnSpc>
                <a:spcBef>
                  <a:spcPct val="0"/>
                </a:spcBef>
                <a:spcAft>
                  <a:spcPct val="35000"/>
                </a:spcAft>
                <a:buNone/>
              </a:pPr>
              <a:r>
                <a:rPr lang="en-US" sz="2000" b="0" i="0" kern="1200"/>
                <a:t>Converted services to Restful Services</a:t>
              </a:r>
              <a:br>
                <a:rPr lang="en-US" sz="2000" kern="1200"/>
              </a:br>
              <a:r>
                <a:rPr lang="en-US" sz="2000" b="0" i="0" kern="1200"/>
                <a:t>using Rest API</a:t>
              </a:r>
              <a:endParaRPr lang="en-US" sz="2000" kern="1200"/>
            </a:p>
          </p:txBody>
        </p:sp>
      </p:grpSp>
      <p:pic>
        <p:nvPicPr>
          <p:cNvPr id="12" name="Picture 11">
            <a:extLst>
              <a:ext uri="{FF2B5EF4-FFF2-40B4-BE49-F238E27FC236}">
                <a16:creationId xmlns:a16="http://schemas.microsoft.com/office/drawing/2014/main" id="{00C90E12-2B44-4786-AD36-52D4586EEE77}"/>
              </a:ext>
            </a:extLst>
          </p:cNvPr>
          <p:cNvPicPr>
            <a:picLocks noChangeAspect="1"/>
          </p:cNvPicPr>
          <p:nvPr/>
        </p:nvPicPr>
        <p:blipFill rotWithShape="1">
          <a:blip r:embed="rId2"/>
          <a:srcRect b="5217"/>
          <a:stretch/>
        </p:blipFill>
        <p:spPr>
          <a:xfrm>
            <a:off x="4750904" y="0"/>
            <a:ext cx="7441096" cy="6500191"/>
          </a:xfrm>
          <a:prstGeom prst="rect">
            <a:avLst/>
          </a:prstGeom>
        </p:spPr>
      </p:pic>
      <p:cxnSp>
        <p:nvCxnSpPr>
          <p:cNvPr id="14" name="Connector: Elbow 13">
            <a:extLst>
              <a:ext uri="{FF2B5EF4-FFF2-40B4-BE49-F238E27FC236}">
                <a16:creationId xmlns:a16="http://schemas.microsoft.com/office/drawing/2014/main" id="{BB4D872F-58E4-41D6-BE9F-BD5C05E2BAC8}"/>
              </a:ext>
            </a:extLst>
          </p:cNvPr>
          <p:cNvCxnSpPr/>
          <p:nvPr/>
        </p:nvCxnSpPr>
        <p:spPr>
          <a:xfrm rot="10800000" flipV="1">
            <a:off x="3914293" y="2564296"/>
            <a:ext cx="3390969" cy="1639956"/>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22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68771F-5147-41AD-922B-7D0F65ADDC57}"/>
              </a:ext>
            </a:extLst>
          </p:cNvPr>
          <p:cNvSpPr>
            <a:spLocks noGrp="1"/>
          </p:cNvSpPr>
          <p:nvPr>
            <p:ph type="title"/>
          </p:nvPr>
        </p:nvSpPr>
        <p:spPr>
          <a:xfrm>
            <a:off x="3571875" y="2766218"/>
            <a:ext cx="4714875" cy="1325563"/>
          </a:xfrm>
        </p:spPr>
        <p:txBody>
          <a:bodyPr/>
          <a:lstStyle/>
          <a:p>
            <a:r>
              <a:rPr lang="en-US" dirty="0"/>
              <a:t>THANK YOU!!!!</a:t>
            </a:r>
          </a:p>
        </p:txBody>
      </p:sp>
    </p:spTree>
    <p:extLst>
      <p:ext uri="{BB962C8B-B14F-4D97-AF65-F5344CB8AC3E}">
        <p14:creationId xmlns:p14="http://schemas.microsoft.com/office/powerpoint/2010/main" val="256493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B9B2C-54E5-4D61-AA97-561FBEBAB55E}"/>
              </a:ext>
            </a:extLst>
          </p:cNvPr>
          <p:cNvSpPr>
            <a:spLocks noGrp="1"/>
          </p:cNvSpPr>
          <p:nvPr>
            <p:ph idx="1"/>
          </p:nvPr>
        </p:nvSpPr>
        <p:spPr>
          <a:xfrm>
            <a:off x="2038350" y="2406650"/>
            <a:ext cx="8791575" cy="3232150"/>
          </a:xfrm>
        </p:spPr>
        <p:txBody>
          <a:bodyPr/>
          <a:lstStyle/>
          <a:p>
            <a:pPr marL="0" indent="0">
              <a:buNone/>
            </a:pPr>
            <a:r>
              <a:rPr lang="en-US" dirty="0"/>
              <a:t> I would like to thank Optum to provide such a wonderful Opportunity .</a:t>
            </a:r>
          </a:p>
          <a:p>
            <a:pPr marL="0" indent="0">
              <a:buNone/>
            </a:pPr>
            <a:r>
              <a:rPr lang="en-US" dirty="0"/>
              <a:t>I would also like to thank my mentors Sweta Ma’am, </a:t>
            </a:r>
            <a:r>
              <a:rPr lang="en-US" dirty="0" err="1"/>
              <a:t>Jagannadha</a:t>
            </a:r>
            <a:r>
              <a:rPr lang="en-US" dirty="0"/>
              <a:t> </a:t>
            </a:r>
            <a:r>
              <a:rPr lang="en-US" dirty="0" err="1"/>
              <a:t>Sir,Somnath</a:t>
            </a:r>
            <a:r>
              <a:rPr lang="en-US" dirty="0"/>
              <a:t> Sir, </a:t>
            </a:r>
            <a:r>
              <a:rPr lang="en-US" dirty="0" err="1"/>
              <a:t>Jasti</a:t>
            </a:r>
            <a:r>
              <a:rPr lang="en-US" dirty="0"/>
              <a:t> and my co-intern </a:t>
            </a:r>
            <a:r>
              <a:rPr lang="en-US" dirty="0" err="1"/>
              <a:t>Charvi</a:t>
            </a:r>
            <a:r>
              <a:rPr lang="en-US" dirty="0"/>
              <a:t> to support and guide me through whole </a:t>
            </a:r>
            <a:r>
              <a:rPr lang="en-US" dirty="0" err="1"/>
              <a:t>journey.I</a:t>
            </a:r>
            <a:r>
              <a:rPr lang="en-US" dirty="0"/>
              <a:t> will also Like to thank technical department for providing support and quickly resolving issue. </a:t>
            </a:r>
          </a:p>
        </p:txBody>
      </p:sp>
      <p:sp>
        <p:nvSpPr>
          <p:cNvPr id="4" name="Rectangle 3">
            <a:extLst>
              <a:ext uri="{FF2B5EF4-FFF2-40B4-BE49-F238E27FC236}">
                <a16:creationId xmlns:a16="http://schemas.microsoft.com/office/drawing/2014/main" id="{6BCAD103-E502-4963-BC67-61035E08F010}"/>
              </a:ext>
            </a:extLst>
          </p:cNvPr>
          <p:cNvSpPr/>
          <p:nvPr/>
        </p:nvSpPr>
        <p:spPr>
          <a:xfrm>
            <a:off x="3298259" y="1219200"/>
            <a:ext cx="586218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Acknowledgment</a:t>
            </a:r>
          </a:p>
        </p:txBody>
      </p:sp>
    </p:spTree>
    <p:extLst>
      <p:ext uri="{BB962C8B-B14F-4D97-AF65-F5344CB8AC3E}">
        <p14:creationId xmlns:p14="http://schemas.microsoft.com/office/powerpoint/2010/main" val="210887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C519D57A-5E9B-4911-8C95-0B7FAEB98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16033"/>
            <a:ext cx="10905066" cy="4197625"/>
          </a:xfrm>
          <a:prstGeom prst="rect">
            <a:avLst/>
          </a:prstGeom>
        </p:spPr>
      </p:pic>
      <p:sp>
        <p:nvSpPr>
          <p:cNvPr id="12" name="Rectangle 11">
            <a:extLst>
              <a:ext uri="{FF2B5EF4-FFF2-40B4-BE49-F238E27FC236}">
                <a16:creationId xmlns:a16="http://schemas.microsoft.com/office/drawing/2014/main" id="{1C76E18D-B141-4632-A623-899187A0F3B2}"/>
              </a:ext>
            </a:extLst>
          </p:cNvPr>
          <p:cNvSpPr/>
          <p:nvPr/>
        </p:nvSpPr>
        <p:spPr>
          <a:xfrm>
            <a:off x="643467" y="586382"/>
            <a:ext cx="402225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LEARNING</a:t>
            </a:r>
          </a:p>
        </p:txBody>
      </p:sp>
    </p:spTree>
    <p:extLst>
      <p:ext uri="{BB962C8B-B14F-4D97-AF65-F5344CB8AC3E}">
        <p14:creationId xmlns:p14="http://schemas.microsoft.com/office/powerpoint/2010/main" val="273413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ECB-275C-4246-ABC7-CF45C2EED7E4}"/>
              </a:ext>
            </a:extLst>
          </p:cNvPr>
          <p:cNvSpPr>
            <a:spLocks noGrp="1"/>
          </p:cNvSpPr>
          <p:nvPr>
            <p:ph type="title"/>
          </p:nvPr>
        </p:nvSpPr>
        <p:spPr>
          <a:xfrm>
            <a:off x="1944688" y="922935"/>
            <a:ext cx="3932237" cy="1600200"/>
          </a:xfrm>
          <a:ln>
            <a:noFill/>
          </a:ln>
          <a:effectLst/>
          <a:scene3d>
            <a:camera prst="orthographicFront">
              <a:rot lat="0" lon="0" rev="0"/>
            </a:camera>
            <a:lightRig rig="contrasting" dir="t">
              <a:rot lat="0" lon="0" rev="7800000"/>
            </a:lightRig>
          </a:scene3d>
          <a:sp3d>
            <a:bevelT w="139700" h="139700"/>
          </a:sp3d>
        </p:spPr>
        <p:txBody>
          <a:bodyPr vert="horz" anchor="t">
            <a:normAutofit/>
          </a:bodyPr>
          <a:lstStyle/>
          <a:p>
            <a:r>
              <a:rPr lang="en-US" sz="4000"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THYMLEAF    </a:t>
            </a:r>
          </a:p>
        </p:txBody>
      </p:sp>
      <p:sp>
        <p:nvSpPr>
          <p:cNvPr id="5" name="Content Placeholder 4">
            <a:extLst>
              <a:ext uri="{FF2B5EF4-FFF2-40B4-BE49-F238E27FC236}">
                <a16:creationId xmlns:a16="http://schemas.microsoft.com/office/drawing/2014/main" id="{6D5854E0-85EF-4934-BD20-E69D730D284B}"/>
              </a:ext>
            </a:extLst>
          </p:cNvPr>
          <p:cNvSpPr>
            <a:spLocks noGrp="1"/>
          </p:cNvSpPr>
          <p:nvPr>
            <p:ph idx="1"/>
          </p:nvPr>
        </p:nvSpPr>
        <p:spPr>
          <a:xfrm>
            <a:off x="6148581" y="1265340"/>
            <a:ext cx="5650122" cy="4873625"/>
          </a:xfrm>
        </p:spPr>
        <p:txBody>
          <a:bodyPr>
            <a:normAutofit lnSpcReduction="10000"/>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       </a:t>
            </a:r>
            <a:r>
              <a:rPr lang="en-US"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 HAVE                              LEARNED  </a:t>
            </a:r>
          </a:p>
          <a:p>
            <a:pPr marL="0" indent="0">
              <a:buNone/>
            </a:pPr>
            <a:endParaRPr lang="en-US" dirty="0"/>
          </a:p>
          <a:p>
            <a:r>
              <a:rPr lang="en-US" sz="2800" dirty="0"/>
              <a:t>Ways to write HTML + </a:t>
            </a:r>
            <a:r>
              <a:rPr lang="en-US" sz="2800" dirty="0" err="1"/>
              <a:t>thymleaf</a:t>
            </a:r>
            <a:r>
              <a:rPr lang="en-US" sz="2800" dirty="0"/>
              <a:t> expression</a:t>
            </a:r>
          </a:p>
          <a:p>
            <a:r>
              <a:rPr lang="en-US" sz="2800" dirty="0"/>
              <a:t>Standard Expression syntax</a:t>
            </a:r>
          </a:p>
          <a:p>
            <a:pPr lvl="1"/>
            <a:r>
              <a:rPr lang="en-US" dirty="0"/>
              <a:t>${…..}-for variable</a:t>
            </a:r>
          </a:p>
          <a:p>
            <a:pPr lvl="1"/>
            <a:r>
              <a:rPr lang="en-US" dirty="0"/>
              <a:t>*{…….}-for </a:t>
            </a:r>
            <a:r>
              <a:rPr lang="en-US" dirty="0" err="1"/>
              <a:t>selction</a:t>
            </a:r>
            <a:r>
              <a:rPr lang="en-US" dirty="0"/>
              <a:t> expression</a:t>
            </a:r>
          </a:p>
          <a:p>
            <a:pPr lvl="1"/>
            <a:r>
              <a:rPr lang="en-US" dirty="0"/>
              <a:t>#{…….}-for message </a:t>
            </a:r>
          </a:p>
          <a:p>
            <a:pPr lvl="1"/>
            <a:r>
              <a:rPr lang="en-US" dirty="0"/>
              <a:t>@{….}-for adding link</a:t>
            </a:r>
          </a:p>
          <a:p>
            <a:r>
              <a:rPr lang="en-US" sz="2800" dirty="0"/>
              <a:t>Loops- </a:t>
            </a:r>
            <a:r>
              <a:rPr lang="en-US" sz="2800" dirty="0" err="1"/>
              <a:t>th:each</a:t>
            </a:r>
            <a:endParaRPr lang="en-US" sz="2800" dirty="0"/>
          </a:p>
          <a:p>
            <a:pPr marL="0" indent="0">
              <a:buNone/>
            </a:pPr>
            <a:endParaRPr lang="en-US" sz="1800" dirty="0"/>
          </a:p>
        </p:txBody>
      </p:sp>
      <p:sp>
        <p:nvSpPr>
          <p:cNvPr id="6" name="Text Placeholder 5">
            <a:extLst>
              <a:ext uri="{FF2B5EF4-FFF2-40B4-BE49-F238E27FC236}">
                <a16:creationId xmlns:a16="http://schemas.microsoft.com/office/drawing/2014/main" id="{9447B312-6463-4D86-B679-75818CF2E0AB}"/>
              </a:ext>
            </a:extLst>
          </p:cNvPr>
          <p:cNvSpPr>
            <a:spLocks noGrp="1"/>
          </p:cNvSpPr>
          <p:nvPr>
            <p:ph type="body" sz="half" idx="2"/>
          </p:nvPr>
        </p:nvSpPr>
        <p:spPr>
          <a:xfrm>
            <a:off x="325438" y="2638322"/>
            <a:ext cx="3932237" cy="3811588"/>
          </a:xfrm>
        </p:spPr>
        <p:txBody>
          <a:bodyPr>
            <a:normAutofit lnSpcReduction="10000"/>
          </a:bodyPr>
          <a:lstStyle/>
          <a:p>
            <a:pPr marL="342900" indent="-342900">
              <a:buFont typeface="Wingdings" panose="05000000000000000000" pitchFamily="2" charset="2"/>
              <a:buChar char="Ø"/>
            </a:pPr>
            <a:r>
              <a:rPr lang="en-US" sz="2000" b="1" i="0" dirty="0" err="1">
                <a:solidFill>
                  <a:srgbClr val="333333"/>
                </a:solidFill>
                <a:effectLst/>
                <a:latin typeface="Ubuntu"/>
              </a:rPr>
              <a:t>Thymeleaf</a:t>
            </a:r>
            <a:r>
              <a:rPr lang="en-US" sz="2000" b="0" i="0" dirty="0">
                <a:solidFill>
                  <a:srgbClr val="333333"/>
                </a:solidFill>
                <a:effectLst/>
                <a:latin typeface="Ubuntu"/>
              </a:rPr>
              <a:t> is a modern server-side Java template engine for both web and standalone </a:t>
            </a:r>
            <a:r>
              <a:rPr lang="en-US" sz="2000" b="0" i="0" dirty="0" err="1">
                <a:solidFill>
                  <a:srgbClr val="333333"/>
                </a:solidFill>
                <a:effectLst/>
                <a:latin typeface="Ubuntu"/>
              </a:rPr>
              <a:t>environments,capable</a:t>
            </a:r>
            <a:r>
              <a:rPr lang="en-US" sz="2000" b="0" i="0" dirty="0">
                <a:solidFill>
                  <a:srgbClr val="333333"/>
                </a:solidFill>
                <a:effectLst/>
                <a:latin typeface="Ubuntu"/>
              </a:rPr>
              <a:t> of processing HTML ,</a:t>
            </a:r>
            <a:r>
              <a:rPr lang="en-US" sz="2000" b="0" i="0" dirty="0" err="1">
                <a:solidFill>
                  <a:srgbClr val="333333"/>
                </a:solidFill>
                <a:effectLst/>
                <a:latin typeface="Ubuntu"/>
              </a:rPr>
              <a:t>XML,JavaScriptc,CSS</a:t>
            </a:r>
            <a:r>
              <a:rPr lang="en-US" sz="2000" b="0" i="0" dirty="0">
                <a:solidFill>
                  <a:srgbClr val="333333"/>
                </a:solidFill>
                <a:effectLst/>
                <a:latin typeface="Ubuntu"/>
              </a:rPr>
              <a:t> and even plain text.</a:t>
            </a:r>
          </a:p>
          <a:p>
            <a:pPr marL="342900" indent="-342900">
              <a:buFont typeface="Wingdings" panose="05000000000000000000" pitchFamily="2" charset="2"/>
              <a:buChar char="Ø"/>
            </a:pPr>
            <a:r>
              <a:rPr lang="en-US" sz="2000" dirty="0">
                <a:solidFill>
                  <a:srgbClr val="333333"/>
                </a:solidFill>
                <a:latin typeface="Ubuntu"/>
              </a:rPr>
              <a:t>The Main goal of </a:t>
            </a:r>
            <a:r>
              <a:rPr lang="en-US" sz="2000" dirty="0" err="1">
                <a:solidFill>
                  <a:srgbClr val="333333"/>
                </a:solidFill>
                <a:latin typeface="Ubuntu"/>
              </a:rPr>
              <a:t>Thymleaf</a:t>
            </a:r>
            <a:r>
              <a:rPr lang="en-US" sz="2000" dirty="0">
                <a:solidFill>
                  <a:srgbClr val="333333"/>
                </a:solidFill>
                <a:latin typeface="Ubuntu"/>
              </a:rPr>
              <a:t> is to provide an elegant and highly maintainable way of Creating templates</a:t>
            </a:r>
          </a:p>
          <a:p>
            <a:pPr marL="342900" indent="-342900">
              <a:buFont typeface="Wingdings" panose="05000000000000000000" pitchFamily="2" charset="2"/>
              <a:buChar char="Ø"/>
            </a:pPr>
            <a:r>
              <a:rPr lang="en-US" sz="2000" dirty="0">
                <a:solidFill>
                  <a:srgbClr val="333333"/>
                </a:solidFill>
                <a:latin typeface="Ubuntu"/>
              </a:rPr>
              <a:t>Mostly used to generate html views for web applications</a:t>
            </a:r>
          </a:p>
          <a:p>
            <a:endParaRPr lang="en-US" dirty="0"/>
          </a:p>
        </p:txBody>
      </p:sp>
      <p:pic>
        <p:nvPicPr>
          <p:cNvPr id="4" name="Picture 2" descr="THYMLEAF&#10;">
            <a:extLst>
              <a:ext uri="{FF2B5EF4-FFF2-40B4-BE49-F238E27FC236}">
                <a16:creationId xmlns:a16="http://schemas.microsoft.com/office/drawing/2014/main" id="{227DC7F6-FA6F-4502-9F76-9B95AF283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 r="-4" b="-4"/>
          <a:stretch/>
        </p:blipFill>
        <p:spPr bwMode="auto">
          <a:xfrm>
            <a:off x="99427" y="408090"/>
            <a:ext cx="1640280" cy="1640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2" name="Graphic 11" descr="Remote learning language outline">
            <a:extLst>
              <a:ext uri="{FF2B5EF4-FFF2-40B4-BE49-F238E27FC236}">
                <a16:creationId xmlns:a16="http://schemas.microsoft.com/office/drawing/2014/main" id="{921724AD-9FC2-4526-B64D-C482C7A19F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3418" y="837048"/>
            <a:ext cx="914400" cy="914400"/>
          </a:xfrm>
          <a:prstGeom prst="rect">
            <a:avLst/>
          </a:prstGeom>
        </p:spPr>
      </p:pic>
      <p:pic>
        <p:nvPicPr>
          <p:cNvPr id="15" name="Graphic 14" descr="Questions with solid fill">
            <a:extLst>
              <a:ext uri="{FF2B5EF4-FFF2-40B4-BE49-F238E27FC236}">
                <a16:creationId xmlns:a16="http://schemas.microsoft.com/office/drawing/2014/main" id="{570CCB8B-5FFA-4646-892A-0257D6C411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0112" y="1294248"/>
            <a:ext cx="914400" cy="914400"/>
          </a:xfrm>
          <a:prstGeom prst="rect">
            <a:avLst/>
          </a:prstGeom>
        </p:spPr>
      </p:pic>
      <p:cxnSp>
        <p:nvCxnSpPr>
          <p:cNvPr id="21" name="Straight Connector 20">
            <a:extLst>
              <a:ext uri="{FF2B5EF4-FFF2-40B4-BE49-F238E27FC236}">
                <a16:creationId xmlns:a16="http://schemas.microsoft.com/office/drawing/2014/main" id="{FAAE4FA8-7EFE-4922-AEF7-F7F32BD8038C}"/>
              </a:ext>
            </a:extLst>
          </p:cNvPr>
          <p:cNvCxnSpPr>
            <a:cxnSpLocks/>
          </p:cNvCxnSpPr>
          <p:nvPr/>
        </p:nvCxnSpPr>
        <p:spPr>
          <a:xfrm>
            <a:off x="5145784" y="408090"/>
            <a:ext cx="9525" cy="58959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35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2B7DB0-9090-477E-A8FF-268350CF300E}"/>
              </a:ext>
            </a:extLst>
          </p:cNvPr>
          <p:cNvSpPr>
            <a:spLocks noGrp="1"/>
          </p:cNvSpPr>
          <p:nvPr>
            <p:ph type="title"/>
          </p:nvPr>
        </p:nvSpPr>
        <p:spPr>
          <a:xfrm>
            <a:off x="538771" y="843194"/>
            <a:ext cx="4011613" cy="1139170"/>
          </a:xfrm>
        </p:spPr>
        <p:txBody>
          <a:bodyPr anchor="ctr">
            <a:normAutofit fontScale="90000"/>
          </a:bodyPr>
          <a:lstStyle/>
          <a:p>
            <a:pPr marL="0" indent="0" algn="l">
              <a:buNone/>
            </a:pPr>
            <a:br>
              <a:rPr lang="en-US" sz="3100" b="1" dirty="0">
                <a:solidFill>
                  <a:schemeClr val="bg1"/>
                </a:solidFill>
              </a:rPr>
            </a:br>
            <a:br>
              <a:rPr lang="en-US" sz="3100" b="1" dirty="0">
                <a:solidFill>
                  <a:schemeClr val="bg1"/>
                </a:solidFill>
              </a:rPr>
            </a:br>
            <a:r>
              <a:rPr lang="en-US" sz="4800" dirty="0"/>
              <a:t>SPRING DATA</a:t>
            </a:r>
            <a:br>
              <a:rPr lang="en-US" sz="4800" dirty="0"/>
            </a:br>
            <a:r>
              <a:rPr lang="en-US" sz="4800" dirty="0"/>
              <a:t>JPA</a:t>
            </a:r>
            <a:br>
              <a:rPr lang="en-US" sz="4800" dirty="0">
                <a:solidFill>
                  <a:schemeClr val="bg1"/>
                </a:solidFill>
              </a:rPr>
            </a:br>
            <a:endParaRPr lang="en-US" sz="4800" dirty="0">
              <a:solidFill>
                <a:schemeClr val="bg1"/>
              </a:solidFill>
            </a:endParaRPr>
          </a:p>
        </p:txBody>
      </p:sp>
      <p:sp>
        <p:nvSpPr>
          <p:cNvPr id="6" name="Subtitle 5">
            <a:extLst>
              <a:ext uri="{FF2B5EF4-FFF2-40B4-BE49-F238E27FC236}">
                <a16:creationId xmlns:a16="http://schemas.microsoft.com/office/drawing/2014/main" id="{BA23E75D-1ED0-48A0-96B4-EC6EFF9BFFF7}"/>
              </a:ext>
            </a:extLst>
          </p:cNvPr>
          <p:cNvSpPr>
            <a:spLocks noGrp="1"/>
          </p:cNvSpPr>
          <p:nvPr>
            <p:ph idx="1"/>
          </p:nvPr>
        </p:nvSpPr>
        <p:spPr>
          <a:xfrm>
            <a:off x="4695825" y="795971"/>
            <a:ext cx="8089293" cy="2651388"/>
          </a:xfrm>
        </p:spPr>
        <p:txBody>
          <a:bodyPr anchor="ctr">
            <a:normAutofit fontScale="92500" lnSpcReduction="20000"/>
          </a:bodyPr>
          <a:lstStyle/>
          <a:p>
            <a:pPr marL="0" indent="0" algn="l">
              <a:buNone/>
            </a:pPr>
            <a:r>
              <a:rPr lang="en-US" sz="3500" b="1" dirty="0"/>
              <a:t>                </a:t>
            </a:r>
            <a:r>
              <a:rPr lang="en-US" sz="3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 HAVE LEARNED </a:t>
            </a:r>
            <a:endParaRPr lang="en-US" sz="3500" dirty="0">
              <a:ln w="0"/>
              <a:solidFill>
                <a:schemeClr val="accent1"/>
              </a:solidFill>
              <a:effectLst>
                <a:outerShdw blurRad="38100" dist="25400" dir="5400000" algn="ctr" rotWithShape="0">
                  <a:srgbClr val="6E747A">
                    <a:alpha val="43000"/>
                  </a:srgbClr>
                </a:outerShdw>
              </a:effectLst>
            </a:endParaRPr>
          </a:p>
          <a:p>
            <a:pPr marL="0" indent="0" algn="l">
              <a:buNone/>
            </a:pPr>
            <a:endParaRPr lang="en-US" sz="1500" dirty="0"/>
          </a:p>
          <a:p>
            <a:r>
              <a:rPr lang="en-US" sz="1500" dirty="0"/>
              <a:t>Overview of how </a:t>
            </a:r>
            <a:r>
              <a:rPr lang="en-US" sz="1500" dirty="0" err="1"/>
              <a:t>Jpa</a:t>
            </a:r>
            <a:r>
              <a:rPr lang="en-US" sz="1500" dirty="0"/>
              <a:t> is implemented using hibernate.</a:t>
            </a:r>
          </a:p>
          <a:p>
            <a:r>
              <a:rPr lang="en-US" sz="1500" dirty="0"/>
              <a:t>Extending  JPA repository and using it to create a repository</a:t>
            </a:r>
          </a:p>
          <a:p>
            <a:r>
              <a:rPr lang="en-US" sz="1500" dirty="0"/>
              <a:t>Using predefined query method to perform Curd Operation</a:t>
            </a:r>
          </a:p>
          <a:p>
            <a:r>
              <a:rPr lang="en-US" sz="1500" dirty="0"/>
              <a:t>Some of the method used </a:t>
            </a:r>
          </a:p>
          <a:p>
            <a:pPr lvl="1"/>
            <a:r>
              <a:rPr lang="en-US" sz="1400" dirty="0" err="1"/>
              <a:t>Findbyid</a:t>
            </a:r>
            <a:r>
              <a:rPr lang="en-US" sz="1400" dirty="0"/>
              <a:t>()</a:t>
            </a:r>
          </a:p>
          <a:p>
            <a:pPr lvl="1"/>
            <a:r>
              <a:rPr lang="en-US" sz="1400" dirty="0" err="1"/>
              <a:t>Findall</a:t>
            </a:r>
            <a:endParaRPr lang="en-US" sz="1400" dirty="0"/>
          </a:p>
          <a:p>
            <a:pPr lvl="1"/>
            <a:r>
              <a:rPr lang="en-US" sz="1400" dirty="0"/>
              <a:t>Save</a:t>
            </a:r>
          </a:p>
          <a:p>
            <a:pPr lvl="1"/>
            <a:r>
              <a:rPr lang="en-US" sz="1400" dirty="0" err="1"/>
              <a:t>Deleteby</a:t>
            </a:r>
            <a:r>
              <a:rPr lang="en-US" sz="1400" dirty="0"/>
              <a:t> id</a:t>
            </a:r>
          </a:p>
          <a:p>
            <a:pPr marL="457200" lvl="1" indent="0">
              <a:buNone/>
            </a:pPr>
            <a:endParaRPr lang="en-US" sz="1400" dirty="0"/>
          </a:p>
          <a:p>
            <a:pPr marL="0" indent="0" algn="l">
              <a:buNone/>
            </a:pPr>
            <a:endParaRPr lang="en-US" sz="1500" dirty="0"/>
          </a:p>
          <a:p>
            <a:pPr marL="0" indent="0" algn="l">
              <a:buNone/>
            </a:pPr>
            <a:endParaRPr lang="en-US" sz="1500" dirty="0"/>
          </a:p>
          <a:p>
            <a:pPr marL="0" indent="0" algn="l">
              <a:buNone/>
            </a:pPr>
            <a:endParaRPr lang="en-US" sz="1500" dirty="0"/>
          </a:p>
        </p:txBody>
      </p:sp>
      <p:sp>
        <p:nvSpPr>
          <p:cNvPr id="8" name="Text Placeholder 7">
            <a:extLst>
              <a:ext uri="{FF2B5EF4-FFF2-40B4-BE49-F238E27FC236}">
                <a16:creationId xmlns:a16="http://schemas.microsoft.com/office/drawing/2014/main" id="{52DEF380-610B-4586-9A71-F773FBF1AE70}"/>
              </a:ext>
            </a:extLst>
          </p:cNvPr>
          <p:cNvSpPr>
            <a:spLocks noGrp="1"/>
          </p:cNvSpPr>
          <p:nvPr>
            <p:ph type="body" sz="half" idx="2"/>
          </p:nvPr>
        </p:nvSpPr>
        <p:spPr>
          <a:xfrm>
            <a:off x="76200" y="2837656"/>
            <a:ext cx="3932237" cy="3811588"/>
          </a:xfrm>
        </p:spPr>
        <p:txBody>
          <a:bodyPr/>
          <a:lstStyle/>
          <a:p>
            <a:pPr marL="285750" indent="-285750" algn="l">
              <a:buFont typeface="Wingdings" panose="05000000000000000000" pitchFamily="2" charset="2"/>
              <a:buChar char="Ø"/>
            </a:pPr>
            <a:r>
              <a:rPr lang="en-US" sz="1600" b="0" i="0" dirty="0">
                <a:solidFill>
                  <a:srgbClr val="292929"/>
                </a:solidFill>
                <a:effectLst/>
                <a:latin typeface="charter"/>
              </a:rPr>
              <a:t>JPA stands for </a:t>
            </a:r>
            <a:r>
              <a:rPr lang="en-US" sz="1600" b="1" i="0" dirty="0">
                <a:solidFill>
                  <a:srgbClr val="292929"/>
                </a:solidFill>
                <a:effectLst/>
                <a:latin typeface="charter"/>
              </a:rPr>
              <a:t>Java Persistence API</a:t>
            </a:r>
            <a:r>
              <a:rPr lang="en-US" sz="1600" b="0" i="0" dirty="0">
                <a:solidFill>
                  <a:srgbClr val="292929"/>
                </a:solidFill>
                <a:effectLst/>
                <a:latin typeface="charter"/>
              </a:rPr>
              <a:t> which is a Java standard for defining persistence layer and </a:t>
            </a:r>
            <a:r>
              <a:rPr lang="en-US" sz="1600" b="0" i="0" dirty="0">
                <a:effectLst/>
                <a:latin typeface="charter"/>
              </a:rPr>
              <a:t>Spring</a:t>
            </a:r>
            <a:r>
              <a:rPr lang="en-US" sz="1600" b="0" i="0" u="sng" dirty="0">
                <a:effectLst/>
                <a:latin typeface="charter"/>
              </a:rPr>
              <a:t> </a:t>
            </a:r>
            <a:r>
              <a:rPr lang="en-US" sz="1600" b="0" i="0" dirty="0">
                <a:effectLst/>
                <a:latin typeface="charter"/>
              </a:rPr>
              <a:t>Data</a:t>
            </a:r>
            <a:r>
              <a:rPr lang="en-US" sz="1600" b="0" i="0" u="sng" dirty="0">
                <a:effectLst/>
                <a:latin typeface="charter"/>
              </a:rPr>
              <a:t> </a:t>
            </a:r>
            <a:r>
              <a:rPr lang="en-US" sz="1600" b="0" i="0" dirty="0">
                <a:effectLst/>
                <a:latin typeface="charter"/>
              </a:rPr>
              <a:t>JPA</a:t>
            </a:r>
            <a:r>
              <a:rPr lang="en-US" sz="1600" b="0" i="0" dirty="0">
                <a:solidFill>
                  <a:srgbClr val="292929"/>
                </a:solidFill>
                <a:effectLst/>
                <a:latin typeface="charter"/>
              </a:rPr>
              <a:t> is a sub-project under the Spring Framework umbrella which allows Spring applications to integrate with JPA.</a:t>
            </a:r>
          </a:p>
          <a:p>
            <a:pPr marL="171450" indent="-171450" algn="l">
              <a:buFont typeface="Wingdings" panose="05000000000000000000" pitchFamily="2" charset="2"/>
              <a:buChar char="Ø"/>
            </a:pPr>
            <a:r>
              <a:rPr lang="en-US" sz="1600" b="0" i="0" dirty="0">
                <a:solidFill>
                  <a:srgbClr val="292929"/>
                </a:solidFill>
                <a:effectLst/>
                <a:latin typeface="charter"/>
              </a:rPr>
              <a:t>Spring Data JPA comes with a concept called JPA Repository and Query methods. JPA Repository is nothing a set of interfaces that defines query methods like</a:t>
            </a:r>
            <a:r>
              <a:rPr lang="en-US" sz="1600" b="1" i="0" dirty="0">
                <a:solidFill>
                  <a:srgbClr val="292929"/>
                </a:solidFill>
                <a:effectLst/>
                <a:latin typeface="charter"/>
              </a:rPr>
              <a:t> </a:t>
            </a:r>
            <a:r>
              <a:rPr lang="en-US" sz="1600" i="0" dirty="0" err="1">
                <a:solidFill>
                  <a:srgbClr val="292929"/>
                </a:solidFill>
                <a:effectLst/>
                <a:latin typeface="charter"/>
              </a:rPr>
              <a:t>findByFirstName</a:t>
            </a:r>
            <a:r>
              <a:rPr lang="en-US" sz="1600" i="0" dirty="0">
                <a:solidFill>
                  <a:srgbClr val="292929"/>
                </a:solidFill>
                <a:effectLst/>
                <a:latin typeface="charter"/>
              </a:rPr>
              <a:t> </a:t>
            </a:r>
            <a:r>
              <a:rPr lang="en-US" sz="1600" b="0" i="0" dirty="0">
                <a:solidFill>
                  <a:srgbClr val="292929"/>
                </a:solidFill>
                <a:effectLst/>
                <a:latin typeface="charter"/>
              </a:rPr>
              <a:t>or </a:t>
            </a:r>
            <a:r>
              <a:rPr lang="en-US" sz="1600" b="0" i="0" dirty="0" err="1">
                <a:solidFill>
                  <a:srgbClr val="292929"/>
                </a:solidFill>
                <a:effectLst/>
                <a:latin typeface="charter"/>
              </a:rPr>
              <a:t>findByLastName</a:t>
            </a:r>
            <a:r>
              <a:rPr lang="en-US" sz="1600" b="0" i="0" dirty="0">
                <a:solidFill>
                  <a:srgbClr val="292929"/>
                </a:solidFill>
                <a:effectLst/>
                <a:latin typeface="charter"/>
              </a:rPr>
              <a:t> etc. These methods are converted into </a:t>
            </a:r>
            <a:r>
              <a:rPr lang="en-US" sz="1600" b="0" i="0" dirty="0">
                <a:effectLst/>
                <a:latin typeface="charter"/>
              </a:rPr>
              <a:t>low-level SQL queries</a:t>
            </a:r>
            <a:r>
              <a:rPr lang="en-US" sz="1600" b="0" i="0" dirty="0">
                <a:solidFill>
                  <a:srgbClr val="292929"/>
                </a:solidFill>
                <a:effectLst/>
                <a:latin typeface="charter"/>
              </a:rPr>
              <a:t> by Spring.</a:t>
            </a:r>
          </a:p>
          <a:p>
            <a:endParaRPr lang="en-US" dirty="0"/>
          </a:p>
          <a:p>
            <a:endParaRPr lang="en-US" dirty="0"/>
          </a:p>
        </p:txBody>
      </p:sp>
      <p:pic>
        <p:nvPicPr>
          <p:cNvPr id="2050" name="Picture 2" descr="5 Best Spring Data JPA Courses for Java developers to Learn">
            <a:extLst>
              <a:ext uri="{FF2B5EF4-FFF2-40B4-BE49-F238E27FC236}">
                <a16:creationId xmlns:a16="http://schemas.microsoft.com/office/drawing/2014/main" id="{29A28BA8-32E8-44C8-BCE2-746BAA7D6F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8314" y="3250398"/>
            <a:ext cx="7810501" cy="298610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aphic 18" descr="Remote learning language outline">
            <a:extLst>
              <a:ext uri="{FF2B5EF4-FFF2-40B4-BE49-F238E27FC236}">
                <a16:creationId xmlns:a16="http://schemas.microsoft.com/office/drawing/2014/main" id="{7A678BE7-A088-4DCB-A282-D0121EA7FE63}"/>
              </a:ext>
            </a:extLst>
          </p:cNvPr>
          <p:cNvGrpSpPr/>
          <p:nvPr/>
        </p:nvGrpSpPr>
        <p:grpSpPr>
          <a:xfrm>
            <a:off x="5714983" y="278509"/>
            <a:ext cx="762033" cy="647877"/>
            <a:chOff x="4200506" y="355885"/>
            <a:chExt cx="762033" cy="647877"/>
          </a:xfrm>
          <a:solidFill>
            <a:srgbClr val="000000"/>
          </a:solidFill>
        </p:grpSpPr>
        <p:sp>
          <p:nvSpPr>
            <p:cNvPr id="10" name="Freeform: Shape 9">
              <a:extLst>
                <a:ext uri="{FF2B5EF4-FFF2-40B4-BE49-F238E27FC236}">
                  <a16:creationId xmlns:a16="http://schemas.microsoft.com/office/drawing/2014/main" id="{DC34C52F-429B-4B50-8C8F-5856EF68CDFB}"/>
                </a:ext>
              </a:extLst>
            </p:cNvPr>
            <p:cNvSpPr/>
            <p:nvPr/>
          </p:nvSpPr>
          <p:spPr>
            <a:xfrm>
              <a:off x="4362404" y="480118"/>
              <a:ext cx="438154" cy="294779"/>
            </a:xfrm>
            <a:custGeom>
              <a:avLst/>
              <a:gdLst>
                <a:gd name="connsiteX0" fmla="*/ 19685 w 438154"/>
                <a:gd name="connsiteY0" fmla="*/ 244879 h 294779"/>
                <a:gd name="connsiteX1" fmla="*/ 191386 w 438154"/>
                <a:gd name="connsiteY1" fmla="*/ 289732 h 294779"/>
                <a:gd name="connsiteX2" fmla="*/ 207339 w 438154"/>
                <a:gd name="connsiteY2" fmla="*/ 294780 h 294779"/>
                <a:gd name="connsiteX3" fmla="*/ 231067 w 438154"/>
                <a:gd name="connsiteY3" fmla="*/ 294780 h 294779"/>
                <a:gd name="connsiteX4" fmla="*/ 246471 w 438154"/>
                <a:gd name="connsiteY4" fmla="*/ 290101 h 294779"/>
                <a:gd name="connsiteX5" fmla="*/ 418465 w 438154"/>
                <a:gd name="connsiteY5" fmla="*/ 244867 h 294779"/>
                <a:gd name="connsiteX6" fmla="*/ 432772 w 438154"/>
                <a:gd name="connsiteY6" fmla="*/ 238941 h 294779"/>
                <a:gd name="connsiteX7" fmla="*/ 438073 w 438154"/>
                <a:gd name="connsiteY7" fmla="*/ 223547 h 294779"/>
                <a:gd name="connsiteX8" fmla="*/ 423707 w 438154"/>
                <a:gd name="connsiteY8" fmla="*/ 60649 h 294779"/>
                <a:gd name="connsiteX9" fmla="*/ 404722 w 438154"/>
                <a:gd name="connsiteY9" fmla="*/ 42854 h 294779"/>
                <a:gd name="connsiteX10" fmla="*/ 404587 w 438154"/>
                <a:gd name="connsiteY10" fmla="*/ 42854 h 294779"/>
                <a:gd name="connsiteX11" fmla="*/ 385019 w 438154"/>
                <a:gd name="connsiteY11" fmla="*/ 43728 h 294779"/>
                <a:gd name="connsiteX12" fmla="*/ 381481 w 438154"/>
                <a:gd name="connsiteY12" fmla="*/ 2717 h 294779"/>
                <a:gd name="connsiteX13" fmla="*/ 374310 w 438154"/>
                <a:gd name="connsiteY13" fmla="*/ 1424 h 294779"/>
                <a:gd name="connsiteX14" fmla="*/ 219017 w 438154"/>
                <a:gd name="connsiteY14" fmla="*/ 54242 h 294779"/>
                <a:gd name="connsiteX15" fmla="*/ 63729 w 438154"/>
                <a:gd name="connsiteY15" fmla="*/ 1424 h 294779"/>
                <a:gd name="connsiteX16" fmla="*/ 56557 w 438154"/>
                <a:gd name="connsiteY16" fmla="*/ 2717 h 294779"/>
                <a:gd name="connsiteX17" fmla="*/ 53020 w 438154"/>
                <a:gd name="connsiteY17" fmla="*/ 43719 h 294779"/>
                <a:gd name="connsiteX18" fmla="*/ 33564 w 438154"/>
                <a:gd name="connsiteY18" fmla="*/ 42854 h 294779"/>
                <a:gd name="connsiteX19" fmla="*/ 33428 w 438154"/>
                <a:gd name="connsiteY19" fmla="*/ 42854 h 294779"/>
                <a:gd name="connsiteX20" fmla="*/ 14453 w 438154"/>
                <a:gd name="connsiteY20" fmla="*/ 60657 h 294779"/>
                <a:gd name="connsiteX21" fmla="*/ 81 w 438154"/>
                <a:gd name="connsiteY21" fmla="*/ 223559 h 294779"/>
                <a:gd name="connsiteX22" fmla="*/ 5397 w 438154"/>
                <a:gd name="connsiteY22" fmla="*/ 238981 h 294779"/>
                <a:gd name="connsiteX23" fmla="*/ 19685 w 438154"/>
                <a:gd name="connsiteY23" fmla="*/ 244879 h 294779"/>
                <a:gd name="connsiteX24" fmla="*/ 404731 w 438154"/>
                <a:gd name="connsiteY24" fmla="*/ 62332 h 294779"/>
                <a:gd name="connsiteX25" fmla="*/ 419089 w 438154"/>
                <a:gd name="connsiteY25" fmla="*/ 225838 h 294779"/>
                <a:gd name="connsiteX26" fmla="*/ 259857 w 438154"/>
                <a:gd name="connsiteY26" fmla="*/ 260376 h 294779"/>
                <a:gd name="connsiteX27" fmla="*/ 389946 w 438154"/>
                <a:gd name="connsiteY27" fmla="*/ 207783 h 294779"/>
                <a:gd name="connsiteX28" fmla="*/ 399076 w 438154"/>
                <a:gd name="connsiteY28" fmla="*/ 206667 h 294779"/>
                <a:gd name="connsiteX29" fmla="*/ 386674 w 438154"/>
                <a:gd name="connsiteY29" fmla="*/ 62911 h 294779"/>
                <a:gd name="connsiteX30" fmla="*/ 404731 w 438154"/>
                <a:gd name="connsiteY30" fmla="*/ 62332 h 294779"/>
                <a:gd name="connsiteX31" fmla="*/ 363790 w 438154"/>
                <a:gd name="connsiteY31" fmla="*/ 19321 h 294779"/>
                <a:gd name="connsiteX32" fmla="*/ 378542 w 438154"/>
                <a:gd name="connsiteY32" fmla="*/ 190294 h 294779"/>
                <a:gd name="connsiteX33" fmla="*/ 228542 w 438154"/>
                <a:gd name="connsiteY33" fmla="*/ 261016 h 294779"/>
                <a:gd name="connsiteX34" fmla="*/ 228542 w 438154"/>
                <a:gd name="connsiteY34" fmla="*/ 71736 h 294779"/>
                <a:gd name="connsiteX35" fmla="*/ 363790 w 438154"/>
                <a:gd name="connsiteY35" fmla="*/ 19321 h 294779"/>
                <a:gd name="connsiteX36" fmla="*/ 74245 w 438154"/>
                <a:gd name="connsiteY36" fmla="*/ 19321 h 294779"/>
                <a:gd name="connsiteX37" fmla="*/ 209492 w 438154"/>
                <a:gd name="connsiteY37" fmla="*/ 71734 h 294779"/>
                <a:gd name="connsiteX38" fmla="*/ 209492 w 438154"/>
                <a:gd name="connsiteY38" fmla="*/ 261016 h 294779"/>
                <a:gd name="connsiteX39" fmla="*/ 59492 w 438154"/>
                <a:gd name="connsiteY39" fmla="*/ 190294 h 294779"/>
                <a:gd name="connsiteX40" fmla="*/ 33419 w 438154"/>
                <a:gd name="connsiteY40" fmla="*/ 61904 h 294779"/>
                <a:gd name="connsiteX41" fmla="*/ 51384 w 438154"/>
                <a:gd name="connsiteY41" fmla="*/ 62690 h 294779"/>
                <a:gd name="connsiteX42" fmla="*/ 38963 w 438154"/>
                <a:gd name="connsiteY42" fmla="*/ 206667 h 294779"/>
                <a:gd name="connsiteX43" fmla="*/ 48088 w 438154"/>
                <a:gd name="connsiteY43" fmla="*/ 207783 h 294779"/>
                <a:gd name="connsiteX44" fmla="*/ 174518 w 438154"/>
                <a:gd name="connsiteY44" fmla="*/ 257757 h 294779"/>
                <a:gd name="connsiteX45" fmla="*/ 19057 w 438154"/>
                <a:gd name="connsiteY45" fmla="*/ 225234 h 29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38154" h="294779">
                  <a:moveTo>
                    <a:pt x="19685" y="244879"/>
                  </a:moveTo>
                  <a:cubicBezTo>
                    <a:pt x="50232" y="243893"/>
                    <a:pt x="127925" y="246213"/>
                    <a:pt x="191386" y="289732"/>
                  </a:cubicBezTo>
                  <a:cubicBezTo>
                    <a:pt x="196071" y="292989"/>
                    <a:pt x="201633" y="294749"/>
                    <a:pt x="207339" y="294780"/>
                  </a:cubicBezTo>
                  <a:lnTo>
                    <a:pt x="231067" y="294780"/>
                  </a:lnTo>
                  <a:cubicBezTo>
                    <a:pt x="236548" y="294753"/>
                    <a:pt x="241902" y="293127"/>
                    <a:pt x="246471" y="290101"/>
                  </a:cubicBezTo>
                  <a:cubicBezTo>
                    <a:pt x="313337" y="246355"/>
                    <a:pt x="389025" y="243955"/>
                    <a:pt x="418465" y="244867"/>
                  </a:cubicBezTo>
                  <a:cubicBezTo>
                    <a:pt x="423871" y="245081"/>
                    <a:pt x="429101" y="242916"/>
                    <a:pt x="432772" y="238941"/>
                  </a:cubicBezTo>
                  <a:cubicBezTo>
                    <a:pt x="436658" y="234804"/>
                    <a:pt x="438588" y="229200"/>
                    <a:pt x="438073" y="223547"/>
                  </a:cubicBezTo>
                  <a:lnTo>
                    <a:pt x="423707" y="60649"/>
                  </a:lnTo>
                  <a:cubicBezTo>
                    <a:pt x="422893" y="50720"/>
                    <a:pt x="414684" y="43025"/>
                    <a:pt x="404722" y="42854"/>
                  </a:cubicBezTo>
                  <a:lnTo>
                    <a:pt x="404587" y="42854"/>
                  </a:lnTo>
                  <a:cubicBezTo>
                    <a:pt x="400003" y="42891"/>
                    <a:pt x="393296" y="43096"/>
                    <a:pt x="385019" y="43728"/>
                  </a:cubicBezTo>
                  <a:lnTo>
                    <a:pt x="381481" y="2717"/>
                  </a:lnTo>
                  <a:lnTo>
                    <a:pt x="374310" y="1424"/>
                  </a:lnTo>
                  <a:cubicBezTo>
                    <a:pt x="317193" y="-5639"/>
                    <a:pt x="259983" y="13819"/>
                    <a:pt x="219017" y="54242"/>
                  </a:cubicBezTo>
                  <a:cubicBezTo>
                    <a:pt x="178046" y="13829"/>
                    <a:pt x="120844" y="-5627"/>
                    <a:pt x="63729" y="1424"/>
                  </a:cubicBezTo>
                  <a:lnTo>
                    <a:pt x="56557" y="2717"/>
                  </a:lnTo>
                  <a:lnTo>
                    <a:pt x="53020" y="43719"/>
                  </a:lnTo>
                  <a:cubicBezTo>
                    <a:pt x="44795" y="43096"/>
                    <a:pt x="38126" y="42891"/>
                    <a:pt x="33564" y="42854"/>
                  </a:cubicBezTo>
                  <a:lnTo>
                    <a:pt x="33428" y="42854"/>
                  </a:lnTo>
                  <a:cubicBezTo>
                    <a:pt x="23466" y="43026"/>
                    <a:pt x="15259" y="50726"/>
                    <a:pt x="14453" y="60657"/>
                  </a:cubicBezTo>
                  <a:lnTo>
                    <a:pt x="81" y="223559"/>
                  </a:lnTo>
                  <a:cubicBezTo>
                    <a:pt x="-432" y="229224"/>
                    <a:pt x="1502" y="234837"/>
                    <a:pt x="5397" y="238981"/>
                  </a:cubicBezTo>
                  <a:cubicBezTo>
                    <a:pt x="9082" y="242923"/>
                    <a:pt x="14293" y="245075"/>
                    <a:pt x="19685" y="244879"/>
                  </a:cubicBezTo>
                  <a:close/>
                  <a:moveTo>
                    <a:pt x="404731" y="62332"/>
                  </a:moveTo>
                  <a:lnTo>
                    <a:pt x="419089" y="225838"/>
                  </a:lnTo>
                  <a:cubicBezTo>
                    <a:pt x="363976" y="224048"/>
                    <a:pt x="309275" y="235912"/>
                    <a:pt x="259857" y="260376"/>
                  </a:cubicBezTo>
                  <a:cubicBezTo>
                    <a:pt x="298760" y="233372"/>
                    <a:pt x="343206" y="215403"/>
                    <a:pt x="389946" y="207783"/>
                  </a:cubicBezTo>
                  <a:lnTo>
                    <a:pt x="399076" y="206667"/>
                  </a:lnTo>
                  <a:lnTo>
                    <a:pt x="386674" y="62911"/>
                  </a:lnTo>
                  <a:cubicBezTo>
                    <a:pt x="394285" y="62399"/>
                    <a:pt x="400492" y="62276"/>
                    <a:pt x="404731" y="62332"/>
                  </a:cubicBezTo>
                  <a:close/>
                  <a:moveTo>
                    <a:pt x="363790" y="19321"/>
                  </a:moveTo>
                  <a:lnTo>
                    <a:pt x="378542" y="190294"/>
                  </a:lnTo>
                  <a:cubicBezTo>
                    <a:pt x="323247" y="200437"/>
                    <a:pt x="271549" y="224810"/>
                    <a:pt x="228542" y="261016"/>
                  </a:cubicBezTo>
                  <a:lnTo>
                    <a:pt x="228542" y="71736"/>
                  </a:lnTo>
                  <a:cubicBezTo>
                    <a:pt x="263654" y="35121"/>
                    <a:pt x="313174" y="15930"/>
                    <a:pt x="363790" y="19321"/>
                  </a:cubicBezTo>
                  <a:close/>
                  <a:moveTo>
                    <a:pt x="74245" y="19321"/>
                  </a:moveTo>
                  <a:cubicBezTo>
                    <a:pt x="124862" y="15923"/>
                    <a:pt x="174383" y="35115"/>
                    <a:pt x="209492" y="71734"/>
                  </a:cubicBezTo>
                  <a:lnTo>
                    <a:pt x="209492" y="261016"/>
                  </a:lnTo>
                  <a:cubicBezTo>
                    <a:pt x="166486" y="224809"/>
                    <a:pt x="114787" y="200435"/>
                    <a:pt x="59492" y="190294"/>
                  </a:cubicBezTo>
                  <a:close/>
                  <a:moveTo>
                    <a:pt x="33419" y="61904"/>
                  </a:moveTo>
                  <a:cubicBezTo>
                    <a:pt x="37645" y="61936"/>
                    <a:pt x="43816" y="62127"/>
                    <a:pt x="51384" y="62690"/>
                  </a:cubicBezTo>
                  <a:lnTo>
                    <a:pt x="38963" y="206667"/>
                  </a:lnTo>
                  <a:lnTo>
                    <a:pt x="48088" y="207783"/>
                  </a:lnTo>
                  <a:cubicBezTo>
                    <a:pt x="93338" y="215146"/>
                    <a:pt x="136464" y="232192"/>
                    <a:pt x="174518" y="257757"/>
                  </a:cubicBezTo>
                  <a:cubicBezTo>
                    <a:pt x="125934" y="234969"/>
                    <a:pt x="72702" y="223833"/>
                    <a:pt x="19057" y="225234"/>
                  </a:cubicBez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E0B8560-BAD2-4006-8A63-B5FBD23DDE06}"/>
                </a:ext>
              </a:extLst>
            </p:cNvPr>
            <p:cNvSpPr/>
            <p:nvPr/>
          </p:nvSpPr>
          <p:spPr>
            <a:xfrm>
              <a:off x="4248132" y="403526"/>
              <a:ext cx="666781" cy="438266"/>
            </a:xfrm>
            <a:custGeom>
              <a:avLst/>
              <a:gdLst>
                <a:gd name="connsiteX0" fmla="*/ 19050 w 666781"/>
                <a:gd name="connsiteY0" fmla="*/ 0 h 438266"/>
                <a:gd name="connsiteX1" fmla="*/ 0 w 666781"/>
                <a:gd name="connsiteY1" fmla="*/ 0 h 438266"/>
                <a:gd name="connsiteX2" fmla="*/ 0 w 666781"/>
                <a:gd name="connsiteY2" fmla="*/ 438266 h 438266"/>
                <a:gd name="connsiteX3" fmla="*/ 666781 w 666781"/>
                <a:gd name="connsiteY3" fmla="*/ 438266 h 438266"/>
                <a:gd name="connsiteX4" fmla="*/ 666781 w 666781"/>
                <a:gd name="connsiteY4" fmla="*/ 0 h 438266"/>
                <a:gd name="connsiteX5" fmla="*/ 19050 w 666781"/>
                <a:gd name="connsiteY5" fmla="*/ 0 h 438266"/>
                <a:gd name="connsiteX6" fmla="*/ 647731 w 666781"/>
                <a:gd name="connsiteY6" fmla="*/ 419216 h 438266"/>
                <a:gd name="connsiteX7" fmla="*/ 19050 w 666781"/>
                <a:gd name="connsiteY7" fmla="*/ 419216 h 438266"/>
                <a:gd name="connsiteX8" fmla="*/ 19050 w 666781"/>
                <a:gd name="connsiteY8" fmla="*/ 19050 h 438266"/>
                <a:gd name="connsiteX9" fmla="*/ 647731 w 666781"/>
                <a:gd name="connsiteY9" fmla="*/ 19050 h 43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81" h="438266">
                  <a:moveTo>
                    <a:pt x="19050" y="0"/>
                  </a:moveTo>
                  <a:lnTo>
                    <a:pt x="0" y="0"/>
                  </a:lnTo>
                  <a:lnTo>
                    <a:pt x="0" y="438266"/>
                  </a:lnTo>
                  <a:lnTo>
                    <a:pt x="666781" y="438266"/>
                  </a:lnTo>
                  <a:lnTo>
                    <a:pt x="666781" y="0"/>
                  </a:lnTo>
                  <a:lnTo>
                    <a:pt x="19050" y="0"/>
                  </a:lnTo>
                  <a:close/>
                  <a:moveTo>
                    <a:pt x="647731" y="419216"/>
                  </a:moveTo>
                  <a:lnTo>
                    <a:pt x="19050" y="419216"/>
                  </a:lnTo>
                  <a:lnTo>
                    <a:pt x="19050" y="19050"/>
                  </a:lnTo>
                  <a:lnTo>
                    <a:pt x="647731" y="19050"/>
                  </a:lnTo>
                  <a:close/>
                </a:path>
              </a:pathLst>
            </a:custGeom>
            <a:solidFill>
              <a:srgbClr val="00000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04B684-3893-4737-9816-079D43EF6086}"/>
                </a:ext>
              </a:extLst>
            </p:cNvPr>
            <p:cNvSpPr/>
            <p:nvPr/>
          </p:nvSpPr>
          <p:spPr>
            <a:xfrm>
              <a:off x="4200506" y="355885"/>
              <a:ext cx="762033" cy="647877"/>
            </a:xfrm>
            <a:custGeom>
              <a:avLst/>
              <a:gdLst>
                <a:gd name="connsiteX0" fmla="*/ 723933 w 762033"/>
                <a:gd name="connsiteY0" fmla="*/ 0 h 647877"/>
                <a:gd name="connsiteX1" fmla="*/ 38100 w 762033"/>
                <a:gd name="connsiteY1" fmla="*/ 0 h 647877"/>
                <a:gd name="connsiteX2" fmla="*/ 0 w 762033"/>
                <a:gd name="connsiteY2" fmla="*/ 38111 h 647877"/>
                <a:gd name="connsiteX3" fmla="*/ 0 w 762033"/>
                <a:gd name="connsiteY3" fmla="*/ 495440 h 647877"/>
                <a:gd name="connsiteX4" fmla="*/ 38100 w 762033"/>
                <a:gd name="connsiteY4" fmla="*/ 533549 h 647877"/>
                <a:gd name="connsiteX5" fmla="*/ 314319 w 762033"/>
                <a:gd name="connsiteY5" fmla="*/ 533549 h 647877"/>
                <a:gd name="connsiteX6" fmla="*/ 314319 w 762033"/>
                <a:gd name="connsiteY6" fmla="*/ 628827 h 647877"/>
                <a:gd name="connsiteX7" fmla="*/ 209558 w 762033"/>
                <a:gd name="connsiteY7" fmla="*/ 628827 h 647877"/>
                <a:gd name="connsiteX8" fmla="*/ 209558 w 762033"/>
                <a:gd name="connsiteY8" fmla="*/ 647877 h 647877"/>
                <a:gd name="connsiteX9" fmla="*/ 552477 w 762033"/>
                <a:gd name="connsiteY9" fmla="*/ 647877 h 647877"/>
                <a:gd name="connsiteX10" fmla="*/ 552477 w 762033"/>
                <a:gd name="connsiteY10" fmla="*/ 628827 h 647877"/>
                <a:gd name="connsiteX11" fmla="*/ 447669 w 762033"/>
                <a:gd name="connsiteY11" fmla="*/ 628827 h 647877"/>
                <a:gd name="connsiteX12" fmla="*/ 447669 w 762033"/>
                <a:gd name="connsiteY12" fmla="*/ 533553 h 647877"/>
                <a:gd name="connsiteX13" fmla="*/ 723933 w 762033"/>
                <a:gd name="connsiteY13" fmla="*/ 533553 h 647877"/>
                <a:gd name="connsiteX14" fmla="*/ 762033 w 762033"/>
                <a:gd name="connsiteY14" fmla="*/ 495445 h 647877"/>
                <a:gd name="connsiteX15" fmla="*/ 762033 w 762033"/>
                <a:gd name="connsiteY15" fmla="*/ 38111 h 647877"/>
                <a:gd name="connsiteX16" fmla="*/ 723933 w 762033"/>
                <a:gd name="connsiteY16" fmla="*/ 0 h 647877"/>
                <a:gd name="connsiteX17" fmla="*/ 428619 w 762033"/>
                <a:gd name="connsiteY17" fmla="*/ 628827 h 647877"/>
                <a:gd name="connsiteX18" fmla="*/ 333369 w 762033"/>
                <a:gd name="connsiteY18" fmla="*/ 628827 h 647877"/>
                <a:gd name="connsiteX19" fmla="*/ 333369 w 762033"/>
                <a:gd name="connsiteY19" fmla="*/ 533553 h 647877"/>
                <a:gd name="connsiteX20" fmla="*/ 428619 w 762033"/>
                <a:gd name="connsiteY20" fmla="*/ 533553 h 647877"/>
                <a:gd name="connsiteX21" fmla="*/ 742985 w 762033"/>
                <a:gd name="connsiteY21" fmla="*/ 495440 h 647877"/>
                <a:gd name="connsiteX22" fmla="*/ 723935 w 762033"/>
                <a:gd name="connsiteY22" fmla="*/ 514499 h 647877"/>
                <a:gd name="connsiteX23" fmla="*/ 38100 w 762033"/>
                <a:gd name="connsiteY23" fmla="*/ 514499 h 647877"/>
                <a:gd name="connsiteX24" fmla="*/ 19050 w 762033"/>
                <a:gd name="connsiteY24" fmla="*/ 495440 h 647877"/>
                <a:gd name="connsiteX25" fmla="*/ 19050 w 762033"/>
                <a:gd name="connsiteY25" fmla="*/ 38111 h 647877"/>
                <a:gd name="connsiteX26" fmla="*/ 38100 w 762033"/>
                <a:gd name="connsiteY26" fmla="*/ 19050 h 647877"/>
                <a:gd name="connsiteX27" fmla="*/ 723933 w 762033"/>
                <a:gd name="connsiteY27" fmla="*/ 19050 h 647877"/>
                <a:gd name="connsiteX28" fmla="*/ 742983 w 762033"/>
                <a:gd name="connsiteY28" fmla="*/ 38111 h 64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33" h="647877">
                  <a:moveTo>
                    <a:pt x="723933" y="0"/>
                  </a:moveTo>
                  <a:lnTo>
                    <a:pt x="38100" y="0"/>
                  </a:lnTo>
                  <a:cubicBezTo>
                    <a:pt x="17080" y="65"/>
                    <a:pt x="59" y="17092"/>
                    <a:pt x="0" y="38111"/>
                  </a:cubicBezTo>
                  <a:lnTo>
                    <a:pt x="0" y="495440"/>
                  </a:lnTo>
                  <a:cubicBezTo>
                    <a:pt x="60" y="516459"/>
                    <a:pt x="17082" y="533484"/>
                    <a:pt x="38100" y="533549"/>
                  </a:cubicBezTo>
                  <a:lnTo>
                    <a:pt x="314319" y="533549"/>
                  </a:lnTo>
                  <a:lnTo>
                    <a:pt x="314319" y="628827"/>
                  </a:lnTo>
                  <a:lnTo>
                    <a:pt x="209558" y="628827"/>
                  </a:lnTo>
                  <a:lnTo>
                    <a:pt x="209558" y="647877"/>
                  </a:lnTo>
                  <a:lnTo>
                    <a:pt x="552477" y="647877"/>
                  </a:lnTo>
                  <a:lnTo>
                    <a:pt x="552477" y="628827"/>
                  </a:lnTo>
                  <a:lnTo>
                    <a:pt x="447669" y="628827"/>
                  </a:lnTo>
                  <a:lnTo>
                    <a:pt x="447669" y="533553"/>
                  </a:lnTo>
                  <a:lnTo>
                    <a:pt x="723933" y="533553"/>
                  </a:lnTo>
                  <a:cubicBezTo>
                    <a:pt x="744952" y="533489"/>
                    <a:pt x="761973" y="516464"/>
                    <a:pt x="762033" y="495445"/>
                  </a:cubicBezTo>
                  <a:lnTo>
                    <a:pt x="762033" y="38111"/>
                  </a:lnTo>
                  <a:cubicBezTo>
                    <a:pt x="761975" y="17092"/>
                    <a:pt x="744953" y="65"/>
                    <a:pt x="723933" y="0"/>
                  </a:cubicBezTo>
                  <a:close/>
                  <a:moveTo>
                    <a:pt x="428619" y="628827"/>
                  </a:moveTo>
                  <a:lnTo>
                    <a:pt x="333369" y="628827"/>
                  </a:lnTo>
                  <a:lnTo>
                    <a:pt x="333369" y="533553"/>
                  </a:lnTo>
                  <a:lnTo>
                    <a:pt x="428619" y="533553"/>
                  </a:lnTo>
                  <a:close/>
                  <a:moveTo>
                    <a:pt x="742985" y="495440"/>
                  </a:moveTo>
                  <a:cubicBezTo>
                    <a:pt x="742975" y="505959"/>
                    <a:pt x="734454" y="514483"/>
                    <a:pt x="723935" y="514499"/>
                  </a:cubicBezTo>
                  <a:lnTo>
                    <a:pt x="38100" y="514499"/>
                  </a:lnTo>
                  <a:cubicBezTo>
                    <a:pt x="27582" y="514483"/>
                    <a:pt x="19060" y="505959"/>
                    <a:pt x="19050" y="495440"/>
                  </a:cubicBezTo>
                  <a:lnTo>
                    <a:pt x="19050" y="38111"/>
                  </a:lnTo>
                  <a:cubicBezTo>
                    <a:pt x="19059" y="27592"/>
                    <a:pt x="27581" y="19066"/>
                    <a:pt x="38100" y="19050"/>
                  </a:cubicBezTo>
                  <a:lnTo>
                    <a:pt x="723933" y="19050"/>
                  </a:lnTo>
                  <a:cubicBezTo>
                    <a:pt x="734453" y="19066"/>
                    <a:pt x="742974" y="27592"/>
                    <a:pt x="742983" y="38111"/>
                  </a:cubicBezTo>
                  <a:close/>
                </a:path>
              </a:pathLst>
            </a:custGeom>
            <a:solidFill>
              <a:srgbClr val="00000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9B1BB2-0C18-40A0-9260-B42F039F8053}"/>
                </a:ext>
              </a:extLst>
            </p:cNvPr>
            <p:cNvSpPr/>
            <p:nvPr/>
          </p:nvSpPr>
          <p:spPr>
            <a:xfrm>
              <a:off x="4619610" y="597193"/>
              <a:ext cx="84486" cy="62394"/>
            </a:xfrm>
            <a:custGeom>
              <a:avLst/>
              <a:gdLst>
                <a:gd name="connsiteX0" fmla="*/ 82990 w 84486"/>
                <a:gd name="connsiteY0" fmla="*/ 0 h 62394"/>
                <a:gd name="connsiteX1" fmla="*/ 0 w 84486"/>
                <a:gd name="connsiteY1" fmla="*/ 39040 h 62394"/>
                <a:gd name="connsiteX2" fmla="*/ 0 w 84486"/>
                <a:gd name="connsiteY2" fmla="*/ 62394 h 62394"/>
                <a:gd name="connsiteX3" fmla="*/ 84487 w 84486"/>
                <a:gd name="connsiteY3" fmla="*/ 19537 h 62394"/>
              </a:gdLst>
              <a:ahLst/>
              <a:cxnLst>
                <a:cxn ang="0">
                  <a:pos x="connsiteX0" y="connsiteY0"/>
                </a:cxn>
                <a:cxn ang="0">
                  <a:pos x="connsiteX1" y="connsiteY1"/>
                </a:cxn>
                <a:cxn ang="0">
                  <a:pos x="connsiteX2" y="connsiteY2"/>
                </a:cxn>
                <a:cxn ang="0">
                  <a:pos x="connsiteX3" y="connsiteY3"/>
                </a:cxn>
              </a:cxnLst>
              <a:rect l="l" t="t" r="r" b="b"/>
              <a:pathLst>
                <a:path w="84486" h="62394">
                  <a:moveTo>
                    <a:pt x="82990" y="0"/>
                  </a:moveTo>
                  <a:cubicBezTo>
                    <a:pt x="53639" y="9073"/>
                    <a:pt x="25704" y="22213"/>
                    <a:pt x="0" y="39040"/>
                  </a:cubicBezTo>
                  <a:lnTo>
                    <a:pt x="0" y="62394"/>
                  </a:lnTo>
                  <a:cubicBezTo>
                    <a:pt x="25723" y="43739"/>
                    <a:pt x="54239" y="29274"/>
                    <a:pt x="84487" y="19537"/>
                  </a:cubicBezTo>
                  <a:close/>
                </a:path>
              </a:pathLst>
            </a:custGeom>
            <a:solidFill>
              <a:srgbClr val="00000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5D26E8D-89E4-4A78-AE6C-960F4B7464AC}"/>
                </a:ext>
              </a:extLst>
            </p:cNvPr>
            <p:cNvSpPr/>
            <p:nvPr/>
          </p:nvSpPr>
          <p:spPr>
            <a:xfrm>
              <a:off x="4619610" y="546804"/>
              <a:ext cx="80627" cy="61149"/>
            </a:xfrm>
            <a:custGeom>
              <a:avLst/>
              <a:gdLst>
                <a:gd name="connsiteX0" fmla="*/ 79122 w 80627"/>
                <a:gd name="connsiteY0" fmla="*/ 0 h 61149"/>
                <a:gd name="connsiteX1" fmla="*/ 0 w 80627"/>
                <a:gd name="connsiteY1" fmla="*/ 37792 h 61149"/>
                <a:gd name="connsiteX2" fmla="*/ 0 w 80627"/>
                <a:gd name="connsiteY2" fmla="*/ 61150 h 61149"/>
                <a:gd name="connsiteX3" fmla="*/ 80627 w 80627"/>
                <a:gd name="connsiteY3" fmla="*/ 19601 h 61149"/>
              </a:gdLst>
              <a:ahLst/>
              <a:cxnLst>
                <a:cxn ang="0">
                  <a:pos x="connsiteX0" y="connsiteY0"/>
                </a:cxn>
                <a:cxn ang="0">
                  <a:pos x="connsiteX1" y="connsiteY1"/>
                </a:cxn>
                <a:cxn ang="0">
                  <a:pos x="connsiteX2" y="connsiteY2"/>
                </a:cxn>
                <a:cxn ang="0">
                  <a:pos x="connsiteX3" y="connsiteY3"/>
                </a:cxn>
              </a:cxnLst>
              <a:rect l="l" t="t" r="r" b="b"/>
              <a:pathLst>
                <a:path w="80627" h="61149">
                  <a:moveTo>
                    <a:pt x="79122" y="0"/>
                  </a:moveTo>
                  <a:cubicBezTo>
                    <a:pt x="51170" y="8986"/>
                    <a:pt x="24556" y="21698"/>
                    <a:pt x="0" y="37792"/>
                  </a:cubicBezTo>
                  <a:lnTo>
                    <a:pt x="0" y="61150"/>
                  </a:lnTo>
                  <a:cubicBezTo>
                    <a:pt x="24601" y="43272"/>
                    <a:pt x="51791" y="29260"/>
                    <a:pt x="80627" y="19601"/>
                  </a:cubicBezTo>
                  <a:close/>
                </a:path>
              </a:pathLst>
            </a:custGeom>
            <a:solidFill>
              <a:srgbClr val="000000"/>
            </a:solidFill>
            <a:ln w="9525" cap="flat">
              <a:noFill/>
              <a:prstDash val="solid"/>
              <a:miter/>
            </a:ln>
          </p:spPr>
          <p:txBody>
            <a:bodyPr rtlCol="0" anchor="ctr"/>
            <a:lstStyle/>
            <a:p>
              <a:endParaRPr lang="en-US"/>
            </a:p>
          </p:txBody>
        </p:sp>
      </p:grpSp>
      <p:pic>
        <p:nvPicPr>
          <p:cNvPr id="33" name="Graphic 32" descr="Questions with solid fill">
            <a:extLst>
              <a:ext uri="{FF2B5EF4-FFF2-40B4-BE49-F238E27FC236}">
                <a16:creationId xmlns:a16="http://schemas.microsoft.com/office/drawing/2014/main" id="{37AE782A-772C-47BC-9FC1-E0D955343F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5453" y="500002"/>
            <a:ext cx="593322" cy="593322"/>
          </a:xfrm>
          <a:prstGeom prst="rect">
            <a:avLst/>
          </a:prstGeom>
        </p:spPr>
      </p:pic>
    </p:spTree>
    <p:extLst>
      <p:ext uri="{BB962C8B-B14F-4D97-AF65-F5344CB8AC3E}">
        <p14:creationId xmlns:p14="http://schemas.microsoft.com/office/powerpoint/2010/main" val="172081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AC1CC6-05D0-43BE-B7A7-554F7A2C31F2}"/>
              </a:ext>
            </a:extLst>
          </p:cNvPr>
          <p:cNvSpPr>
            <a:spLocks noGrp="1"/>
          </p:cNvSpPr>
          <p:nvPr>
            <p:ph type="title"/>
          </p:nvPr>
        </p:nvSpPr>
        <p:spPr>
          <a:xfrm>
            <a:off x="449263" y="342899"/>
            <a:ext cx="3932237" cy="847725"/>
          </a:xfrm>
        </p:spPr>
        <p:txBody>
          <a:bodyPr vert="horz" lIns="91440" tIns="45720" rIns="91440" bIns="45720" rtlCol="0" anchor="b">
            <a:normAutofit/>
          </a:bodyPr>
          <a:lstStyle/>
          <a:p>
            <a:r>
              <a:rPr lang="en-US" sz="5400" dirty="0"/>
              <a:t>Spring Boot</a:t>
            </a:r>
          </a:p>
        </p:txBody>
      </p:sp>
      <p:sp>
        <p:nvSpPr>
          <p:cNvPr id="1111" name="Text Placeholder 6">
            <a:extLst>
              <a:ext uri="{FF2B5EF4-FFF2-40B4-BE49-F238E27FC236}">
                <a16:creationId xmlns:a16="http://schemas.microsoft.com/office/drawing/2014/main" id="{E8852D1F-BF07-41BB-9A20-A0DFE30653CD}"/>
              </a:ext>
            </a:extLst>
          </p:cNvPr>
          <p:cNvSpPr>
            <a:spLocks noGrp="1"/>
          </p:cNvSpPr>
          <p:nvPr>
            <p:ph type="body" sz="half" idx="2"/>
          </p:nvPr>
        </p:nvSpPr>
        <p:spPr>
          <a:xfrm>
            <a:off x="639763" y="1400175"/>
            <a:ext cx="3932237" cy="3811588"/>
          </a:xfrm>
        </p:spPr>
        <p:txBody>
          <a:bodyPr vert="horz" lIns="91440" tIns="45720" rIns="91440" bIns="45720" rtlCol="0">
            <a:normAutofit fontScale="92500"/>
          </a:bodyPr>
          <a:lstStyle/>
          <a:p>
            <a:pPr marL="285750" indent="-228600">
              <a:buFont typeface="Arial" panose="020B0604020202020204" pitchFamily="34" charset="0"/>
              <a:buChar char="•"/>
            </a:pPr>
            <a:r>
              <a:rPr lang="en-US" sz="2200" b="0" i="0" dirty="0">
                <a:effectLst/>
              </a:rPr>
              <a:t>Spring Boot is a lightweight framework that takes up most of the work in configuring Spring-based applications. The main goal of the Spring Boot Framework is to reduce overall development time and increase efficiency by having a default setup for unit and integration tests</a:t>
            </a:r>
            <a:r>
              <a:rPr lang="en-US" sz="2200" b="1" i="0" dirty="0">
                <a:effectLst/>
              </a:rPr>
              <a:t>.</a:t>
            </a:r>
          </a:p>
          <a:p>
            <a:pPr marL="285750" indent="-228600">
              <a:buFont typeface="Arial" panose="020B0604020202020204" pitchFamily="34" charset="0"/>
              <a:buChar char="•"/>
            </a:pPr>
            <a:r>
              <a:rPr lang="en-US" sz="2200" b="0" i="0" dirty="0">
                <a:effectLst/>
              </a:rPr>
              <a:t>Spring Boot makes it easy to create stand-alone, production-grade Spring-based Applications that you can “just run”.</a:t>
            </a:r>
            <a:endParaRPr lang="en-US" sz="2200" b="1" dirty="0"/>
          </a:p>
        </p:txBody>
      </p:sp>
      <p:pic>
        <p:nvPicPr>
          <p:cNvPr id="9" name="Picture 2" descr="Spring Boot in Context">
            <a:extLst>
              <a:ext uri="{FF2B5EF4-FFF2-40B4-BE49-F238E27FC236}">
                <a16:creationId xmlns:a16="http://schemas.microsoft.com/office/drawing/2014/main" id="{B8F1AE1E-E20C-46F9-A0F0-AEA227CF3D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37537" y="3429000"/>
            <a:ext cx="3522922" cy="342996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6166E969-B831-4E8B-9728-B63B4EA962E3}"/>
              </a:ext>
            </a:extLst>
          </p:cNvPr>
          <p:cNvSpPr>
            <a:spLocks noGrp="1"/>
          </p:cNvSpPr>
          <p:nvPr>
            <p:ph idx="1"/>
          </p:nvPr>
        </p:nvSpPr>
        <p:spPr>
          <a:xfrm>
            <a:off x="5151437" y="1577006"/>
            <a:ext cx="6172200" cy="2137744"/>
          </a:xfrm>
        </p:spPr>
        <p:txBody>
          <a:bodyPr/>
          <a:lstStyle/>
          <a:p>
            <a:pPr marL="285750" indent="-285750">
              <a:buFont typeface="Wingdings" panose="05000000000000000000" pitchFamily="2" charset="2"/>
              <a:buChar char="Ø"/>
            </a:pPr>
            <a:r>
              <a:rPr lang="en-US" dirty="0"/>
              <a:t>Using Spring MVC and spring boot together</a:t>
            </a:r>
          </a:p>
          <a:p>
            <a:pPr marL="285750" indent="-285750">
              <a:buFont typeface="Wingdings" panose="05000000000000000000" pitchFamily="2" charset="2"/>
              <a:buChar char="Ø"/>
            </a:pPr>
            <a:r>
              <a:rPr lang="en-US" dirty="0"/>
              <a:t>Using annotation and making an application loosely coupled</a:t>
            </a:r>
          </a:p>
          <a:p>
            <a:pPr marL="0" indent="0">
              <a:buNone/>
            </a:pPr>
            <a:endParaRPr lang="en-US" dirty="0"/>
          </a:p>
          <a:p>
            <a:endParaRPr lang="en-US" dirty="0"/>
          </a:p>
        </p:txBody>
      </p:sp>
      <p:pic>
        <p:nvPicPr>
          <p:cNvPr id="89" name="Picture 4">
            <a:extLst>
              <a:ext uri="{FF2B5EF4-FFF2-40B4-BE49-F238E27FC236}">
                <a16:creationId xmlns:a16="http://schemas.microsoft.com/office/drawing/2014/main" id="{C88E4C1C-0B96-427D-AB60-D0EFEDB59B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8763" y="5118603"/>
            <a:ext cx="6172200" cy="1632140"/>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B532F922-0C5C-4E38-BEEA-15D8EDEF4391}"/>
              </a:ext>
            </a:extLst>
          </p:cNvPr>
          <p:cNvSpPr txBox="1"/>
          <p:nvPr/>
        </p:nvSpPr>
        <p:spPr>
          <a:xfrm>
            <a:off x="6057873" y="352432"/>
            <a:ext cx="6096000" cy="1077218"/>
          </a:xfrm>
          <a:prstGeom prst="rect">
            <a:avLst/>
          </a:prstGeom>
          <a:noFill/>
        </p:spPr>
        <p:txBody>
          <a:bodyPr wrap="square">
            <a:spAutoFit/>
          </a:bodyPr>
          <a:lstStyle/>
          <a:p>
            <a:r>
              <a:rPr lang="en-US" sz="3200" dirty="0">
                <a:ln w="0"/>
                <a:solidFill>
                  <a:schemeClr val="accent1"/>
                </a:solidFill>
                <a:effectLst>
                  <a:outerShdw blurRad="38100" dist="25400" dir="5400000" algn="ctr" rotWithShape="0">
                    <a:srgbClr val="6E747A">
                      <a:alpha val="43000"/>
                    </a:srgbClr>
                  </a:outerShdw>
                </a:effectLst>
              </a:rPr>
              <a:t> </a:t>
            </a: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 HAVE </a:t>
            </a:r>
          </a:p>
          <a:p>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LEARNED </a:t>
            </a:r>
          </a:p>
        </p:txBody>
      </p:sp>
      <p:pic>
        <p:nvPicPr>
          <p:cNvPr id="92" name="Graphic 91" descr="Questions with solid fill">
            <a:extLst>
              <a:ext uri="{FF2B5EF4-FFF2-40B4-BE49-F238E27FC236}">
                <a16:creationId xmlns:a16="http://schemas.microsoft.com/office/drawing/2014/main" id="{4FF7E86F-DDB4-4D1F-A4B7-310DD0303B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1978" y="821292"/>
            <a:ext cx="593322" cy="523412"/>
          </a:xfrm>
          <a:prstGeom prst="rect">
            <a:avLst/>
          </a:prstGeom>
        </p:spPr>
      </p:pic>
      <p:grpSp>
        <p:nvGrpSpPr>
          <p:cNvPr id="93" name="Graphic 18" descr="Remote learning language outline">
            <a:extLst>
              <a:ext uri="{FF2B5EF4-FFF2-40B4-BE49-F238E27FC236}">
                <a16:creationId xmlns:a16="http://schemas.microsoft.com/office/drawing/2014/main" id="{D7382BF4-5297-405B-B375-8D0FC667E4A1}"/>
              </a:ext>
            </a:extLst>
          </p:cNvPr>
          <p:cNvGrpSpPr/>
          <p:nvPr/>
        </p:nvGrpSpPr>
        <p:grpSpPr>
          <a:xfrm>
            <a:off x="5181568" y="682019"/>
            <a:ext cx="762033" cy="647877"/>
            <a:chOff x="4200506" y="355885"/>
            <a:chExt cx="762033" cy="647877"/>
          </a:xfrm>
          <a:solidFill>
            <a:srgbClr val="000000"/>
          </a:solidFill>
        </p:grpSpPr>
        <p:sp>
          <p:nvSpPr>
            <p:cNvPr id="94" name="Freeform: Shape 93">
              <a:extLst>
                <a:ext uri="{FF2B5EF4-FFF2-40B4-BE49-F238E27FC236}">
                  <a16:creationId xmlns:a16="http://schemas.microsoft.com/office/drawing/2014/main" id="{5F9D546F-073B-4A4A-B94E-8E8CAE048E28}"/>
                </a:ext>
              </a:extLst>
            </p:cNvPr>
            <p:cNvSpPr/>
            <p:nvPr/>
          </p:nvSpPr>
          <p:spPr>
            <a:xfrm>
              <a:off x="4362404" y="480118"/>
              <a:ext cx="438154" cy="294779"/>
            </a:xfrm>
            <a:custGeom>
              <a:avLst/>
              <a:gdLst>
                <a:gd name="connsiteX0" fmla="*/ 19685 w 438154"/>
                <a:gd name="connsiteY0" fmla="*/ 244879 h 294779"/>
                <a:gd name="connsiteX1" fmla="*/ 191386 w 438154"/>
                <a:gd name="connsiteY1" fmla="*/ 289732 h 294779"/>
                <a:gd name="connsiteX2" fmla="*/ 207339 w 438154"/>
                <a:gd name="connsiteY2" fmla="*/ 294780 h 294779"/>
                <a:gd name="connsiteX3" fmla="*/ 231067 w 438154"/>
                <a:gd name="connsiteY3" fmla="*/ 294780 h 294779"/>
                <a:gd name="connsiteX4" fmla="*/ 246471 w 438154"/>
                <a:gd name="connsiteY4" fmla="*/ 290101 h 294779"/>
                <a:gd name="connsiteX5" fmla="*/ 418465 w 438154"/>
                <a:gd name="connsiteY5" fmla="*/ 244867 h 294779"/>
                <a:gd name="connsiteX6" fmla="*/ 432772 w 438154"/>
                <a:gd name="connsiteY6" fmla="*/ 238941 h 294779"/>
                <a:gd name="connsiteX7" fmla="*/ 438073 w 438154"/>
                <a:gd name="connsiteY7" fmla="*/ 223547 h 294779"/>
                <a:gd name="connsiteX8" fmla="*/ 423707 w 438154"/>
                <a:gd name="connsiteY8" fmla="*/ 60649 h 294779"/>
                <a:gd name="connsiteX9" fmla="*/ 404722 w 438154"/>
                <a:gd name="connsiteY9" fmla="*/ 42854 h 294779"/>
                <a:gd name="connsiteX10" fmla="*/ 404587 w 438154"/>
                <a:gd name="connsiteY10" fmla="*/ 42854 h 294779"/>
                <a:gd name="connsiteX11" fmla="*/ 385019 w 438154"/>
                <a:gd name="connsiteY11" fmla="*/ 43728 h 294779"/>
                <a:gd name="connsiteX12" fmla="*/ 381481 w 438154"/>
                <a:gd name="connsiteY12" fmla="*/ 2717 h 294779"/>
                <a:gd name="connsiteX13" fmla="*/ 374310 w 438154"/>
                <a:gd name="connsiteY13" fmla="*/ 1424 h 294779"/>
                <a:gd name="connsiteX14" fmla="*/ 219017 w 438154"/>
                <a:gd name="connsiteY14" fmla="*/ 54242 h 294779"/>
                <a:gd name="connsiteX15" fmla="*/ 63729 w 438154"/>
                <a:gd name="connsiteY15" fmla="*/ 1424 h 294779"/>
                <a:gd name="connsiteX16" fmla="*/ 56557 w 438154"/>
                <a:gd name="connsiteY16" fmla="*/ 2717 h 294779"/>
                <a:gd name="connsiteX17" fmla="*/ 53020 w 438154"/>
                <a:gd name="connsiteY17" fmla="*/ 43719 h 294779"/>
                <a:gd name="connsiteX18" fmla="*/ 33564 w 438154"/>
                <a:gd name="connsiteY18" fmla="*/ 42854 h 294779"/>
                <a:gd name="connsiteX19" fmla="*/ 33428 w 438154"/>
                <a:gd name="connsiteY19" fmla="*/ 42854 h 294779"/>
                <a:gd name="connsiteX20" fmla="*/ 14453 w 438154"/>
                <a:gd name="connsiteY20" fmla="*/ 60657 h 294779"/>
                <a:gd name="connsiteX21" fmla="*/ 81 w 438154"/>
                <a:gd name="connsiteY21" fmla="*/ 223559 h 294779"/>
                <a:gd name="connsiteX22" fmla="*/ 5397 w 438154"/>
                <a:gd name="connsiteY22" fmla="*/ 238981 h 294779"/>
                <a:gd name="connsiteX23" fmla="*/ 19685 w 438154"/>
                <a:gd name="connsiteY23" fmla="*/ 244879 h 294779"/>
                <a:gd name="connsiteX24" fmla="*/ 404731 w 438154"/>
                <a:gd name="connsiteY24" fmla="*/ 62332 h 294779"/>
                <a:gd name="connsiteX25" fmla="*/ 419089 w 438154"/>
                <a:gd name="connsiteY25" fmla="*/ 225838 h 294779"/>
                <a:gd name="connsiteX26" fmla="*/ 259857 w 438154"/>
                <a:gd name="connsiteY26" fmla="*/ 260376 h 294779"/>
                <a:gd name="connsiteX27" fmla="*/ 389946 w 438154"/>
                <a:gd name="connsiteY27" fmla="*/ 207783 h 294779"/>
                <a:gd name="connsiteX28" fmla="*/ 399076 w 438154"/>
                <a:gd name="connsiteY28" fmla="*/ 206667 h 294779"/>
                <a:gd name="connsiteX29" fmla="*/ 386674 w 438154"/>
                <a:gd name="connsiteY29" fmla="*/ 62911 h 294779"/>
                <a:gd name="connsiteX30" fmla="*/ 404731 w 438154"/>
                <a:gd name="connsiteY30" fmla="*/ 62332 h 294779"/>
                <a:gd name="connsiteX31" fmla="*/ 363790 w 438154"/>
                <a:gd name="connsiteY31" fmla="*/ 19321 h 294779"/>
                <a:gd name="connsiteX32" fmla="*/ 378542 w 438154"/>
                <a:gd name="connsiteY32" fmla="*/ 190294 h 294779"/>
                <a:gd name="connsiteX33" fmla="*/ 228542 w 438154"/>
                <a:gd name="connsiteY33" fmla="*/ 261016 h 294779"/>
                <a:gd name="connsiteX34" fmla="*/ 228542 w 438154"/>
                <a:gd name="connsiteY34" fmla="*/ 71736 h 294779"/>
                <a:gd name="connsiteX35" fmla="*/ 363790 w 438154"/>
                <a:gd name="connsiteY35" fmla="*/ 19321 h 294779"/>
                <a:gd name="connsiteX36" fmla="*/ 74245 w 438154"/>
                <a:gd name="connsiteY36" fmla="*/ 19321 h 294779"/>
                <a:gd name="connsiteX37" fmla="*/ 209492 w 438154"/>
                <a:gd name="connsiteY37" fmla="*/ 71734 h 294779"/>
                <a:gd name="connsiteX38" fmla="*/ 209492 w 438154"/>
                <a:gd name="connsiteY38" fmla="*/ 261016 h 294779"/>
                <a:gd name="connsiteX39" fmla="*/ 59492 w 438154"/>
                <a:gd name="connsiteY39" fmla="*/ 190294 h 294779"/>
                <a:gd name="connsiteX40" fmla="*/ 33419 w 438154"/>
                <a:gd name="connsiteY40" fmla="*/ 61904 h 294779"/>
                <a:gd name="connsiteX41" fmla="*/ 51384 w 438154"/>
                <a:gd name="connsiteY41" fmla="*/ 62690 h 294779"/>
                <a:gd name="connsiteX42" fmla="*/ 38963 w 438154"/>
                <a:gd name="connsiteY42" fmla="*/ 206667 h 294779"/>
                <a:gd name="connsiteX43" fmla="*/ 48088 w 438154"/>
                <a:gd name="connsiteY43" fmla="*/ 207783 h 294779"/>
                <a:gd name="connsiteX44" fmla="*/ 174518 w 438154"/>
                <a:gd name="connsiteY44" fmla="*/ 257757 h 294779"/>
                <a:gd name="connsiteX45" fmla="*/ 19057 w 438154"/>
                <a:gd name="connsiteY45" fmla="*/ 225234 h 29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38154" h="294779">
                  <a:moveTo>
                    <a:pt x="19685" y="244879"/>
                  </a:moveTo>
                  <a:cubicBezTo>
                    <a:pt x="50232" y="243893"/>
                    <a:pt x="127925" y="246213"/>
                    <a:pt x="191386" y="289732"/>
                  </a:cubicBezTo>
                  <a:cubicBezTo>
                    <a:pt x="196071" y="292989"/>
                    <a:pt x="201633" y="294749"/>
                    <a:pt x="207339" y="294780"/>
                  </a:cubicBezTo>
                  <a:lnTo>
                    <a:pt x="231067" y="294780"/>
                  </a:lnTo>
                  <a:cubicBezTo>
                    <a:pt x="236548" y="294753"/>
                    <a:pt x="241902" y="293127"/>
                    <a:pt x="246471" y="290101"/>
                  </a:cubicBezTo>
                  <a:cubicBezTo>
                    <a:pt x="313337" y="246355"/>
                    <a:pt x="389025" y="243955"/>
                    <a:pt x="418465" y="244867"/>
                  </a:cubicBezTo>
                  <a:cubicBezTo>
                    <a:pt x="423871" y="245081"/>
                    <a:pt x="429101" y="242916"/>
                    <a:pt x="432772" y="238941"/>
                  </a:cubicBezTo>
                  <a:cubicBezTo>
                    <a:pt x="436658" y="234804"/>
                    <a:pt x="438588" y="229200"/>
                    <a:pt x="438073" y="223547"/>
                  </a:cubicBezTo>
                  <a:lnTo>
                    <a:pt x="423707" y="60649"/>
                  </a:lnTo>
                  <a:cubicBezTo>
                    <a:pt x="422893" y="50720"/>
                    <a:pt x="414684" y="43025"/>
                    <a:pt x="404722" y="42854"/>
                  </a:cubicBezTo>
                  <a:lnTo>
                    <a:pt x="404587" y="42854"/>
                  </a:lnTo>
                  <a:cubicBezTo>
                    <a:pt x="400003" y="42891"/>
                    <a:pt x="393296" y="43096"/>
                    <a:pt x="385019" y="43728"/>
                  </a:cubicBezTo>
                  <a:lnTo>
                    <a:pt x="381481" y="2717"/>
                  </a:lnTo>
                  <a:lnTo>
                    <a:pt x="374310" y="1424"/>
                  </a:lnTo>
                  <a:cubicBezTo>
                    <a:pt x="317193" y="-5639"/>
                    <a:pt x="259983" y="13819"/>
                    <a:pt x="219017" y="54242"/>
                  </a:cubicBezTo>
                  <a:cubicBezTo>
                    <a:pt x="178046" y="13829"/>
                    <a:pt x="120844" y="-5627"/>
                    <a:pt x="63729" y="1424"/>
                  </a:cubicBezTo>
                  <a:lnTo>
                    <a:pt x="56557" y="2717"/>
                  </a:lnTo>
                  <a:lnTo>
                    <a:pt x="53020" y="43719"/>
                  </a:lnTo>
                  <a:cubicBezTo>
                    <a:pt x="44795" y="43096"/>
                    <a:pt x="38126" y="42891"/>
                    <a:pt x="33564" y="42854"/>
                  </a:cubicBezTo>
                  <a:lnTo>
                    <a:pt x="33428" y="42854"/>
                  </a:lnTo>
                  <a:cubicBezTo>
                    <a:pt x="23466" y="43026"/>
                    <a:pt x="15259" y="50726"/>
                    <a:pt x="14453" y="60657"/>
                  </a:cubicBezTo>
                  <a:lnTo>
                    <a:pt x="81" y="223559"/>
                  </a:lnTo>
                  <a:cubicBezTo>
                    <a:pt x="-432" y="229224"/>
                    <a:pt x="1502" y="234837"/>
                    <a:pt x="5397" y="238981"/>
                  </a:cubicBezTo>
                  <a:cubicBezTo>
                    <a:pt x="9082" y="242923"/>
                    <a:pt x="14293" y="245075"/>
                    <a:pt x="19685" y="244879"/>
                  </a:cubicBezTo>
                  <a:close/>
                  <a:moveTo>
                    <a:pt x="404731" y="62332"/>
                  </a:moveTo>
                  <a:lnTo>
                    <a:pt x="419089" y="225838"/>
                  </a:lnTo>
                  <a:cubicBezTo>
                    <a:pt x="363976" y="224048"/>
                    <a:pt x="309275" y="235912"/>
                    <a:pt x="259857" y="260376"/>
                  </a:cubicBezTo>
                  <a:cubicBezTo>
                    <a:pt x="298760" y="233372"/>
                    <a:pt x="343206" y="215403"/>
                    <a:pt x="389946" y="207783"/>
                  </a:cubicBezTo>
                  <a:lnTo>
                    <a:pt x="399076" y="206667"/>
                  </a:lnTo>
                  <a:lnTo>
                    <a:pt x="386674" y="62911"/>
                  </a:lnTo>
                  <a:cubicBezTo>
                    <a:pt x="394285" y="62399"/>
                    <a:pt x="400492" y="62276"/>
                    <a:pt x="404731" y="62332"/>
                  </a:cubicBezTo>
                  <a:close/>
                  <a:moveTo>
                    <a:pt x="363790" y="19321"/>
                  </a:moveTo>
                  <a:lnTo>
                    <a:pt x="378542" y="190294"/>
                  </a:lnTo>
                  <a:cubicBezTo>
                    <a:pt x="323247" y="200437"/>
                    <a:pt x="271549" y="224810"/>
                    <a:pt x="228542" y="261016"/>
                  </a:cubicBezTo>
                  <a:lnTo>
                    <a:pt x="228542" y="71736"/>
                  </a:lnTo>
                  <a:cubicBezTo>
                    <a:pt x="263654" y="35121"/>
                    <a:pt x="313174" y="15930"/>
                    <a:pt x="363790" y="19321"/>
                  </a:cubicBezTo>
                  <a:close/>
                  <a:moveTo>
                    <a:pt x="74245" y="19321"/>
                  </a:moveTo>
                  <a:cubicBezTo>
                    <a:pt x="124862" y="15923"/>
                    <a:pt x="174383" y="35115"/>
                    <a:pt x="209492" y="71734"/>
                  </a:cubicBezTo>
                  <a:lnTo>
                    <a:pt x="209492" y="261016"/>
                  </a:lnTo>
                  <a:cubicBezTo>
                    <a:pt x="166486" y="224809"/>
                    <a:pt x="114787" y="200435"/>
                    <a:pt x="59492" y="190294"/>
                  </a:cubicBezTo>
                  <a:close/>
                  <a:moveTo>
                    <a:pt x="33419" y="61904"/>
                  </a:moveTo>
                  <a:cubicBezTo>
                    <a:pt x="37645" y="61936"/>
                    <a:pt x="43816" y="62127"/>
                    <a:pt x="51384" y="62690"/>
                  </a:cubicBezTo>
                  <a:lnTo>
                    <a:pt x="38963" y="206667"/>
                  </a:lnTo>
                  <a:lnTo>
                    <a:pt x="48088" y="207783"/>
                  </a:lnTo>
                  <a:cubicBezTo>
                    <a:pt x="93338" y="215146"/>
                    <a:pt x="136464" y="232192"/>
                    <a:pt x="174518" y="257757"/>
                  </a:cubicBezTo>
                  <a:cubicBezTo>
                    <a:pt x="125934" y="234969"/>
                    <a:pt x="72702" y="223833"/>
                    <a:pt x="19057" y="225234"/>
                  </a:cubicBezTo>
                  <a:close/>
                </a:path>
              </a:pathLst>
            </a:custGeom>
            <a:solidFill>
              <a:srgbClr val="000000"/>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176D379-0CED-4C98-A669-C8CBA777F50E}"/>
                </a:ext>
              </a:extLst>
            </p:cNvPr>
            <p:cNvSpPr/>
            <p:nvPr/>
          </p:nvSpPr>
          <p:spPr>
            <a:xfrm>
              <a:off x="4248132" y="403526"/>
              <a:ext cx="666781" cy="438266"/>
            </a:xfrm>
            <a:custGeom>
              <a:avLst/>
              <a:gdLst>
                <a:gd name="connsiteX0" fmla="*/ 19050 w 666781"/>
                <a:gd name="connsiteY0" fmla="*/ 0 h 438266"/>
                <a:gd name="connsiteX1" fmla="*/ 0 w 666781"/>
                <a:gd name="connsiteY1" fmla="*/ 0 h 438266"/>
                <a:gd name="connsiteX2" fmla="*/ 0 w 666781"/>
                <a:gd name="connsiteY2" fmla="*/ 438266 h 438266"/>
                <a:gd name="connsiteX3" fmla="*/ 666781 w 666781"/>
                <a:gd name="connsiteY3" fmla="*/ 438266 h 438266"/>
                <a:gd name="connsiteX4" fmla="*/ 666781 w 666781"/>
                <a:gd name="connsiteY4" fmla="*/ 0 h 438266"/>
                <a:gd name="connsiteX5" fmla="*/ 19050 w 666781"/>
                <a:gd name="connsiteY5" fmla="*/ 0 h 438266"/>
                <a:gd name="connsiteX6" fmla="*/ 647731 w 666781"/>
                <a:gd name="connsiteY6" fmla="*/ 419216 h 438266"/>
                <a:gd name="connsiteX7" fmla="*/ 19050 w 666781"/>
                <a:gd name="connsiteY7" fmla="*/ 419216 h 438266"/>
                <a:gd name="connsiteX8" fmla="*/ 19050 w 666781"/>
                <a:gd name="connsiteY8" fmla="*/ 19050 h 438266"/>
                <a:gd name="connsiteX9" fmla="*/ 647731 w 666781"/>
                <a:gd name="connsiteY9" fmla="*/ 19050 h 43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81" h="438266">
                  <a:moveTo>
                    <a:pt x="19050" y="0"/>
                  </a:moveTo>
                  <a:lnTo>
                    <a:pt x="0" y="0"/>
                  </a:lnTo>
                  <a:lnTo>
                    <a:pt x="0" y="438266"/>
                  </a:lnTo>
                  <a:lnTo>
                    <a:pt x="666781" y="438266"/>
                  </a:lnTo>
                  <a:lnTo>
                    <a:pt x="666781" y="0"/>
                  </a:lnTo>
                  <a:lnTo>
                    <a:pt x="19050" y="0"/>
                  </a:lnTo>
                  <a:close/>
                  <a:moveTo>
                    <a:pt x="647731" y="419216"/>
                  </a:moveTo>
                  <a:lnTo>
                    <a:pt x="19050" y="419216"/>
                  </a:lnTo>
                  <a:lnTo>
                    <a:pt x="19050" y="19050"/>
                  </a:lnTo>
                  <a:lnTo>
                    <a:pt x="647731" y="19050"/>
                  </a:lnTo>
                  <a:close/>
                </a:path>
              </a:pathLst>
            </a:custGeom>
            <a:solidFill>
              <a:srgbClr val="000000"/>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EE41404-D517-46A4-934E-5606696081B9}"/>
                </a:ext>
              </a:extLst>
            </p:cNvPr>
            <p:cNvSpPr/>
            <p:nvPr/>
          </p:nvSpPr>
          <p:spPr>
            <a:xfrm>
              <a:off x="4200506" y="355885"/>
              <a:ext cx="762033" cy="647877"/>
            </a:xfrm>
            <a:custGeom>
              <a:avLst/>
              <a:gdLst>
                <a:gd name="connsiteX0" fmla="*/ 723933 w 762033"/>
                <a:gd name="connsiteY0" fmla="*/ 0 h 647877"/>
                <a:gd name="connsiteX1" fmla="*/ 38100 w 762033"/>
                <a:gd name="connsiteY1" fmla="*/ 0 h 647877"/>
                <a:gd name="connsiteX2" fmla="*/ 0 w 762033"/>
                <a:gd name="connsiteY2" fmla="*/ 38111 h 647877"/>
                <a:gd name="connsiteX3" fmla="*/ 0 w 762033"/>
                <a:gd name="connsiteY3" fmla="*/ 495440 h 647877"/>
                <a:gd name="connsiteX4" fmla="*/ 38100 w 762033"/>
                <a:gd name="connsiteY4" fmla="*/ 533549 h 647877"/>
                <a:gd name="connsiteX5" fmla="*/ 314319 w 762033"/>
                <a:gd name="connsiteY5" fmla="*/ 533549 h 647877"/>
                <a:gd name="connsiteX6" fmla="*/ 314319 w 762033"/>
                <a:gd name="connsiteY6" fmla="*/ 628827 h 647877"/>
                <a:gd name="connsiteX7" fmla="*/ 209558 w 762033"/>
                <a:gd name="connsiteY7" fmla="*/ 628827 h 647877"/>
                <a:gd name="connsiteX8" fmla="*/ 209558 w 762033"/>
                <a:gd name="connsiteY8" fmla="*/ 647877 h 647877"/>
                <a:gd name="connsiteX9" fmla="*/ 552477 w 762033"/>
                <a:gd name="connsiteY9" fmla="*/ 647877 h 647877"/>
                <a:gd name="connsiteX10" fmla="*/ 552477 w 762033"/>
                <a:gd name="connsiteY10" fmla="*/ 628827 h 647877"/>
                <a:gd name="connsiteX11" fmla="*/ 447669 w 762033"/>
                <a:gd name="connsiteY11" fmla="*/ 628827 h 647877"/>
                <a:gd name="connsiteX12" fmla="*/ 447669 w 762033"/>
                <a:gd name="connsiteY12" fmla="*/ 533553 h 647877"/>
                <a:gd name="connsiteX13" fmla="*/ 723933 w 762033"/>
                <a:gd name="connsiteY13" fmla="*/ 533553 h 647877"/>
                <a:gd name="connsiteX14" fmla="*/ 762033 w 762033"/>
                <a:gd name="connsiteY14" fmla="*/ 495445 h 647877"/>
                <a:gd name="connsiteX15" fmla="*/ 762033 w 762033"/>
                <a:gd name="connsiteY15" fmla="*/ 38111 h 647877"/>
                <a:gd name="connsiteX16" fmla="*/ 723933 w 762033"/>
                <a:gd name="connsiteY16" fmla="*/ 0 h 647877"/>
                <a:gd name="connsiteX17" fmla="*/ 428619 w 762033"/>
                <a:gd name="connsiteY17" fmla="*/ 628827 h 647877"/>
                <a:gd name="connsiteX18" fmla="*/ 333369 w 762033"/>
                <a:gd name="connsiteY18" fmla="*/ 628827 h 647877"/>
                <a:gd name="connsiteX19" fmla="*/ 333369 w 762033"/>
                <a:gd name="connsiteY19" fmla="*/ 533553 h 647877"/>
                <a:gd name="connsiteX20" fmla="*/ 428619 w 762033"/>
                <a:gd name="connsiteY20" fmla="*/ 533553 h 647877"/>
                <a:gd name="connsiteX21" fmla="*/ 742985 w 762033"/>
                <a:gd name="connsiteY21" fmla="*/ 495440 h 647877"/>
                <a:gd name="connsiteX22" fmla="*/ 723935 w 762033"/>
                <a:gd name="connsiteY22" fmla="*/ 514499 h 647877"/>
                <a:gd name="connsiteX23" fmla="*/ 38100 w 762033"/>
                <a:gd name="connsiteY23" fmla="*/ 514499 h 647877"/>
                <a:gd name="connsiteX24" fmla="*/ 19050 w 762033"/>
                <a:gd name="connsiteY24" fmla="*/ 495440 h 647877"/>
                <a:gd name="connsiteX25" fmla="*/ 19050 w 762033"/>
                <a:gd name="connsiteY25" fmla="*/ 38111 h 647877"/>
                <a:gd name="connsiteX26" fmla="*/ 38100 w 762033"/>
                <a:gd name="connsiteY26" fmla="*/ 19050 h 647877"/>
                <a:gd name="connsiteX27" fmla="*/ 723933 w 762033"/>
                <a:gd name="connsiteY27" fmla="*/ 19050 h 647877"/>
                <a:gd name="connsiteX28" fmla="*/ 742983 w 762033"/>
                <a:gd name="connsiteY28" fmla="*/ 38111 h 64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33" h="647877">
                  <a:moveTo>
                    <a:pt x="723933" y="0"/>
                  </a:moveTo>
                  <a:lnTo>
                    <a:pt x="38100" y="0"/>
                  </a:lnTo>
                  <a:cubicBezTo>
                    <a:pt x="17080" y="65"/>
                    <a:pt x="59" y="17092"/>
                    <a:pt x="0" y="38111"/>
                  </a:cubicBezTo>
                  <a:lnTo>
                    <a:pt x="0" y="495440"/>
                  </a:lnTo>
                  <a:cubicBezTo>
                    <a:pt x="60" y="516459"/>
                    <a:pt x="17082" y="533484"/>
                    <a:pt x="38100" y="533549"/>
                  </a:cubicBezTo>
                  <a:lnTo>
                    <a:pt x="314319" y="533549"/>
                  </a:lnTo>
                  <a:lnTo>
                    <a:pt x="314319" y="628827"/>
                  </a:lnTo>
                  <a:lnTo>
                    <a:pt x="209558" y="628827"/>
                  </a:lnTo>
                  <a:lnTo>
                    <a:pt x="209558" y="647877"/>
                  </a:lnTo>
                  <a:lnTo>
                    <a:pt x="552477" y="647877"/>
                  </a:lnTo>
                  <a:lnTo>
                    <a:pt x="552477" y="628827"/>
                  </a:lnTo>
                  <a:lnTo>
                    <a:pt x="447669" y="628827"/>
                  </a:lnTo>
                  <a:lnTo>
                    <a:pt x="447669" y="533553"/>
                  </a:lnTo>
                  <a:lnTo>
                    <a:pt x="723933" y="533553"/>
                  </a:lnTo>
                  <a:cubicBezTo>
                    <a:pt x="744952" y="533489"/>
                    <a:pt x="761973" y="516464"/>
                    <a:pt x="762033" y="495445"/>
                  </a:cubicBezTo>
                  <a:lnTo>
                    <a:pt x="762033" y="38111"/>
                  </a:lnTo>
                  <a:cubicBezTo>
                    <a:pt x="761975" y="17092"/>
                    <a:pt x="744953" y="65"/>
                    <a:pt x="723933" y="0"/>
                  </a:cubicBezTo>
                  <a:close/>
                  <a:moveTo>
                    <a:pt x="428619" y="628827"/>
                  </a:moveTo>
                  <a:lnTo>
                    <a:pt x="333369" y="628827"/>
                  </a:lnTo>
                  <a:lnTo>
                    <a:pt x="333369" y="533553"/>
                  </a:lnTo>
                  <a:lnTo>
                    <a:pt x="428619" y="533553"/>
                  </a:lnTo>
                  <a:close/>
                  <a:moveTo>
                    <a:pt x="742985" y="495440"/>
                  </a:moveTo>
                  <a:cubicBezTo>
                    <a:pt x="742975" y="505959"/>
                    <a:pt x="734454" y="514483"/>
                    <a:pt x="723935" y="514499"/>
                  </a:cubicBezTo>
                  <a:lnTo>
                    <a:pt x="38100" y="514499"/>
                  </a:lnTo>
                  <a:cubicBezTo>
                    <a:pt x="27582" y="514483"/>
                    <a:pt x="19060" y="505959"/>
                    <a:pt x="19050" y="495440"/>
                  </a:cubicBezTo>
                  <a:lnTo>
                    <a:pt x="19050" y="38111"/>
                  </a:lnTo>
                  <a:cubicBezTo>
                    <a:pt x="19059" y="27592"/>
                    <a:pt x="27581" y="19066"/>
                    <a:pt x="38100" y="19050"/>
                  </a:cubicBezTo>
                  <a:lnTo>
                    <a:pt x="723933" y="19050"/>
                  </a:lnTo>
                  <a:cubicBezTo>
                    <a:pt x="734453" y="19066"/>
                    <a:pt x="742974" y="27592"/>
                    <a:pt x="742983" y="38111"/>
                  </a:cubicBezTo>
                  <a:close/>
                </a:path>
              </a:pathLst>
            </a:custGeom>
            <a:solidFill>
              <a:srgbClr val="000000"/>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9D0BEC8-8149-4ACC-8114-E130C2E63C0C}"/>
                </a:ext>
              </a:extLst>
            </p:cNvPr>
            <p:cNvSpPr/>
            <p:nvPr/>
          </p:nvSpPr>
          <p:spPr>
            <a:xfrm>
              <a:off x="4619610" y="597193"/>
              <a:ext cx="84486" cy="62394"/>
            </a:xfrm>
            <a:custGeom>
              <a:avLst/>
              <a:gdLst>
                <a:gd name="connsiteX0" fmla="*/ 82990 w 84486"/>
                <a:gd name="connsiteY0" fmla="*/ 0 h 62394"/>
                <a:gd name="connsiteX1" fmla="*/ 0 w 84486"/>
                <a:gd name="connsiteY1" fmla="*/ 39040 h 62394"/>
                <a:gd name="connsiteX2" fmla="*/ 0 w 84486"/>
                <a:gd name="connsiteY2" fmla="*/ 62394 h 62394"/>
                <a:gd name="connsiteX3" fmla="*/ 84487 w 84486"/>
                <a:gd name="connsiteY3" fmla="*/ 19537 h 62394"/>
              </a:gdLst>
              <a:ahLst/>
              <a:cxnLst>
                <a:cxn ang="0">
                  <a:pos x="connsiteX0" y="connsiteY0"/>
                </a:cxn>
                <a:cxn ang="0">
                  <a:pos x="connsiteX1" y="connsiteY1"/>
                </a:cxn>
                <a:cxn ang="0">
                  <a:pos x="connsiteX2" y="connsiteY2"/>
                </a:cxn>
                <a:cxn ang="0">
                  <a:pos x="connsiteX3" y="connsiteY3"/>
                </a:cxn>
              </a:cxnLst>
              <a:rect l="l" t="t" r="r" b="b"/>
              <a:pathLst>
                <a:path w="84486" h="62394">
                  <a:moveTo>
                    <a:pt x="82990" y="0"/>
                  </a:moveTo>
                  <a:cubicBezTo>
                    <a:pt x="53639" y="9073"/>
                    <a:pt x="25704" y="22213"/>
                    <a:pt x="0" y="39040"/>
                  </a:cubicBezTo>
                  <a:lnTo>
                    <a:pt x="0" y="62394"/>
                  </a:lnTo>
                  <a:cubicBezTo>
                    <a:pt x="25723" y="43739"/>
                    <a:pt x="54239" y="29274"/>
                    <a:pt x="84487" y="19537"/>
                  </a:cubicBezTo>
                  <a:close/>
                </a:path>
              </a:pathLst>
            </a:custGeom>
            <a:solidFill>
              <a:srgbClr val="00000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4956C8-34C8-4B41-8FB0-3239ABE1C042}"/>
                </a:ext>
              </a:extLst>
            </p:cNvPr>
            <p:cNvSpPr/>
            <p:nvPr/>
          </p:nvSpPr>
          <p:spPr>
            <a:xfrm>
              <a:off x="4619610" y="546804"/>
              <a:ext cx="80627" cy="61149"/>
            </a:xfrm>
            <a:custGeom>
              <a:avLst/>
              <a:gdLst>
                <a:gd name="connsiteX0" fmla="*/ 79122 w 80627"/>
                <a:gd name="connsiteY0" fmla="*/ 0 h 61149"/>
                <a:gd name="connsiteX1" fmla="*/ 0 w 80627"/>
                <a:gd name="connsiteY1" fmla="*/ 37792 h 61149"/>
                <a:gd name="connsiteX2" fmla="*/ 0 w 80627"/>
                <a:gd name="connsiteY2" fmla="*/ 61150 h 61149"/>
                <a:gd name="connsiteX3" fmla="*/ 80627 w 80627"/>
                <a:gd name="connsiteY3" fmla="*/ 19601 h 61149"/>
              </a:gdLst>
              <a:ahLst/>
              <a:cxnLst>
                <a:cxn ang="0">
                  <a:pos x="connsiteX0" y="connsiteY0"/>
                </a:cxn>
                <a:cxn ang="0">
                  <a:pos x="connsiteX1" y="connsiteY1"/>
                </a:cxn>
                <a:cxn ang="0">
                  <a:pos x="connsiteX2" y="connsiteY2"/>
                </a:cxn>
                <a:cxn ang="0">
                  <a:pos x="connsiteX3" y="connsiteY3"/>
                </a:cxn>
              </a:cxnLst>
              <a:rect l="l" t="t" r="r" b="b"/>
              <a:pathLst>
                <a:path w="80627" h="61149">
                  <a:moveTo>
                    <a:pt x="79122" y="0"/>
                  </a:moveTo>
                  <a:cubicBezTo>
                    <a:pt x="51170" y="8986"/>
                    <a:pt x="24556" y="21698"/>
                    <a:pt x="0" y="37792"/>
                  </a:cubicBezTo>
                  <a:lnTo>
                    <a:pt x="0" y="61150"/>
                  </a:lnTo>
                  <a:cubicBezTo>
                    <a:pt x="24601" y="43272"/>
                    <a:pt x="51791" y="29260"/>
                    <a:pt x="80627" y="19601"/>
                  </a:cubicBezTo>
                  <a:close/>
                </a:path>
              </a:pathLst>
            </a:custGeom>
            <a:solidFill>
              <a:srgbClr val="00000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3182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F9FC-AF62-48EB-9D77-D63E9EF59A9B}"/>
              </a:ext>
            </a:extLst>
          </p:cNvPr>
          <p:cNvSpPr>
            <a:spLocks noGrp="1"/>
          </p:cNvSpPr>
          <p:nvPr>
            <p:ph type="title"/>
          </p:nvPr>
        </p:nvSpPr>
        <p:spPr>
          <a:xfrm>
            <a:off x="976773" y="238796"/>
            <a:ext cx="3123590" cy="590759"/>
          </a:xfrm>
        </p:spPr>
        <p:txBody>
          <a:bodyPr/>
          <a:lstStyle/>
          <a:p>
            <a:r>
              <a:rPr lang="en-US" dirty="0"/>
              <a:t>HIBERNATE</a:t>
            </a:r>
          </a:p>
        </p:txBody>
      </p:sp>
      <p:pic>
        <p:nvPicPr>
          <p:cNvPr id="8" name="Picture 2" descr="Hibernate. Everything data.">
            <a:extLst>
              <a:ext uri="{FF2B5EF4-FFF2-40B4-BE49-F238E27FC236}">
                <a16:creationId xmlns:a16="http://schemas.microsoft.com/office/drawing/2014/main" id="{62D89F9D-F55D-4592-8348-7F65DA1D4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353" cy="106835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7EF2B4F-D8D5-4130-8A07-044C1AC6F1BF}"/>
              </a:ext>
            </a:extLst>
          </p:cNvPr>
          <p:cNvSpPr txBox="1"/>
          <p:nvPr/>
        </p:nvSpPr>
        <p:spPr>
          <a:xfrm>
            <a:off x="67377" y="1307149"/>
            <a:ext cx="3407343" cy="8402300"/>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000000"/>
                </a:solidFill>
                <a:effectLst/>
                <a:latin typeface="Nunito" panose="020B0604020202020204" pitchFamily="2" charset="0"/>
              </a:rPr>
              <a:t>Hibernate is an Object-Relational Mapping (ORM) solution for JAVA. </a:t>
            </a: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pPr marL="285750" indent="-285750">
              <a:buFont typeface="Wingdings" panose="05000000000000000000" pitchFamily="2" charset="2"/>
              <a:buChar char="Ø"/>
            </a:pPr>
            <a:r>
              <a:rPr lang="en-US" b="1" i="0" dirty="0">
                <a:effectLst/>
                <a:latin typeface="Arial" panose="020B0604020202020204" pitchFamily="34" charset="0"/>
              </a:rPr>
              <a:t>Object relational mapping is based on the containerization of objects and the abstraction that provides that capacity. Abstraction makes it possible to address, access and manipulate objects without having to consider how they are related to their data sources</a:t>
            </a:r>
            <a:endParaRPr lang="en-US" b="1" dirty="0">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solidFill>
                <a:srgbClr val="000000"/>
              </a:solidFill>
              <a:latin typeface="Nunito" panose="020B0604020202020204" pitchFamily="2" charset="0"/>
            </a:endParaRPr>
          </a:p>
          <a:p>
            <a:endParaRPr lang="en-US" dirty="0"/>
          </a:p>
        </p:txBody>
      </p:sp>
      <p:grpSp>
        <p:nvGrpSpPr>
          <p:cNvPr id="15" name="Graphic 18" descr="Remote learning language outline">
            <a:extLst>
              <a:ext uri="{FF2B5EF4-FFF2-40B4-BE49-F238E27FC236}">
                <a16:creationId xmlns:a16="http://schemas.microsoft.com/office/drawing/2014/main" id="{1129BFBE-AA4A-40EC-ACE3-D12A104BA919}"/>
              </a:ext>
            </a:extLst>
          </p:cNvPr>
          <p:cNvGrpSpPr/>
          <p:nvPr/>
        </p:nvGrpSpPr>
        <p:grpSpPr>
          <a:xfrm>
            <a:off x="3784657" y="505616"/>
            <a:ext cx="762033" cy="647877"/>
            <a:chOff x="4200506" y="355885"/>
            <a:chExt cx="762033" cy="647877"/>
          </a:xfrm>
          <a:solidFill>
            <a:srgbClr val="000000"/>
          </a:solidFill>
        </p:grpSpPr>
        <p:sp>
          <p:nvSpPr>
            <p:cNvPr id="16" name="Freeform: Shape 15">
              <a:extLst>
                <a:ext uri="{FF2B5EF4-FFF2-40B4-BE49-F238E27FC236}">
                  <a16:creationId xmlns:a16="http://schemas.microsoft.com/office/drawing/2014/main" id="{2BD9AE5E-9ADE-4036-BE61-5541B9006B6B}"/>
                </a:ext>
              </a:extLst>
            </p:cNvPr>
            <p:cNvSpPr/>
            <p:nvPr/>
          </p:nvSpPr>
          <p:spPr>
            <a:xfrm>
              <a:off x="4362404" y="480118"/>
              <a:ext cx="438154" cy="294779"/>
            </a:xfrm>
            <a:custGeom>
              <a:avLst/>
              <a:gdLst>
                <a:gd name="connsiteX0" fmla="*/ 19685 w 438154"/>
                <a:gd name="connsiteY0" fmla="*/ 244879 h 294779"/>
                <a:gd name="connsiteX1" fmla="*/ 191386 w 438154"/>
                <a:gd name="connsiteY1" fmla="*/ 289732 h 294779"/>
                <a:gd name="connsiteX2" fmla="*/ 207339 w 438154"/>
                <a:gd name="connsiteY2" fmla="*/ 294780 h 294779"/>
                <a:gd name="connsiteX3" fmla="*/ 231067 w 438154"/>
                <a:gd name="connsiteY3" fmla="*/ 294780 h 294779"/>
                <a:gd name="connsiteX4" fmla="*/ 246471 w 438154"/>
                <a:gd name="connsiteY4" fmla="*/ 290101 h 294779"/>
                <a:gd name="connsiteX5" fmla="*/ 418465 w 438154"/>
                <a:gd name="connsiteY5" fmla="*/ 244867 h 294779"/>
                <a:gd name="connsiteX6" fmla="*/ 432772 w 438154"/>
                <a:gd name="connsiteY6" fmla="*/ 238941 h 294779"/>
                <a:gd name="connsiteX7" fmla="*/ 438073 w 438154"/>
                <a:gd name="connsiteY7" fmla="*/ 223547 h 294779"/>
                <a:gd name="connsiteX8" fmla="*/ 423707 w 438154"/>
                <a:gd name="connsiteY8" fmla="*/ 60649 h 294779"/>
                <a:gd name="connsiteX9" fmla="*/ 404722 w 438154"/>
                <a:gd name="connsiteY9" fmla="*/ 42854 h 294779"/>
                <a:gd name="connsiteX10" fmla="*/ 404587 w 438154"/>
                <a:gd name="connsiteY10" fmla="*/ 42854 h 294779"/>
                <a:gd name="connsiteX11" fmla="*/ 385019 w 438154"/>
                <a:gd name="connsiteY11" fmla="*/ 43728 h 294779"/>
                <a:gd name="connsiteX12" fmla="*/ 381481 w 438154"/>
                <a:gd name="connsiteY12" fmla="*/ 2717 h 294779"/>
                <a:gd name="connsiteX13" fmla="*/ 374310 w 438154"/>
                <a:gd name="connsiteY13" fmla="*/ 1424 h 294779"/>
                <a:gd name="connsiteX14" fmla="*/ 219017 w 438154"/>
                <a:gd name="connsiteY14" fmla="*/ 54242 h 294779"/>
                <a:gd name="connsiteX15" fmla="*/ 63729 w 438154"/>
                <a:gd name="connsiteY15" fmla="*/ 1424 h 294779"/>
                <a:gd name="connsiteX16" fmla="*/ 56557 w 438154"/>
                <a:gd name="connsiteY16" fmla="*/ 2717 h 294779"/>
                <a:gd name="connsiteX17" fmla="*/ 53020 w 438154"/>
                <a:gd name="connsiteY17" fmla="*/ 43719 h 294779"/>
                <a:gd name="connsiteX18" fmla="*/ 33564 w 438154"/>
                <a:gd name="connsiteY18" fmla="*/ 42854 h 294779"/>
                <a:gd name="connsiteX19" fmla="*/ 33428 w 438154"/>
                <a:gd name="connsiteY19" fmla="*/ 42854 h 294779"/>
                <a:gd name="connsiteX20" fmla="*/ 14453 w 438154"/>
                <a:gd name="connsiteY20" fmla="*/ 60657 h 294779"/>
                <a:gd name="connsiteX21" fmla="*/ 81 w 438154"/>
                <a:gd name="connsiteY21" fmla="*/ 223559 h 294779"/>
                <a:gd name="connsiteX22" fmla="*/ 5397 w 438154"/>
                <a:gd name="connsiteY22" fmla="*/ 238981 h 294779"/>
                <a:gd name="connsiteX23" fmla="*/ 19685 w 438154"/>
                <a:gd name="connsiteY23" fmla="*/ 244879 h 294779"/>
                <a:gd name="connsiteX24" fmla="*/ 404731 w 438154"/>
                <a:gd name="connsiteY24" fmla="*/ 62332 h 294779"/>
                <a:gd name="connsiteX25" fmla="*/ 419089 w 438154"/>
                <a:gd name="connsiteY25" fmla="*/ 225838 h 294779"/>
                <a:gd name="connsiteX26" fmla="*/ 259857 w 438154"/>
                <a:gd name="connsiteY26" fmla="*/ 260376 h 294779"/>
                <a:gd name="connsiteX27" fmla="*/ 389946 w 438154"/>
                <a:gd name="connsiteY27" fmla="*/ 207783 h 294779"/>
                <a:gd name="connsiteX28" fmla="*/ 399076 w 438154"/>
                <a:gd name="connsiteY28" fmla="*/ 206667 h 294779"/>
                <a:gd name="connsiteX29" fmla="*/ 386674 w 438154"/>
                <a:gd name="connsiteY29" fmla="*/ 62911 h 294779"/>
                <a:gd name="connsiteX30" fmla="*/ 404731 w 438154"/>
                <a:gd name="connsiteY30" fmla="*/ 62332 h 294779"/>
                <a:gd name="connsiteX31" fmla="*/ 363790 w 438154"/>
                <a:gd name="connsiteY31" fmla="*/ 19321 h 294779"/>
                <a:gd name="connsiteX32" fmla="*/ 378542 w 438154"/>
                <a:gd name="connsiteY32" fmla="*/ 190294 h 294779"/>
                <a:gd name="connsiteX33" fmla="*/ 228542 w 438154"/>
                <a:gd name="connsiteY33" fmla="*/ 261016 h 294779"/>
                <a:gd name="connsiteX34" fmla="*/ 228542 w 438154"/>
                <a:gd name="connsiteY34" fmla="*/ 71736 h 294779"/>
                <a:gd name="connsiteX35" fmla="*/ 363790 w 438154"/>
                <a:gd name="connsiteY35" fmla="*/ 19321 h 294779"/>
                <a:gd name="connsiteX36" fmla="*/ 74245 w 438154"/>
                <a:gd name="connsiteY36" fmla="*/ 19321 h 294779"/>
                <a:gd name="connsiteX37" fmla="*/ 209492 w 438154"/>
                <a:gd name="connsiteY37" fmla="*/ 71734 h 294779"/>
                <a:gd name="connsiteX38" fmla="*/ 209492 w 438154"/>
                <a:gd name="connsiteY38" fmla="*/ 261016 h 294779"/>
                <a:gd name="connsiteX39" fmla="*/ 59492 w 438154"/>
                <a:gd name="connsiteY39" fmla="*/ 190294 h 294779"/>
                <a:gd name="connsiteX40" fmla="*/ 33419 w 438154"/>
                <a:gd name="connsiteY40" fmla="*/ 61904 h 294779"/>
                <a:gd name="connsiteX41" fmla="*/ 51384 w 438154"/>
                <a:gd name="connsiteY41" fmla="*/ 62690 h 294779"/>
                <a:gd name="connsiteX42" fmla="*/ 38963 w 438154"/>
                <a:gd name="connsiteY42" fmla="*/ 206667 h 294779"/>
                <a:gd name="connsiteX43" fmla="*/ 48088 w 438154"/>
                <a:gd name="connsiteY43" fmla="*/ 207783 h 294779"/>
                <a:gd name="connsiteX44" fmla="*/ 174518 w 438154"/>
                <a:gd name="connsiteY44" fmla="*/ 257757 h 294779"/>
                <a:gd name="connsiteX45" fmla="*/ 19057 w 438154"/>
                <a:gd name="connsiteY45" fmla="*/ 225234 h 29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38154" h="294779">
                  <a:moveTo>
                    <a:pt x="19685" y="244879"/>
                  </a:moveTo>
                  <a:cubicBezTo>
                    <a:pt x="50232" y="243893"/>
                    <a:pt x="127925" y="246213"/>
                    <a:pt x="191386" y="289732"/>
                  </a:cubicBezTo>
                  <a:cubicBezTo>
                    <a:pt x="196071" y="292989"/>
                    <a:pt x="201633" y="294749"/>
                    <a:pt x="207339" y="294780"/>
                  </a:cubicBezTo>
                  <a:lnTo>
                    <a:pt x="231067" y="294780"/>
                  </a:lnTo>
                  <a:cubicBezTo>
                    <a:pt x="236548" y="294753"/>
                    <a:pt x="241902" y="293127"/>
                    <a:pt x="246471" y="290101"/>
                  </a:cubicBezTo>
                  <a:cubicBezTo>
                    <a:pt x="313337" y="246355"/>
                    <a:pt x="389025" y="243955"/>
                    <a:pt x="418465" y="244867"/>
                  </a:cubicBezTo>
                  <a:cubicBezTo>
                    <a:pt x="423871" y="245081"/>
                    <a:pt x="429101" y="242916"/>
                    <a:pt x="432772" y="238941"/>
                  </a:cubicBezTo>
                  <a:cubicBezTo>
                    <a:pt x="436658" y="234804"/>
                    <a:pt x="438588" y="229200"/>
                    <a:pt x="438073" y="223547"/>
                  </a:cubicBezTo>
                  <a:lnTo>
                    <a:pt x="423707" y="60649"/>
                  </a:lnTo>
                  <a:cubicBezTo>
                    <a:pt x="422893" y="50720"/>
                    <a:pt x="414684" y="43025"/>
                    <a:pt x="404722" y="42854"/>
                  </a:cubicBezTo>
                  <a:lnTo>
                    <a:pt x="404587" y="42854"/>
                  </a:lnTo>
                  <a:cubicBezTo>
                    <a:pt x="400003" y="42891"/>
                    <a:pt x="393296" y="43096"/>
                    <a:pt x="385019" y="43728"/>
                  </a:cubicBezTo>
                  <a:lnTo>
                    <a:pt x="381481" y="2717"/>
                  </a:lnTo>
                  <a:lnTo>
                    <a:pt x="374310" y="1424"/>
                  </a:lnTo>
                  <a:cubicBezTo>
                    <a:pt x="317193" y="-5639"/>
                    <a:pt x="259983" y="13819"/>
                    <a:pt x="219017" y="54242"/>
                  </a:cubicBezTo>
                  <a:cubicBezTo>
                    <a:pt x="178046" y="13829"/>
                    <a:pt x="120844" y="-5627"/>
                    <a:pt x="63729" y="1424"/>
                  </a:cubicBezTo>
                  <a:lnTo>
                    <a:pt x="56557" y="2717"/>
                  </a:lnTo>
                  <a:lnTo>
                    <a:pt x="53020" y="43719"/>
                  </a:lnTo>
                  <a:cubicBezTo>
                    <a:pt x="44795" y="43096"/>
                    <a:pt x="38126" y="42891"/>
                    <a:pt x="33564" y="42854"/>
                  </a:cubicBezTo>
                  <a:lnTo>
                    <a:pt x="33428" y="42854"/>
                  </a:lnTo>
                  <a:cubicBezTo>
                    <a:pt x="23466" y="43026"/>
                    <a:pt x="15259" y="50726"/>
                    <a:pt x="14453" y="60657"/>
                  </a:cubicBezTo>
                  <a:lnTo>
                    <a:pt x="81" y="223559"/>
                  </a:lnTo>
                  <a:cubicBezTo>
                    <a:pt x="-432" y="229224"/>
                    <a:pt x="1502" y="234837"/>
                    <a:pt x="5397" y="238981"/>
                  </a:cubicBezTo>
                  <a:cubicBezTo>
                    <a:pt x="9082" y="242923"/>
                    <a:pt x="14293" y="245075"/>
                    <a:pt x="19685" y="244879"/>
                  </a:cubicBezTo>
                  <a:close/>
                  <a:moveTo>
                    <a:pt x="404731" y="62332"/>
                  </a:moveTo>
                  <a:lnTo>
                    <a:pt x="419089" y="225838"/>
                  </a:lnTo>
                  <a:cubicBezTo>
                    <a:pt x="363976" y="224048"/>
                    <a:pt x="309275" y="235912"/>
                    <a:pt x="259857" y="260376"/>
                  </a:cubicBezTo>
                  <a:cubicBezTo>
                    <a:pt x="298760" y="233372"/>
                    <a:pt x="343206" y="215403"/>
                    <a:pt x="389946" y="207783"/>
                  </a:cubicBezTo>
                  <a:lnTo>
                    <a:pt x="399076" y="206667"/>
                  </a:lnTo>
                  <a:lnTo>
                    <a:pt x="386674" y="62911"/>
                  </a:lnTo>
                  <a:cubicBezTo>
                    <a:pt x="394285" y="62399"/>
                    <a:pt x="400492" y="62276"/>
                    <a:pt x="404731" y="62332"/>
                  </a:cubicBezTo>
                  <a:close/>
                  <a:moveTo>
                    <a:pt x="363790" y="19321"/>
                  </a:moveTo>
                  <a:lnTo>
                    <a:pt x="378542" y="190294"/>
                  </a:lnTo>
                  <a:cubicBezTo>
                    <a:pt x="323247" y="200437"/>
                    <a:pt x="271549" y="224810"/>
                    <a:pt x="228542" y="261016"/>
                  </a:cubicBezTo>
                  <a:lnTo>
                    <a:pt x="228542" y="71736"/>
                  </a:lnTo>
                  <a:cubicBezTo>
                    <a:pt x="263654" y="35121"/>
                    <a:pt x="313174" y="15930"/>
                    <a:pt x="363790" y="19321"/>
                  </a:cubicBezTo>
                  <a:close/>
                  <a:moveTo>
                    <a:pt x="74245" y="19321"/>
                  </a:moveTo>
                  <a:cubicBezTo>
                    <a:pt x="124862" y="15923"/>
                    <a:pt x="174383" y="35115"/>
                    <a:pt x="209492" y="71734"/>
                  </a:cubicBezTo>
                  <a:lnTo>
                    <a:pt x="209492" y="261016"/>
                  </a:lnTo>
                  <a:cubicBezTo>
                    <a:pt x="166486" y="224809"/>
                    <a:pt x="114787" y="200435"/>
                    <a:pt x="59492" y="190294"/>
                  </a:cubicBezTo>
                  <a:close/>
                  <a:moveTo>
                    <a:pt x="33419" y="61904"/>
                  </a:moveTo>
                  <a:cubicBezTo>
                    <a:pt x="37645" y="61936"/>
                    <a:pt x="43816" y="62127"/>
                    <a:pt x="51384" y="62690"/>
                  </a:cubicBezTo>
                  <a:lnTo>
                    <a:pt x="38963" y="206667"/>
                  </a:lnTo>
                  <a:lnTo>
                    <a:pt x="48088" y="207783"/>
                  </a:lnTo>
                  <a:cubicBezTo>
                    <a:pt x="93338" y="215146"/>
                    <a:pt x="136464" y="232192"/>
                    <a:pt x="174518" y="257757"/>
                  </a:cubicBezTo>
                  <a:cubicBezTo>
                    <a:pt x="125934" y="234969"/>
                    <a:pt x="72702" y="223833"/>
                    <a:pt x="19057" y="225234"/>
                  </a:cubicBezTo>
                  <a:close/>
                </a:path>
              </a:pathLst>
            </a:custGeom>
            <a:solidFill>
              <a:srgbClr val="00000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87F6E89-46EC-4C05-8C28-2143C4DE5451}"/>
                </a:ext>
              </a:extLst>
            </p:cNvPr>
            <p:cNvSpPr/>
            <p:nvPr/>
          </p:nvSpPr>
          <p:spPr>
            <a:xfrm>
              <a:off x="4248132" y="403526"/>
              <a:ext cx="666781" cy="438266"/>
            </a:xfrm>
            <a:custGeom>
              <a:avLst/>
              <a:gdLst>
                <a:gd name="connsiteX0" fmla="*/ 19050 w 666781"/>
                <a:gd name="connsiteY0" fmla="*/ 0 h 438266"/>
                <a:gd name="connsiteX1" fmla="*/ 0 w 666781"/>
                <a:gd name="connsiteY1" fmla="*/ 0 h 438266"/>
                <a:gd name="connsiteX2" fmla="*/ 0 w 666781"/>
                <a:gd name="connsiteY2" fmla="*/ 438266 h 438266"/>
                <a:gd name="connsiteX3" fmla="*/ 666781 w 666781"/>
                <a:gd name="connsiteY3" fmla="*/ 438266 h 438266"/>
                <a:gd name="connsiteX4" fmla="*/ 666781 w 666781"/>
                <a:gd name="connsiteY4" fmla="*/ 0 h 438266"/>
                <a:gd name="connsiteX5" fmla="*/ 19050 w 666781"/>
                <a:gd name="connsiteY5" fmla="*/ 0 h 438266"/>
                <a:gd name="connsiteX6" fmla="*/ 647731 w 666781"/>
                <a:gd name="connsiteY6" fmla="*/ 419216 h 438266"/>
                <a:gd name="connsiteX7" fmla="*/ 19050 w 666781"/>
                <a:gd name="connsiteY7" fmla="*/ 419216 h 438266"/>
                <a:gd name="connsiteX8" fmla="*/ 19050 w 666781"/>
                <a:gd name="connsiteY8" fmla="*/ 19050 h 438266"/>
                <a:gd name="connsiteX9" fmla="*/ 647731 w 666781"/>
                <a:gd name="connsiteY9" fmla="*/ 19050 h 43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81" h="438266">
                  <a:moveTo>
                    <a:pt x="19050" y="0"/>
                  </a:moveTo>
                  <a:lnTo>
                    <a:pt x="0" y="0"/>
                  </a:lnTo>
                  <a:lnTo>
                    <a:pt x="0" y="438266"/>
                  </a:lnTo>
                  <a:lnTo>
                    <a:pt x="666781" y="438266"/>
                  </a:lnTo>
                  <a:lnTo>
                    <a:pt x="666781" y="0"/>
                  </a:lnTo>
                  <a:lnTo>
                    <a:pt x="19050" y="0"/>
                  </a:lnTo>
                  <a:close/>
                  <a:moveTo>
                    <a:pt x="647731" y="419216"/>
                  </a:moveTo>
                  <a:lnTo>
                    <a:pt x="19050" y="419216"/>
                  </a:lnTo>
                  <a:lnTo>
                    <a:pt x="19050" y="19050"/>
                  </a:lnTo>
                  <a:lnTo>
                    <a:pt x="647731" y="19050"/>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0921DF-1735-45E9-BA84-D2D5E98834E5}"/>
                </a:ext>
              </a:extLst>
            </p:cNvPr>
            <p:cNvSpPr/>
            <p:nvPr/>
          </p:nvSpPr>
          <p:spPr>
            <a:xfrm>
              <a:off x="4200506" y="355885"/>
              <a:ext cx="762033" cy="647877"/>
            </a:xfrm>
            <a:custGeom>
              <a:avLst/>
              <a:gdLst>
                <a:gd name="connsiteX0" fmla="*/ 723933 w 762033"/>
                <a:gd name="connsiteY0" fmla="*/ 0 h 647877"/>
                <a:gd name="connsiteX1" fmla="*/ 38100 w 762033"/>
                <a:gd name="connsiteY1" fmla="*/ 0 h 647877"/>
                <a:gd name="connsiteX2" fmla="*/ 0 w 762033"/>
                <a:gd name="connsiteY2" fmla="*/ 38111 h 647877"/>
                <a:gd name="connsiteX3" fmla="*/ 0 w 762033"/>
                <a:gd name="connsiteY3" fmla="*/ 495440 h 647877"/>
                <a:gd name="connsiteX4" fmla="*/ 38100 w 762033"/>
                <a:gd name="connsiteY4" fmla="*/ 533549 h 647877"/>
                <a:gd name="connsiteX5" fmla="*/ 314319 w 762033"/>
                <a:gd name="connsiteY5" fmla="*/ 533549 h 647877"/>
                <a:gd name="connsiteX6" fmla="*/ 314319 w 762033"/>
                <a:gd name="connsiteY6" fmla="*/ 628827 h 647877"/>
                <a:gd name="connsiteX7" fmla="*/ 209558 w 762033"/>
                <a:gd name="connsiteY7" fmla="*/ 628827 h 647877"/>
                <a:gd name="connsiteX8" fmla="*/ 209558 w 762033"/>
                <a:gd name="connsiteY8" fmla="*/ 647877 h 647877"/>
                <a:gd name="connsiteX9" fmla="*/ 552477 w 762033"/>
                <a:gd name="connsiteY9" fmla="*/ 647877 h 647877"/>
                <a:gd name="connsiteX10" fmla="*/ 552477 w 762033"/>
                <a:gd name="connsiteY10" fmla="*/ 628827 h 647877"/>
                <a:gd name="connsiteX11" fmla="*/ 447669 w 762033"/>
                <a:gd name="connsiteY11" fmla="*/ 628827 h 647877"/>
                <a:gd name="connsiteX12" fmla="*/ 447669 w 762033"/>
                <a:gd name="connsiteY12" fmla="*/ 533553 h 647877"/>
                <a:gd name="connsiteX13" fmla="*/ 723933 w 762033"/>
                <a:gd name="connsiteY13" fmla="*/ 533553 h 647877"/>
                <a:gd name="connsiteX14" fmla="*/ 762033 w 762033"/>
                <a:gd name="connsiteY14" fmla="*/ 495445 h 647877"/>
                <a:gd name="connsiteX15" fmla="*/ 762033 w 762033"/>
                <a:gd name="connsiteY15" fmla="*/ 38111 h 647877"/>
                <a:gd name="connsiteX16" fmla="*/ 723933 w 762033"/>
                <a:gd name="connsiteY16" fmla="*/ 0 h 647877"/>
                <a:gd name="connsiteX17" fmla="*/ 428619 w 762033"/>
                <a:gd name="connsiteY17" fmla="*/ 628827 h 647877"/>
                <a:gd name="connsiteX18" fmla="*/ 333369 w 762033"/>
                <a:gd name="connsiteY18" fmla="*/ 628827 h 647877"/>
                <a:gd name="connsiteX19" fmla="*/ 333369 w 762033"/>
                <a:gd name="connsiteY19" fmla="*/ 533553 h 647877"/>
                <a:gd name="connsiteX20" fmla="*/ 428619 w 762033"/>
                <a:gd name="connsiteY20" fmla="*/ 533553 h 647877"/>
                <a:gd name="connsiteX21" fmla="*/ 742985 w 762033"/>
                <a:gd name="connsiteY21" fmla="*/ 495440 h 647877"/>
                <a:gd name="connsiteX22" fmla="*/ 723935 w 762033"/>
                <a:gd name="connsiteY22" fmla="*/ 514499 h 647877"/>
                <a:gd name="connsiteX23" fmla="*/ 38100 w 762033"/>
                <a:gd name="connsiteY23" fmla="*/ 514499 h 647877"/>
                <a:gd name="connsiteX24" fmla="*/ 19050 w 762033"/>
                <a:gd name="connsiteY24" fmla="*/ 495440 h 647877"/>
                <a:gd name="connsiteX25" fmla="*/ 19050 w 762033"/>
                <a:gd name="connsiteY25" fmla="*/ 38111 h 647877"/>
                <a:gd name="connsiteX26" fmla="*/ 38100 w 762033"/>
                <a:gd name="connsiteY26" fmla="*/ 19050 h 647877"/>
                <a:gd name="connsiteX27" fmla="*/ 723933 w 762033"/>
                <a:gd name="connsiteY27" fmla="*/ 19050 h 647877"/>
                <a:gd name="connsiteX28" fmla="*/ 742983 w 762033"/>
                <a:gd name="connsiteY28" fmla="*/ 38111 h 64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33" h="647877">
                  <a:moveTo>
                    <a:pt x="723933" y="0"/>
                  </a:moveTo>
                  <a:lnTo>
                    <a:pt x="38100" y="0"/>
                  </a:lnTo>
                  <a:cubicBezTo>
                    <a:pt x="17080" y="65"/>
                    <a:pt x="59" y="17092"/>
                    <a:pt x="0" y="38111"/>
                  </a:cubicBezTo>
                  <a:lnTo>
                    <a:pt x="0" y="495440"/>
                  </a:lnTo>
                  <a:cubicBezTo>
                    <a:pt x="60" y="516459"/>
                    <a:pt x="17082" y="533484"/>
                    <a:pt x="38100" y="533549"/>
                  </a:cubicBezTo>
                  <a:lnTo>
                    <a:pt x="314319" y="533549"/>
                  </a:lnTo>
                  <a:lnTo>
                    <a:pt x="314319" y="628827"/>
                  </a:lnTo>
                  <a:lnTo>
                    <a:pt x="209558" y="628827"/>
                  </a:lnTo>
                  <a:lnTo>
                    <a:pt x="209558" y="647877"/>
                  </a:lnTo>
                  <a:lnTo>
                    <a:pt x="552477" y="647877"/>
                  </a:lnTo>
                  <a:lnTo>
                    <a:pt x="552477" y="628827"/>
                  </a:lnTo>
                  <a:lnTo>
                    <a:pt x="447669" y="628827"/>
                  </a:lnTo>
                  <a:lnTo>
                    <a:pt x="447669" y="533553"/>
                  </a:lnTo>
                  <a:lnTo>
                    <a:pt x="723933" y="533553"/>
                  </a:lnTo>
                  <a:cubicBezTo>
                    <a:pt x="744952" y="533489"/>
                    <a:pt x="761973" y="516464"/>
                    <a:pt x="762033" y="495445"/>
                  </a:cubicBezTo>
                  <a:lnTo>
                    <a:pt x="762033" y="38111"/>
                  </a:lnTo>
                  <a:cubicBezTo>
                    <a:pt x="761975" y="17092"/>
                    <a:pt x="744953" y="65"/>
                    <a:pt x="723933" y="0"/>
                  </a:cubicBezTo>
                  <a:close/>
                  <a:moveTo>
                    <a:pt x="428619" y="628827"/>
                  </a:moveTo>
                  <a:lnTo>
                    <a:pt x="333369" y="628827"/>
                  </a:lnTo>
                  <a:lnTo>
                    <a:pt x="333369" y="533553"/>
                  </a:lnTo>
                  <a:lnTo>
                    <a:pt x="428619" y="533553"/>
                  </a:lnTo>
                  <a:close/>
                  <a:moveTo>
                    <a:pt x="742985" y="495440"/>
                  </a:moveTo>
                  <a:cubicBezTo>
                    <a:pt x="742975" y="505959"/>
                    <a:pt x="734454" y="514483"/>
                    <a:pt x="723935" y="514499"/>
                  </a:cubicBezTo>
                  <a:lnTo>
                    <a:pt x="38100" y="514499"/>
                  </a:lnTo>
                  <a:cubicBezTo>
                    <a:pt x="27582" y="514483"/>
                    <a:pt x="19060" y="505959"/>
                    <a:pt x="19050" y="495440"/>
                  </a:cubicBezTo>
                  <a:lnTo>
                    <a:pt x="19050" y="38111"/>
                  </a:lnTo>
                  <a:cubicBezTo>
                    <a:pt x="19059" y="27592"/>
                    <a:pt x="27581" y="19066"/>
                    <a:pt x="38100" y="19050"/>
                  </a:cubicBezTo>
                  <a:lnTo>
                    <a:pt x="723933" y="19050"/>
                  </a:lnTo>
                  <a:cubicBezTo>
                    <a:pt x="734453" y="19066"/>
                    <a:pt x="742974" y="27592"/>
                    <a:pt x="742983" y="38111"/>
                  </a:cubicBezTo>
                  <a:close/>
                </a:path>
              </a:pathLst>
            </a:custGeom>
            <a:solidFill>
              <a:srgbClr val="000000"/>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FF4A07E-0FF8-4646-B3E7-0278AF1616A0}"/>
                </a:ext>
              </a:extLst>
            </p:cNvPr>
            <p:cNvSpPr/>
            <p:nvPr/>
          </p:nvSpPr>
          <p:spPr>
            <a:xfrm>
              <a:off x="4619610" y="597193"/>
              <a:ext cx="84486" cy="62394"/>
            </a:xfrm>
            <a:custGeom>
              <a:avLst/>
              <a:gdLst>
                <a:gd name="connsiteX0" fmla="*/ 82990 w 84486"/>
                <a:gd name="connsiteY0" fmla="*/ 0 h 62394"/>
                <a:gd name="connsiteX1" fmla="*/ 0 w 84486"/>
                <a:gd name="connsiteY1" fmla="*/ 39040 h 62394"/>
                <a:gd name="connsiteX2" fmla="*/ 0 w 84486"/>
                <a:gd name="connsiteY2" fmla="*/ 62394 h 62394"/>
                <a:gd name="connsiteX3" fmla="*/ 84487 w 84486"/>
                <a:gd name="connsiteY3" fmla="*/ 19537 h 62394"/>
              </a:gdLst>
              <a:ahLst/>
              <a:cxnLst>
                <a:cxn ang="0">
                  <a:pos x="connsiteX0" y="connsiteY0"/>
                </a:cxn>
                <a:cxn ang="0">
                  <a:pos x="connsiteX1" y="connsiteY1"/>
                </a:cxn>
                <a:cxn ang="0">
                  <a:pos x="connsiteX2" y="connsiteY2"/>
                </a:cxn>
                <a:cxn ang="0">
                  <a:pos x="connsiteX3" y="connsiteY3"/>
                </a:cxn>
              </a:cxnLst>
              <a:rect l="l" t="t" r="r" b="b"/>
              <a:pathLst>
                <a:path w="84486" h="62394">
                  <a:moveTo>
                    <a:pt x="82990" y="0"/>
                  </a:moveTo>
                  <a:cubicBezTo>
                    <a:pt x="53639" y="9073"/>
                    <a:pt x="25704" y="22213"/>
                    <a:pt x="0" y="39040"/>
                  </a:cubicBezTo>
                  <a:lnTo>
                    <a:pt x="0" y="62394"/>
                  </a:lnTo>
                  <a:cubicBezTo>
                    <a:pt x="25723" y="43739"/>
                    <a:pt x="54239" y="29274"/>
                    <a:pt x="84487" y="19537"/>
                  </a:cubicBez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5E0C995-2F75-4E40-B455-3585E371B98C}"/>
                </a:ext>
              </a:extLst>
            </p:cNvPr>
            <p:cNvSpPr/>
            <p:nvPr/>
          </p:nvSpPr>
          <p:spPr>
            <a:xfrm>
              <a:off x="4619610" y="546804"/>
              <a:ext cx="80627" cy="61149"/>
            </a:xfrm>
            <a:custGeom>
              <a:avLst/>
              <a:gdLst>
                <a:gd name="connsiteX0" fmla="*/ 79122 w 80627"/>
                <a:gd name="connsiteY0" fmla="*/ 0 h 61149"/>
                <a:gd name="connsiteX1" fmla="*/ 0 w 80627"/>
                <a:gd name="connsiteY1" fmla="*/ 37792 h 61149"/>
                <a:gd name="connsiteX2" fmla="*/ 0 w 80627"/>
                <a:gd name="connsiteY2" fmla="*/ 61150 h 61149"/>
                <a:gd name="connsiteX3" fmla="*/ 80627 w 80627"/>
                <a:gd name="connsiteY3" fmla="*/ 19601 h 61149"/>
              </a:gdLst>
              <a:ahLst/>
              <a:cxnLst>
                <a:cxn ang="0">
                  <a:pos x="connsiteX0" y="connsiteY0"/>
                </a:cxn>
                <a:cxn ang="0">
                  <a:pos x="connsiteX1" y="connsiteY1"/>
                </a:cxn>
                <a:cxn ang="0">
                  <a:pos x="connsiteX2" y="connsiteY2"/>
                </a:cxn>
                <a:cxn ang="0">
                  <a:pos x="connsiteX3" y="connsiteY3"/>
                </a:cxn>
              </a:cxnLst>
              <a:rect l="l" t="t" r="r" b="b"/>
              <a:pathLst>
                <a:path w="80627" h="61149">
                  <a:moveTo>
                    <a:pt x="79122" y="0"/>
                  </a:moveTo>
                  <a:cubicBezTo>
                    <a:pt x="51170" y="8986"/>
                    <a:pt x="24556" y="21698"/>
                    <a:pt x="0" y="37792"/>
                  </a:cubicBezTo>
                  <a:lnTo>
                    <a:pt x="0" y="61150"/>
                  </a:lnTo>
                  <a:cubicBezTo>
                    <a:pt x="24601" y="43272"/>
                    <a:pt x="51791" y="29260"/>
                    <a:pt x="80627" y="19601"/>
                  </a:cubicBezTo>
                  <a:close/>
                </a:path>
              </a:pathLst>
            </a:custGeom>
            <a:solidFill>
              <a:srgbClr val="000000"/>
            </a:solidFill>
            <a:ln w="9525" cap="flat">
              <a:noFill/>
              <a:prstDash val="solid"/>
              <a:miter/>
            </a:ln>
          </p:spPr>
          <p:txBody>
            <a:bodyPr rtlCol="0" anchor="ctr"/>
            <a:lstStyle/>
            <a:p>
              <a:endParaRPr lang="en-US"/>
            </a:p>
          </p:txBody>
        </p:sp>
      </p:grpSp>
      <p:sp>
        <p:nvSpPr>
          <p:cNvPr id="22" name="Content Placeholder 4">
            <a:extLst>
              <a:ext uri="{FF2B5EF4-FFF2-40B4-BE49-F238E27FC236}">
                <a16:creationId xmlns:a16="http://schemas.microsoft.com/office/drawing/2014/main" id="{28ECFD4A-3360-484E-9FDD-728D3ADCA7F4}"/>
              </a:ext>
            </a:extLst>
          </p:cNvPr>
          <p:cNvSpPr txBox="1">
            <a:spLocks noGrp="1"/>
          </p:cNvSpPr>
          <p:nvPr>
            <p:ph type="body" sz="half" idx="2"/>
          </p:nvPr>
        </p:nvSpPr>
        <p:spPr>
          <a:xfrm>
            <a:off x="4650088" y="534175"/>
            <a:ext cx="7264400" cy="3043237"/>
          </a:xfrm>
          <a:prstGeom prst="rect">
            <a:avLst/>
          </a:prstGeom>
          <a:noFill/>
        </p:spPr>
        <p:txBody>
          <a:bodyPr wrap="square">
            <a:spAutoFit/>
          </a:bodyPr>
          <a:lstStyle/>
          <a:p>
            <a:pPr marL="0" indent="0">
              <a:buNone/>
            </a:pP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 HAVE LEARNED </a:t>
            </a:r>
          </a:p>
        </p:txBody>
      </p:sp>
      <p:pic>
        <p:nvPicPr>
          <p:cNvPr id="23" name="Graphic 22" descr="Questions with solid fill">
            <a:extLst>
              <a:ext uri="{FF2B5EF4-FFF2-40B4-BE49-F238E27FC236}">
                <a16:creationId xmlns:a16="http://schemas.microsoft.com/office/drawing/2014/main" id="{C6572EC7-F5F0-4E9F-936E-1E1D226E1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4740" y="465403"/>
            <a:ext cx="593322" cy="523412"/>
          </a:xfrm>
          <a:prstGeom prst="rect">
            <a:avLst/>
          </a:prstGeom>
        </p:spPr>
      </p:pic>
      <p:sp>
        <p:nvSpPr>
          <p:cNvPr id="25" name="TextBox 24">
            <a:extLst>
              <a:ext uri="{FF2B5EF4-FFF2-40B4-BE49-F238E27FC236}">
                <a16:creationId xmlns:a16="http://schemas.microsoft.com/office/drawing/2014/main" id="{6CC563CE-898F-4875-A102-5A81D1E97C15}"/>
              </a:ext>
            </a:extLst>
          </p:cNvPr>
          <p:cNvSpPr txBox="1"/>
          <p:nvPr/>
        </p:nvSpPr>
        <p:spPr>
          <a:xfrm>
            <a:off x="4650088" y="1012231"/>
            <a:ext cx="6097604" cy="5078313"/>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rgbClr val="555555"/>
                </a:solidFill>
                <a:effectLst/>
                <a:latin typeface="Inter"/>
              </a:rPr>
              <a:t>There are a few types of relationships:</a:t>
            </a:r>
          </a:p>
          <a:p>
            <a:pPr marL="742950" lvl="1" indent="-285750">
              <a:buFont typeface="Wingdings" panose="05000000000000000000" pitchFamily="2" charset="2"/>
              <a:buChar char="Ø"/>
            </a:pPr>
            <a:r>
              <a:rPr lang="en-US" b="1" i="0" dirty="0">
                <a:solidFill>
                  <a:srgbClr val="555555"/>
                </a:solidFill>
                <a:effectLst/>
                <a:latin typeface="Inter"/>
              </a:rPr>
              <a:t>ONE to ONE</a:t>
            </a:r>
          </a:p>
          <a:p>
            <a:pPr marL="742950" lvl="1" indent="-285750">
              <a:buFont typeface="Wingdings" panose="05000000000000000000" pitchFamily="2" charset="2"/>
              <a:buChar char="Ø"/>
            </a:pPr>
            <a:r>
              <a:rPr lang="en-US" b="1" dirty="0">
                <a:solidFill>
                  <a:srgbClr val="555555"/>
                </a:solidFill>
                <a:latin typeface="Inter"/>
              </a:rPr>
              <a:t>ONE TO MANY</a:t>
            </a:r>
          </a:p>
          <a:p>
            <a:pPr marL="742950" lvl="1" indent="-285750">
              <a:buFont typeface="Wingdings" panose="05000000000000000000" pitchFamily="2" charset="2"/>
              <a:buChar char="Ø"/>
            </a:pPr>
            <a:r>
              <a:rPr lang="en-US" b="1" i="0" dirty="0">
                <a:solidFill>
                  <a:srgbClr val="555555"/>
                </a:solidFill>
                <a:effectLst/>
                <a:latin typeface="Inter"/>
              </a:rPr>
              <a:t>MAN</a:t>
            </a:r>
            <a:r>
              <a:rPr lang="en-US" b="1" dirty="0">
                <a:solidFill>
                  <a:srgbClr val="555555"/>
                </a:solidFill>
                <a:latin typeface="Inter"/>
              </a:rPr>
              <a:t>Y TO ONE</a:t>
            </a:r>
          </a:p>
          <a:p>
            <a:pPr marL="742950" lvl="1" indent="-285750">
              <a:buFont typeface="Wingdings" panose="05000000000000000000" pitchFamily="2" charset="2"/>
              <a:buChar char="Ø"/>
            </a:pPr>
            <a:r>
              <a:rPr lang="en-US" b="1" i="0" dirty="0">
                <a:solidFill>
                  <a:srgbClr val="555555"/>
                </a:solidFill>
                <a:effectLst/>
                <a:latin typeface="Inter"/>
              </a:rPr>
              <a:t>MANY TO MANY</a:t>
            </a:r>
          </a:p>
          <a:p>
            <a:pPr marL="285750" indent="-285750">
              <a:buFont typeface="Wingdings" panose="05000000000000000000" pitchFamily="2" charset="2"/>
              <a:buChar char="Ø"/>
            </a:pPr>
            <a:r>
              <a:rPr lang="en-US" b="1" dirty="0">
                <a:solidFill>
                  <a:srgbClr val="555555"/>
                </a:solidFill>
                <a:latin typeface="Inter"/>
              </a:rPr>
              <a:t>ANOTATIONS AND ATTRIBUTES</a:t>
            </a:r>
          </a:p>
          <a:p>
            <a:pPr marL="742950" lvl="1" indent="-285750">
              <a:buFont typeface="Wingdings" panose="05000000000000000000" pitchFamily="2" charset="2"/>
              <a:buChar char="Ø"/>
            </a:pPr>
            <a:r>
              <a:rPr lang="en-US" b="1" i="0" dirty="0">
                <a:solidFill>
                  <a:srgbClr val="555555"/>
                </a:solidFill>
                <a:effectLst/>
                <a:latin typeface="Inter"/>
              </a:rPr>
              <a:t>@onetoone</a:t>
            </a:r>
          </a:p>
          <a:p>
            <a:pPr marL="742950" lvl="1" indent="-285750">
              <a:buFont typeface="Wingdings" panose="05000000000000000000" pitchFamily="2" charset="2"/>
              <a:buChar char="Ø"/>
            </a:pPr>
            <a:r>
              <a:rPr lang="en-US" b="1" dirty="0">
                <a:solidFill>
                  <a:srgbClr val="555555"/>
                </a:solidFill>
                <a:latin typeface="Inter"/>
              </a:rPr>
              <a:t>@onetomany</a:t>
            </a:r>
          </a:p>
          <a:p>
            <a:pPr marL="742950" lvl="1" indent="-285750">
              <a:buFont typeface="Wingdings" panose="05000000000000000000" pitchFamily="2" charset="2"/>
              <a:buChar char="Ø"/>
            </a:pPr>
            <a:r>
              <a:rPr lang="en-US" b="1" i="0" dirty="0">
                <a:solidFill>
                  <a:srgbClr val="555555"/>
                </a:solidFill>
                <a:effectLst/>
                <a:latin typeface="Inter"/>
              </a:rPr>
              <a:t>@man</a:t>
            </a:r>
            <a:r>
              <a:rPr lang="en-US" b="1" dirty="0">
                <a:solidFill>
                  <a:srgbClr val="555555"/>
                </a:solidFill>
                <a:latin typeface="Inter"/>
              </a:rPr>
              <a:t>ytoone</a:t>
            </a:r>
          </a:p>
          <a:p>
            <a:pPr marL="742950" lvl="1" indent="-285750">
              <a:buFont typeface="Wingdings" panose="05000000000000000000" pitchFamily="2" charset="2"/>
              <a:buChar char="Ø"/>
            </a:pPr>
            <a:r>
              <a:rPr lang="en-US" b="1" i="0" dirty="0">
                <a:solidFill>
                  <a:srgbClr val="555555"/>
                </a:solidFill>
                <a:effectLst/>
                <a:latin typeface="Inter"/>
              </a:rPr>
              <a:t>@manytomany</a:t>
            </a:r>
          </a:p>
          <a:p>
            <a:pPr marL="742950" lvl="1" indent="-285750">
              <a:buFont typeface="Wingdings" panose="05000000000000000000" pitchFamily="2" charset="2"/>
              <a:buChar char="Ø"/>
            </a:pPr>
            <a:r>
              <a:rPr lang="en-US" b="1" dirty="0">
                <a:solidFill>
                  <a:srgbClr val="555555"/>
                </a:solidFill>
                <a:latin typeface="Inter"/>
              </a:rPr>
              <a:t>@Joincoloumn</a:t>
            </a:r>
          </a:p>
          <a:p>
            <a:pPr marL="742950" lvl="1" indent="-285750">
              <a:buFont typeface="Wingdings" panose="05000000000000000000" pitchFamily="2" charset="2"/>
              <a:buChar char="Ø"/>
            </a:pPr>
            <a:r>
              <a:rPr lang="en-US" b="1" i="0" dirty="0" err="1">
                <a:solidFill>
                  <a:srgbClr val="555555"/>
                </a:solidFill>
                <a:effectLst/>
                <a:latin typeface="Inter"/>
              </a:rPr>
              <a:t>Mappedby</a:t>
            </a:r>
            <a:endParaRPr lang="en-US" b="1" i="0" dirty="0">
              <a:solidFill>
                <a:srgbClr val="555555"/>
              </a:solidFill>
              <a:effectLst/>
              <a:latin typeface="Inter"/>
            </a:endParaRPr>
          </a:p>
          <a:p>
            <a:pPr marL="742950" lvl="1" indent="-285750">
              <a:buFont typeface="Wingdings" panose="05000000000000000000" pitchFamily="2" charset="2"/>
              <a:buChar char="Ø"/>
            </a:pPr>
            <a:r>
              <a:rPr lang="en-US" b="1" dirty="0" err="1">
                <a:solidFill>
                  <a:srgbClr val="555555"/>
                </a:solidFill>
                <a:latin typeface="Inter"/>
              </a:rPr>
              <a:t>Referencecoloumn</a:t>
            </a:r>
            <a:r>
              <a:rPr lang="en-US" b="1" dirty="0">
                <a:solidFill>
                  <a:srgbClr val="555555"/>
                </a:solidFill>
                <a:latin typeface="Inter"/>
              </a:rPr>
              <a:t> name</a:t>
            </a:r>
          </a:p>
          <a:p>
            <a:pPr marL="742950" lvl="1" indent="-285750">
              <a:buFont typeface="Wingdings" panose="05000000000000000000" pitchFamily="2" charset="2"/>
              <a:buChar char="Ø"/>
            </a:pPr>
            <a:r>
              <a:rPr lang="en-US" b="1" i="0" dirty="0">
                <a:solidFill>
                  <a:srgbClr val="555555"/>
                </a:solidFill>
                <a:effectLst/>
                <a:latin typeface="Inter"/>
              </a:rPr>
              <a:t>Cascade</a:t>
            </a:r>
          </a:p>
          <a:p>
            <a:pPr lvl="1"/>
            <a:endParaRPr lang="en-US" b="1" i="0" dirty="0">
              <a:solidFill>
                <a:srgbClr val="555555"/>
              </a:solidFill>
              <a:effectLst/>
              <a:latin typeface="Inter"/>
            </a:endParaRPr>
          </a:p>
          <a:p>
            <a:pPr marL="742950" lvl="1" indent="-285750">
              <a:buFont typeface="Wingdings" panose="05000000000000000000" pitchFamily="2" charset="2"/>
              <a:buChar char="Ø"/>
            </a:pPr>
            <a:endParaRPr lang="en-US" b="1" i="0" dirty="0">
              <a:solidFill>
                <a:srgbClr val="555555"/>
              </a:solidFill>
              <a:effectLst/>
              <a:latin typeface="Inter"/>
            </a:endParaRPr>
          </a:p>
          <a:p>
            <a:pPr algn="l"/>
            <a:r>
              <a:rPr lang="en-US" b="1" dirty="0">
                <a:solidFill>
                  <a:srgbClr val="555555"/>
                </a:solidFill>
                <a:latin typeface="Inter"/>
              </a:rPr>
              <a:t>	</a:t>
            </a:r>
            <a:endParaRPr lang="en-US" b="1" i="0" dirty="0">
              <a:solidFill>
                <a:srgbClr val="555555"/>
              </a:solidFill>
              <a:effectLst/>
              <a:latin typeface="Inter"/>
            </a:endParaRPr>
          </a:p>
          <a:p>
            <a:pPr algn="l"/>
            <a:endParaRPr lang="en-US" b="1" i="0" dirty="0">
              <a:solidFill>
                <a:srgbClr val="555555"/>
              </a:solidFill>
              <a:effectLst/>
              <a:latin typeface="Inter"/>
            </a:endParaRPr>
          </a:p>
        </p:txBody>
      </p:sp>
      <p:sp>
        <p:nvSpPr>
          <p:cNvPr id="12" name="Content Placeholder 11">
            <a:extLst>
              <a:ext uri="{FF2B5EF4-FFF2-40B4-BE49-F238E27FC236}">
                <a16:creationId xmlns:a16="http://schemas.microsoft.com/office/drawing/2014/main" id="{9FCDCA75-5E76-45D5-BCC9-548183597585}"/>
              </a:ext>
            </a:extLst>
          </p:cNvPr>
          <p:cNvSpPr>
            <a:spLocks noGrp="1"/>
          </p:cNvSpPr>
          <p:nvPr>
            <p:ph idx="1"/>
          </p:nvPr>
        </p:nvSpPr>
        <p:spPr/>
        <p:txBody>
          <a:bodyPr/>
          <a:lstStyle/>
          <a:p>
            <a:endParaRPr lang="en-US" dirty="0"/>
          </a:p>
          <a:p>
            <a:endParaRPr lang="en-US" dirty="0"/>
          </a:p>
        </p:txBody>
      </p:sp>
      <p:pic>
        <p:nvPicPr>
          <p:cNvPr id="2056" name="Picture 8" descr="Hibernate Designer">
            <a:extLst>
              <a:ext uri="{FF2B5EF4-FFF2-40B4-BE49-F238E27FC236}">
                <a16:creationId xmlns:a16="http://schemas.microsoft.com/office/drawing/2014/main" id="{036BA04E-2140-4DDB-BBB8-A93DFE1C37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288" y="3739749"/>
            <a:ext cx="3491548" cy="265284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66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1450-604D-4160-998B-CB55AFE5F24F}"/>
              </a:ext>
            </a:extLst>
          </p:cNvPr>
          <p:cNvSpPr>
            <a:spLocks noGrp="1"/>
          </p:cNvSpPr>
          <p:nvPr>
            <p:ph type="title"/>
          </p:nvPr>
        </p:nvSpPr>
        <p:spPr>
          <a:xfrm>
            <a:off x="560656" y="986589"/>
            <a:ext cx="7649694" cy="539750"/>
          </a:xfrm>
        </p:spPr>
        <p:txBody>
          <a:bodyPr>
            <a:normAutofit fontScale="90000"/>
          </a:bodyPr>
          <a:lstStyle/>
          <a:p>
            <a:r>
              <a:rPr lang="en-US" u="sng" dirty="0"/>
              <a:t>REST(</a:t>
            </a:r>
            <a:r>
              <a:rPr lang="en-US" b="1" i="0" u="sng" dirty="0" err="1">
                <a:solidFill>
                  <a:srgbClr val="323232"/>
                </a:solidFill>
                <a:effectLst/>
                <a:latin typeface="Arial" panose="020B0604020202020204" pitchFamily="34" charset="0"/>
              </a:rPr>
              <a:t>REpresentational</a:t>
            </a:r>
            <a:r>
              <a:rPr lang="en-US" b="1" i="0" u="sng" dirty="0">
                <a:solidFill>
                  <a:srgbClr val="323232"/>
                </a:solidFill>
                <a:effectLst/>
                <a:latin typeface="Arial" panose="020B0604020202020204" pitchFamily="34" charset="0"/>
              </a:rPr>
              <a:t> State Transfer)</a:t>
            </a:r>
            <a:br>
              <a:rPr lang="en-US" b="1" i="0" dirty="0">
                <a:solidFill>
                  <a:srgbClr val="323232"/>
                </a:solidFill>
                <a:effectLst/>
                <a:latin typeface="Arial" panose="020B0604020202020204" pitchFamily="34" charset="0"/>
              </a:rPr>
            </a:br>
            <a:endParaRPr lang="en-US" dirty="0"/>
          </a:p>
        </p:txBody>
      </p:sp>
      <p:sp>
        <p:nvSpPr>
          <p:cNvPr id="4" name="Text Placeholder 3">
            <a:extLst>
              <a:ext uri="{FF2B5EF4-FFF2-40B4-BE49-F238E27FC236}">
                <a16:creationId xmlns:a16="http://schemas.microsoft.com/office/drawing/2014/main" id="{9A46DC8B-7C8F-4196-AB8C-32E82D2844EF}"/>
              </a:ext>
            </a:extLst>
          </p:cNvPr>
          <p:cNvSpPr>
            <a:spLocks noGrp="1"/>
          </p:cNvSpPr>
          <p:nvPr>
            <p:ph type="body" sz="half" idx="2"/>
          </p:nvPr>
        </p:nvSpPr>
        <p:spPr>
          <a:xfrm>
            <a:off x="362743" y="1755125"/>
            <a:ext cx="4231498" cy="5239373"/>
          </a:xfrm>
        </p:spPr>
        <p:txBody>
          <a:bodyPr/>
          <a:lstStyle/>
          <a:p>
            <a:pPr marL="285750" indent="-285750">
              <a:buFont typeface="Wingdings" panose="05000000000000000000" pitchFamily="2" charset="2"/>
              <a:buChar char="Ø"/>
            </a:pPr>
            <a:r>
              <a:rPr lang="en-US" b="1" i="0" dirty="0">
                <a:effectLst/>
                <a:latin typeface="Arial" panose="020B0604020202020204" pitchFamily="34" charset="0"/>
              </a:rPr>
              <a:t>REST (</a:t>
            </a:r>
            <a:r>
              <a:rPr lang="en-US" b="1" i="0" dirty="0" err="1">
                <a:effectLst/>
                <a:latin typeface="Arial" panose="020B0604020202020204" pitchFamily="34" charset="0"/>
              </a:rPr>
              <a:t>REpresentational</a:t>
            </a:r>
            <a:r>
              <a:rPr lang="en-US" b="1" i="0" dirty="0">
                <a:effectLst/>
                <a:latin typeface="Arial" panose="020B0604020202020204" pitchFamily="34" charset="0"/>
              </a:rPr>
              <a:t> State Transfer) is an architectural style for developing web services. REST is popular due to its simplicity and the fact that it builds upon existing systems and features of the internet's Hypertext Transfer Protocol in order to achieve its objectives, as opposed to creating new standards, frameworks and technologies.</a:t>
            </a:r>
          </a:p>
          <a:p>
            <a:pPr marL="285750" indent="-285750">
              <a:buFont typeface="Wingdings" panose="05000000000000000000" pitchFamily="2" charset="2"/>
              <a:buChar char="Ø"/>
            </a:pPr>
            <a:endParaRPr lang="en-US" b="1" dirty="0">
              <a:solidFill>
                <a:srgbClr val="6C6C6C"/>
              </a:solidFill>
              <a:latin typeface="Arial" panose="020B0604020202020204" pitchFamily="34" charset="0"/>
            </a:endParaRPr>
          </a:p>
          <a:p>
            <a:pPr marL="285750" indent="-285750">
              <a:buFont typeface="Wingdings" panose="05000000000000000000" pitchFamily="2" charset="2"/>
              <a:buChar char="Ø"/>
            </a:pPr>
            <a:endParaRPr lang="en-US" b="1" i="0" dirty="0">
              <a:solidFill>
                <a:srgbClr val="6C6C6C"/>
              </a:solidFill>
              <a:effectLst/>
              <a:latin typeface="Arial" panose="020B0604020202020204" pitchFamily="34" charset="0"/>
            </a:endParaRPr>
          </a:p>
          <a:p>
            <a:pPr marL="285750" indent="-285750">
              <a:buFont typeface="Wingdings" panose="05000000000000000000" pitchFamily="2" charset="2"/>
              <a:buChar char="Ø"/>
            </a:pPr>
            <a:r>
              <a:rPr lang="en-US" b="1" i="0" dirty="0">
                <a:solidFill>
                  <a:srgbClr val="0A0A23"/>
                </a:solidFill>
                <a:effectLst/>
                <a:latin typeface="Lato" panose="020B0604020202020204" pitchFamily="34" charset="0"/>
              </a:rPr>
              <a:t>We are able to communicate with servers using the HTTP protocol. With these protocols, we can </a:t>
            </a:r>
            <a:r>
              <a:rPr lang="en-US" b="1" i="0" dirty="0">
                <a:effectLst/>
                <a:latin typeface="Lato" panose="020B0604020202020204" pitchFamily="34" charset="0"/>
              </a:rPr>
              <a:t>Create</a:t>
            </a:r>
            <a:r>
              <a:rPr lang="en-US" b="1" i="0" dirty="0">
                <a:solidFill>
                  <a:srgbClr val="0A0A23"/>
                </a:solidFill>
                <a:effectLst/>
                <a:latin typeface="Lato" panose="020B0604020202020204" pitchFamily="34" charset="0"/>
              </a:rPr>
              <a:t>, </a:t>
            </a:r>
            <a:r>
              <a:rPr lang="en-US" b="1" i="0" dirty="0">
                <a:effectLst/>
                <a:latin typeface="Lato" panose="020B0604020202020204" pitchFamily="34" charset="0"/>
              </a:rPr>
              <a:t>Read</a:t>
            </a:r>
            <a:r>
              <a:rPr lang="en-US" b="1" i="0" dirty="0">
                <a:solidFill>
                  <a:srgbClr val="0A0A23"/>
                </a:solidFill>
                <a:effectLst/>
                <a:latin typeface="Lato" panose="020B0604020202020204" pitchFamily="34" charset="0"/>
              </a:rPr>
              <a:t>, </a:t>
            </a:r>
            <a:r>
              <a:rPr lang="en-US" b="1" i="0" dirty="0">
                <a:effectLst/>
                <a:latin typeface="Lato" panose="020B0604020202020204" pitchFamily="34" charset="0"/>
              </a:rPr>
              <a:t>Update</a:t>
            </a:r>
            <a:r>
              <a:rPr lang="en-US" b="1" i="0" dirty="0">
                <a:solidFill>
                  <a:srgbClr val="0A0A23"/>
                </a:solidFill>
                <a:effectLst/>
                <a:latin typeface="Lato" panose="020B0604020202020204" pitchFamily="34" charset="0"/>
              </a:rPr>
              <a:t> and </a:t>
            </a:r>
            <a:r>
              <a:rPr lang="en-US" b="1" i="0" dirty="0">
                <a:effectLst/>
                <a:latin typeface="Lato" panose="020B0604020202020204" pitchFamily="34" charset="0"/>
              </a:rPr>
              <a:t>Delete </a:t>
            </a:r>
            <a:r>
              <a:rPr lang="en-US" b="1" i="0" dirty="0">
                <a:solidFill>
                  <a:srgbClr val="0A0A23"/>
                </a:solidFill>
                <a:effectLst/>
                <a:latin typeface="Lato" panose="020B0604020202020204" pitchFamily="34" charset="0"/>
              </a:rPr>
              <a:t>data – otherwise known as </a:t>
            </a:r>
            <a:r>
              <a:rPr lang="en-US" b="1" i="0" dirty="0">
                <a:effectLst/>
                <a:latin typeface="Lato" panose="020B0604020202020204" pitchFamily="34" charset="0"/>
              </a:rPr>
              <a:t>CRUD</a:t>
            </a:r>
            <a:r>
              <a:rPr lang="en-US" b="1" i="0" dirty="0">
                <a:solidFill>
                  <a:srgbClr val="0A0A23"/>
                </a:solidFill>
                <a:effectLst/>
                <a:latin typeface="Lato" panose="020B0604020202020204" pitchFamily="34" charset="0"/>
              </a:rPr>
              <a:t> operations.</a:t>
            </a:r>
            <a:endParaRPr lang="en-US" b="1" dirty="0"/>
          </a:p>
        </p:txBody>
      </p:sp>
      <p:sp>
        <p:nvSpPr>
          <p:cNvPr id="5" name="Content Placeholder 4">
            <a:extLst>
              <a:ext uri="{FF2B5EF4-FFF2-40B4-BE49-F238E27FC236}">
                <a16:creationId xmlns:a16="http://schemas.microsoft.com/office/drawing/2014/main" id="{D0398BE9-11F1-4351-B94C-100E1198A4DE}"/>
              </a:ext>
            </a:extLst>
          </p:cNvPr>
          <p:cNvSpPr txBox="1">
            <a:spLocks noGrp="1"/>
          </p:cNvSpPr>
          <p:nvPr>
            <p:ph idx="1"/>
          </p:nvPr>
        </p:nvSpPr>
        <p:spPr>
          <a:xfrm>
            <a:off x="5809314" y="1686570"/>
            <a:ext cx="6172200" cy="535531"/>
          </a:xfrm>
          <a:prstGeom prst="rect">
            <a:avLst/>
          </a:prstGeom>
          <a:noFill/>
        </p:spPr>
        <p:txBody>
          <a:bodyPr wrap="square">
            <a:spAutoFit/>
          </a:bodyPr>
          <a:lstStyle/>
          <a:p>
            <a:pPr marL="0" indent="0">
              <a:buNone/>
            </a:pP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 HAVE LEARNED </a:t>
            </a:r>
          </a:p>
        </p:txBody>
      </p:sp>
      <p:grpSp>
        <p:nvGrpSpPr>
          <p:cNvPr id="6" name="Graphic 18" descr="Remote learning language outline">
            <a:extLst>
              <a:ext uri="{FF2B5EF4-FFF2-40B4-BE49-F238E27FC236}">
                <a16:creationId xmlns:a16="http://schemas.microsoft.com/office/drawing/2014/main" id="{A844C229-5BF2-4A71-B48D-D1184D5D9FC7}"/>
              </a:ext>
            </a:extLst>
          </p:cNvPr>
          <p:cNvGrpSpPr/>
          <p:nvPr/>
        </p:nvGrpSpPr>
        <p:grpSpPr>
          <a:xfrm>
            <a:off x="5047281" y="1686570"/>
            <a:ext cx="762033" cy="647877"/>
            <a:chOff x="4200506" y="355885"/>
            <a:chExt cx="762033" cy="647877"/>
          </a:xfrm>
          <a:solidFill>
            <a:srgbClr val="000000"/>
          </a:solidFill>
        </p:grpSpPr>
        <p:sp>
          <p:nvSpPr>
            <p:cNvPr id="7" name="Freeform: Shape 6">
              <a:extLst>
                <a:ext uri="{FF2B5EF4-FFF2-40B4-BE49-F238E27FC236}">
                  <a16:creationId xmlns:a16="http://schemas.microsoft.com/office/drawing/2014/main" id="{E2D567FF-86DD-4C42-8B9E-DF8A5CF790CA}"/>
                </a:ext>
              </a:extLst>
            </p:cNvPr>
            <p:cNvSpPr/>
            <p:nvPr/>
          </p:nvSpPr>
          <p:spPr>
            <a:xfrm>
              <a:off x="4362404" y="480118"/>
              <a:ext cx="438154" cy="294779"/>
            </a:xfrm>
            <a:custGeom>
              <a:avLst/>
              <a:gdLst>
                <a:gd name="connsiteX0" fmla="*/ 19685 w 438154"/>
                <a:gd name="connsiteY0" fmla="*/ 244879 h 294779"/>
                <a:gd name="connsiteX1" fmla="*/ 191386 w 438154"/>
                <a:gd name="connsiteY1" fmla="*/ 289732 h 294779"/>
                <a:gd name="connsiteX2" fmla="*/ 207339 w 438154"/>
                <a:gd name="connsiteY2" fmla="*/ 294780 h 294779"/>
                <a:gd name="connsiteX3" fmla="*/ 231067 w 438154"/>
                <a:gd name="connsiteY3" fmla="*/ 294780 h 294779"/>
                <a:gd name="connsiteX4" fmla="*/ 246471 w 438154"/>
                <a:gd name="connsiteY4" fmla="*/ 290101 h 294779"/>
                <a:gd name="connsiteX5" fmla="*/ 418465 w 438154"/>
                <a:gd name="connsiteY5" fmla="*/ 244867 h 294779"/>
                <a:gd name="connsiteX6" fmla="*/ 432772 w 438154"/>
                <a:gd name="connsiteY6" fmla="*/ 238941 h 294779"/>
                <a:gd name="connsiteX7" fmla="*/ 438073 w 438154"/>
                <a:gd name="connsiteY7" fmla="*/ 223547 h 294779"/>
                <a:gd name="connsiteX8" fmla="*/ 423707 w 438154"/>
                <a:gd name="connsiteY8" fmla="*/ 60649 h 294779"/>
                <a:gd name="connsiteX9" fmla="*/ 404722 w 438154"/>
                <a:gd name="connsiteY9" fmla="*/ 42854 h 294779"/>
                <a:gd name="connsiteX10" fmla="*/ 404587 w 438154"/>
                <a:gd name="connsiteY10" fmla="*/ 42854 h 294779"/>
                <a:gd name="connsiteX11" fmla="*/ 385019 w 438154"/>
                <a:gd name="connsiteY11" fmla="*/ 43728 h 294779"/>
                <a:gd name="connsiteX12" fmla="*/ 381481 w 438154"/>
                <a:gd name="connsiteY12" fmla="*/ 2717 h 294779"/>
                <a:gd name="connsiteX13" fmla="*/ 374310 w 438154"/>
                <a:gd name="connsiteY13" fmla="*/ 1424 h 294779"/>
                <a:gd name="connsiteX14" fmla="*/ 219017 w 438154"/>
                <a:gd name="connsiteY14" fmla="*/ 54242 h 294779"/>
                <a:gd name="connsiteX15" fmla="*/ 63729 w 438154"/>
                <a:gd name="connsiteY15" fmla="*/ 1424 h 294779"/>
                <a:gd name="connsiteX16" fmla="*/ 56557 w 438154"/>
                <a:gd name="connsiteY16" fmla="*/ 2717 h 294779"/>
                <a:gd name="connsiteX17" fmla="*/ 53020 w 438154"/>
                <a:gd name="connsiteY17" fmla="*/ 43719 h 294779"/>
                <a:gd name="connsiteX18" fmla="*/ 33564 w 438154"/>
                <a:gd name="connsiteY18" fmla="*/ 42854 h 294779"/>
                <a:gd name="connsiteX19" fmla="*/ 33428 w 438154"/>
                <a:gd name="connsiteY19" fmla="*/ 42854 h 294779"/>
                <a:gd name="connsiteX20" fmla="*/ 14453 w 438154"/>
                <a:gd name="connsiteY20" fmla="*/ 60657 h 294779"/>
                <a:gd name="connsiteX21" fmla="*/ 81 w 438154"/>
                <a:gd name="connsiteY21" fmla="*/ 223559 h 294779"/>
                <a:gd name="connsiteX22" fmla="*/ 5397 w 438154"/>
                <a:gd name="connsiteY22" fmla="*/ 238981 h 294779"/>
                <a:gd name="connsiteX23" fmla="*/ 19685 w 438154"/>
                <a:gd name="connsiteY23" fmla="*/ 244879 h 294779"/>
                <a:gd name="connsiteX24" fmla="*/ 404731 w 438154"/>
                <a:gd name="connsiteY24" fmla="*/ 62332 h 294779"/>
                <a:gd name="connsiteX25" fmla="*/ 419089 w 438154"/>
                <a:gd name="connsiteY25" fmla="*/ 225838 h 294779"/>
                <a:gd name="connsiteX26" fmla="*/ 259857 w 438154"/>
                <a:gd name="connsiteY26" fmla="*/ 260376 h 294779"/>
                <a:gd name="connsiteX27" fmla="*/ 389946 w 438154"/>
                <a:gd name="connsiteY27" fmla="*/ 207783 h 294779"/>
                <a:gd name="connsiteX28" fmla="*/ 399076 w 438154"/>
                <a:gd name="connsiteY28" fmla="*/ 206667 h 294779"/>
                <a:gd name="connsiteX29" fmla="*/ 386674 w 438154"/>
                <a:gd name="connsiteY29" fmla="*/ 62911 h 294779"/>
                <a:gd name="connsiteX30" fmla="*/ 404731 w 438154"/>
                <a:gd name="connsiteY30" fmla="*/ 62332 h 294779"/>
                <a:gd name="connsiteX31" fmla="*/ 363790 w 438154"/>
                <a:gd name="connsiteY31" fmla="*/ 19321 h 294779"/>
                <a:gd name="connsiteX32" fmla="*/ 378542 w 438154"/>
                <a:gd name="connsiteY32" fmla="*/ 190294 h 294779"/>
                <a:gd name="connsiteX33" fmla="*/ 228542 w 438154"/>
                <a:gd name="connsiteY33" fmla="*/ 261016 h 294779"/>
                <a:gd name="connsiteX34" fmla="*/ 228542 w 438154"/>
                <a:gd name="connsiteY34" fmla="*/ 71736 h 294779"/>
                <a:gd name="connsiteX35" fmla="*/ 363790 w 438154"/>
                <a:gd name="connsiteY35" fmla="*/ 19321 h 294779"/>
                <a:gd name="connsiteX36" fmla="*/ 74245 w 438154"/>
                <a:gd name="connsiteY36" fmla="*/ 19321 h 294779"/>
                <a:gd name="connsiteX37" fmla="*/ 209492 w 438154"/>
                <a:gd name="connsiteY37" fmla="*/ 71734 h 294779"/>
                <a:gd name="connsiteX38" fmla="*/ 209492 w 438154"/>
                <a:gd name="connsiteY38" fmla="*/ 261016 h 294779"/>
                <a:gd name="connsiteX39" fmla="*/ 59492 w 438154"/>
                <a:gd name="connsiteY39" fmla="*/ 190294 h 294779"/>
                <a:gd name="connsiteX40" fmla="*/ 33419 w 438154"/>
                <a:gd name="connsiteY40" fmla="*/ 61904 h 294779"/>
                <a:gd name="connsiteX41" fmla="*/ 51384 w 438154"/>
                <a:gd name="connsiteY41" fmla="*/ 62690 h 294779"/>
                <a:gd name="connsiteX42" fmla="*/ 38963 w 438154"/>
                <a:gd name="connsiteY42" fmla="*/ 206667 h 294779"/>
                <a:gd name="connsiteX43" fmla="*/ 48088 w 438154"/>
                <a:gd name="connsiteY43" fmla="*/ 207783 h 294779"/>
                <a:gd name="connsiteX44" fmla="*/ 174518 w 438154"/>
                <a:gd name="connsiteY44" fmla="*/ 257757 h 294779"/>
                <a:gd name="connsiteX45" fmla="*/ 19057 w 438154"/>
                <a:gd name="connsiteY45" fmla="*/ 225234 h 29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38154" h="294779">
                  <a:moveTo>
                    <a:pt x="19685" y="244879"/>
                  </a:moveTo>
                  <a:cubicBezTo>
                    <a:pt x="50232" y="243893"/>
                    <a:pt x="127925" y="246213"/>
                    <a:pt x="191386" y="289732"/>
                  </a:cubicBezTo>
                  <a:cubicBezTo>
                    <a:pt x="196071" y="292989"/>
                    <a:pt x="201633" y="294749"/>
                    <a:pt x="207339" y="294780"/>
                  </a:cubicBezTo>
                  <a:lnTo>
                    <a:pt x="231067" y="294780"/>
                  </a:lnTo>
                  <a:cubicBezTo>
                    <a:pt x="236548" y="294753"/>
                    <a:pt x="241902" y="293127"/>
                    <a:pt x="246471" y="290101"/>
                  </a:cubicBezTo>
                  <a:cubicBezTo>
                    <a:pt x="313337" y="246355"/>
                    <a:pt x="389025" y="243955"/>
                    <a:pt x="418465" y="244867"/>
                  </a:cubicBezTo>
                  <a:cubicBezTo>
                    <a:pt x="423871" y="245081"/>
                    <a:pt x="429101" y="242916"/>
                    <a:pt x="432772" y="238941"/>
                  </a:cubicBezTo>
                  <a:cubicBezTo>
                    <a:pt x="436658" y="234804"/>
                    <a:pt x="438588" y="229200"/>
                    <a:pt x="438073" y="223547"/>
                  </a:cubicBezTo>
                  <a:lnTo>
                    <a:pt x="423707" y="60649"/>
                  </a:lnTo>
                  <a:cubicBezTo>
                    <a:pt x="422893" y="50720"/>
                    <a:pt x="414684" y="43025"/>
                    <a:pt x="404722" y="42854"/>
                  </a:cubicBezTo>
                  <a:lnTo>
                    <a:pt x="404587" y="42854"/>
                  </a:lnTo>
                  <a:cubicBezTo>
                    <a:pt x="400003" y="42891"/>
                    <a:pt x="393296" y="43096"/>
                    <a:pt x="385019" y="43728"/>
                  </a:cubicBezTo>
                  <a:lnTo>
                    <a:pt x="381481" y="2717"/>
                  </a:lnTo>
                  <a:lnTo>
                    <a:pt x="374310" y="1424"/>
                  </a:lnTo>
                  <a:cubicBezTo>
                    <a:pt x="317193" y="-5639"/>
                    <a:pt x="259983" y="13819"/>
                    <a:pt x="219017" y="54242"/>
                  </a:cubicBezTo>
                  <a:cubicBezTo>
                    <a:pt x="178046" y="13829"/>
                    <a:pt x="120844" y="-5627"/>
                    <a:pt x="63729" y="1424"/>
                  </a:cubicBezTo>
                  <a:lnTo>
                    <a:pt x="56557" y="2717"/>
                  </a:lnTo>
                  <a:lnTo>
                    <a:pt x="53020" y="43719"/>
                  </a:lnTo>
                  <a:cubicBezTo>
                    <a:pt x="44795" y="43096"/>
                    <a:pt x="38126" y="42891"/>
                    <a:pt x="33564" y="42854"/>
                  </a:cubicBezTo>
                  <a:lnTo>
                    <a:pt x="33428" y="42854"/>
                  </a:lnTo>
                  <a:cubicBezTo>
                    <a:pt x="23466" y="43026"/>
                    <a:pt x="15259" y="50726"/>
                    <a:pt x="14453" y="60657"/>
                  </a:cubicBezTo>
                  <a:lnTo>
                    <a:pt x="81" y="223559"/>
                  </a:lnTo>
                  <a:cubicBezTo>
                    <a:pt x="-432" y="229224"/>
                    <a:pt x="1502" y="234837"/>
                    <a:pt x="5397" y="238981"/>
                  </a:cubicBezTo>
                  <a:cubicBezTo>
                    <a:pt x="9082" y="242923"/>
                    <a:pt x="14293" y="245075"/>
                    <a:pt x="19685" y="244879"/>
                  </a:cubicBezTo>
                  <a:close/>
                  <a:moveTo>
                    <a:pt x="404731" y="62332"/>
                  </a:moveTo>
                  <a:lnTo>
                    <a:pt x="419089" y="225838"/>
                  </a:lnTo>
                  <a:cubicBezTo>
                    <a:pt x="363976" y="224048"/>
                    <a:pt x="309275" y="235912"/>
                    <a:pt x="259857" y="260376"/>
                  </a:cubicBezTo>
                  <a:cubicBezTo>
                    <a:pt x="298760" y="233372"/>
                    <a:pt x="343206" y="215403"/>
                    <a:pt x="389946" y="207783"/>
                  </a:cubicBezTo>
                  <a:lnTo>
                    <a:pt x="399076" y="206667"/>
                  </a:lnTo>
                  <a:lnTo>
                    <a:pt x="386674" y="62911"/>
                  </a:lnTo>
                  <a:cubicBezTo>
                    <a:pt x="394285" y="62399"/>
                    <a:pt x="400492" y="62276"/>
                    <a:pt x="404731" y="62332"/>
                  </a:cubicBezTo>
                  <a:close/>
                  <a:moveTo>
                    <a:pt x="363790" y="19321"/>
                  </a:moveTo>
                  <a:lnTo>
                    <a:pt x="378542" y="190294"/>
                  </a:lnTo>
                  <a:cubicBezTo>
                    <a:pt x="323247" y="200437"/>
                    <a:pt x="271549" y="224810"/>
                    <a:pt x="228542" y="261016"/>
                  </a:cubicBezTo>
                  <a:lnTo>
                    <a:pt x="228542" y="71736"/>
                  </a:lnTo>
                  <a:cubicBezTo>
                    <a:pt x="263654" y="35121"/>
                    <a:pt x="313174" y="15930"/>
                    <a:pt x="363790" y="19321"/>
                  </a:cubicBezTo>
                  <a:close/>
                  <a:moveTo>
                    <a:pt x="74245" y="19321"/>
                  </a:moveTo>
                  <a:cubicBezTo>
                    <a:pt x="124862" y="15923"/>
                    <a:pt x="174383" y="35115"/>
                    <a:pt x="209492" y="71734"/>
                  </a:cubicBezTo>
                  <a:lnTo>
                    <a:pt x="209492" y="261016"/>
                  </a:lnTo>
                  <a:cubicBezTo>
                    <a:pt x="166486" y="224809"/>
                    <a:pt x="114787" y="200435"/>
                    <a:pt x="59492" y="190294"/>
                  </a:cubicBezTo>
                  <a:close/>
                  <a:moveTo>
                    <a:pt x="33419" y="61904"/>
                  </a:moveTo>
                  <a:cubicBezTo>
                    <a:pt x="37645" y="61936"/>
                    <a:pt x="43816" y="62127"/>
                    <a:pt x="51384" y="62690"/>
                  </a:cubicBezTo>
                  <a:lnTo>
                    <a:pt x="38963" y="206667"/>
                  </a:lnTo>
                  <a:lnTo>
                    <a:pt x="48088" y="207783"/>
                  </a:lnTo>
                  <a:cubicBezTo>
                    <a:pt x="93338" y="215146"/>
                    <a:pt x="136464" y="232192"/>
                    <a:pt x="174518" y="257757"/>
                  </a:cubicBezTo>
                  <a:cubicBezTo>
                    <a:pt x="125934" y="234969"/>
                    <a:pt x="72702" y="223833"/>
                    <a:pt x="19057" y="225234"/>
                  </a:cubicBezTo>
                  <a:close/>
                </a:path>
              </a:pathLst>
            </a:custGeom>
            <a:solidFill>
              <a:srgbClr val="00000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CAF0F4-C231-45D8-A2B9-714E218BE12D}"/>
                </a:ext>
              </a:extLst>
            </p:cNvPr>
            <p:cNvSpPr/>
            <p:nvPr/>
          </p:nvSpPr>
          <p:spPr>
            <a:xfrm>
              <a:off x="4248132" y="403526"/>
              <a:ext cx="666781" cy="438266"/>
            </a:xfrm>
            <a:custGeom>
              <a:avLst/>
              <a:gdLst>
                <a:gd name="connsiteX0" fmla="*/ 19050 w 666781"/>
                <a:gd name="connsiteY0" fmla="*/ 0 h 438266"/>
                <a:gd name="connsiteX1" fmla="*/ 0 w 666781"/>
                <a:gd name="connsiteY1" fmla="*/ 0 h 438266"/>
                <a:gd name="connsiteX2" fmla="*/ 0 w 666781"/>
                <a:gd name="connsiteY2" fmla="*/ 438266 h 438266"/>
                <a:gd name="connsiteX3" fmla="*/ 666781 w 666781"/>
                <a:gd name="connsiteY3" fmla="*/ 438266 h 438266"/>
                <a:gd name="connsiteX4" fmla="*/ 666781 w 666781"/>
                <a:gd name="connsiteY4" fmla="*/ 0 h 438266"/>
                <a:gd name="connsiteX5" fmla="*/ 19050 w 666781"/>
                <a:gd name="connsiteY5" fmla="*/ 0 h 438266"/>
                <a:gd name="connsiteX6" fmla="*/ 647731 w 666781"/>
                <a:gd name="connsiteY6" fmla="*/ 419216 h 438266"/>
                <a:gd name="connsiteX7" fmla="*/ 19050 w 666781"/>
                <a:gd name="connsiteY7" fmla="*/ 419216 h 438266"/>
                <a:gd name="connsiteX8" fmla="*/ 19050 w 666781"/>
                <a:gd name="connsiteY8" fmla="*/ 19050 h 438266"/>
                <a:gd name="connsiteX9" fmla="*/ 647731 w 666781"/>
                <a:gd name="connsiteY9" fmla="*/ 19050 h 43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81" h="438266">
                  <a:moveTo>
                    <a:pt x="19050" y="0"/>
                  </a:moveTo>
                  <a:lnTo>
                    <a:pt x="0" y="0"/>
                  </a:lnTo>
                  <a:lnTo>
                    <a:pt x="0" y="438266"/>
                  </a:lnTo>
                  <a:lnTo>
                    <a:pt x="666781" y="438266"/>
                  </a:lnTo>
                  <a:lnTo>
                    <a:pt x="666781" y="0"/>
                  </a:lnTo>
                  <a:lnTo>
                    <a:pt x="19050" y="0"/>
                  </a:lnTo>
                  <a:close/>
                  <a:moveTo>
                    <a:pt x="647731" y="419216"/>
                  </a:moveTo>
                  <a:lnTo>
                    <a:pt x="19050" y="419216"/>
                  </a:lnTo>
                  <a:lnTo>
                    <a:pt x="19050" y="19050"/>
                  </a:lnTo>
                  <a:lnTo>
                    <a:pt x="647731" y="19050"/>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EB33F3-B58B-42B3-ADBD-5C03BCE5580D}"/>
                </a:ext>
              </a:extLst>
            </p:cNvPr>
            <p:cNvSpPr/>
            <p:nvPr/>
          </p:nvSpPr>
          <p:spPr>
            <a:xfrm>
              <a:off x="4200506" y="355885"/>
              <a:ext cx="762033" cy="647877"/>
            </a:xfrm>
            <a:custGeom>
              <a:avLst/>
              <a:gdLst>
                <a:gd name="connsiteX0" fmla="*/ 723933 w 762033"/>
                <a:gd name="connsiteY0" fmla="*/ 0 h 647877"/>
                <a:gd name="connsiteX1" fmla="*/ 38100 w 762033"/>
                <a:gd name="connsiteY1" fmla="*/ 0 h 647877"/>
                <a:gd name="connsiteX2" fmla="*/ 0 w 762033"/>
                <a:gd name="connsiteY2" fmla="*/ 38111 h 647877"/>
                <a:gd name="connsiteX3" fmla="*/ 0 w 762033"/>
                <a:gd name="connsiteY3" fmla="*/ 495440 h 647877"/>
                <a:gd name="connsiteX4" fmla="*/ 38100 w 762033"/>
                <a:gd name="connsiteY4" fmla="*/ 533549 h 647877"/>
                <a:gd name="connsiteX5" fmla="*/ 314319 w 762033"/>
                <a:gd name="connsiteY5" fmla="*/ 533549 h 647877"/>
                <a:gd name="connsiteX6" fmla="*/ 314319 w 762033"/>
                <a:gd name="connsiteY6" fmla="*/ 628827 h 647877"/>
                <a:gd name="connsiteX7" fmla="*/ 209558 w 762033"/>
                <a:gd name="connsiteY7" fmla="*/ 628827 h 647877"/>
                <a:gd name="connsiteX8" fmla="*/ 209558 w 762033"/>
                <a:gd name="connsiteY8" fmla="*/ 647877 h 647877"/>
                <a:gd name="connsiteX9" fmla="*/ 552477 w 762033"/>
                <a:gd name="connsiteY9" fmla="*/ 647877 h 647877"/>
                <a:gd name="connsiteX10" fmla="*/ 552477 w 762033"/>
                <a:gd name="connsiteY10" fmla="*/ 628827 h 647877"/>
                <a:gd name="connsiteX11" fmla="*/ 447669 w 762033"/>
                <a:gd name="connsiteY11" fmla="*/ 628827 h 647877"/>
                <a:gd name="connsiteX12" fmla="*/ 447669 w 762033"/>
                <a:gd name="connsiteY12" fmla="*/ 533553 h 647877"/>
                <a:gd name="connsiteX13" fmla="*/ 723933 w 762033"/>
                <a:gd name="connsiteY13" fmla="*/ 533553 h 647877"/>
                <a:gd name="connsiteX14" fmla="*/ 762033 w 762033"/>
                <a:gd name="connsiteY14" fmla="*/ 495445 h 647877"/>
                <a:gd name="connsiteX15" fmla="*/ 762033 w 762033"/>
                <a:gd name="connsiteY15" fmla="*/ 38111 h 647877"/>
                <a:gd name="connsiteX16" fmla="*/ 723933 w 762033"/>
                <a:gd name="connsiteY16" fmla="*/ 0 h 647877"/>
                <a:gd name="connsiteX17" fmla="*/ 428619 w 762033"/>
                <a:gd name="connsiteY17" fmla="*/ 628827 h 647877"/>
                <a:gd name="connsiteX18" fmla="*/ 333369 w 762033"/>
                <a:gd name="connsiteY18" fmla="*/ 628827 h 647877"/>
                <a:gd name="connsiteX19" fmla="*/ 333369 w 762033"/>
                <a:gd name="connsiteY19" fmla="*/ 533553 h 647877"/>
                <a:gd name="connsiteX20" fmla="*/ 428619 w 762033"/>
                <a:gd name="connsiteY20" fmla="*/ 533553 h 647877"/>
                <a:gd name="connsiteX21" fmla="*/ 742985 w 762033"/>
                <a:gd name="connsiteY21" fmla="*/ 495440 h 647877"/>
                <a:gd name="connsiteX22" fmla="*/ 723935 w 762033"/>
                <a:gd name="connsiteY22" fmla="*/ 514499 h 647877"/>
                <a:gd name="connsiteX23" fmla="*/ 38100 w 762033"/>
                <a:gd name="connsiteY23" fmla="*/ 514499 h 647877"/>
                <a:gd name="connsiteX24" fmla="*/ 19050 w 762033"/>
                <a:gd name="connsiteY24" fmla="*/ 495440 h 647877"/>
                <a:gd name="connsiteX25" fmla="*/ 19050 w 762033"/>
                <a:gd name="connsiteY25" fmla="*/ 38111 h 647877"/>
                <a:gd name="connsiteX26" fmla="*/ 38100 w 762033"/>
                <a:gd name="connsiteY26" fmla="*/ 19050 h 647877"/>
                <a:gd name="connsiteX27" fmla="*/ 723933 w 762033"/>
                <a:gd name="connsiteY27" fmla="*/ 19050 h 647877"/>
                <a:gd name="connsiteX28" fmla="*/ 742983 w 762033"/>
                <a:gd name="connsiteY28" fmla="*/ 38111 h 64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33" h="647877">
                  <a:moveTo>
                    <a:pt x="723933" y="0"/>
                  </a:moveTo>
                  <a:lnTo>
                    <a:pt x="38100" y="0"/>
                  </a:lnTo>
                  <a:cubicBezTo>
                    <a:pt x="17080" y="65"/>
                    <a:pt x="59" y="17092"/>
                    <a:pt x="0" y="38111"/>
                  </a:cubicBezTo>
                  <a:lnTo>
                    <a:pt x="0" y="495440"/>
                  </a:lnTo>
                  <a:cubicBezTo>
                    <a:pt x="60" y="516459"/>
                    <a:pt x="17082" y="533484"/>
                    <a:pt x="38100" y="533549"/>
                  </a:cubicBezTo>
                  <a:lnTo>
                    <a:pt x="314319" y="533549"/>
                  </a:lnTo>
                  <a:lnTo>
                    <a:pt x="314319" y="628827"/>
                  </a:lnTo>
                  <a:lnTo>
                    <a:pt x="209558" y="628827"/>
                  </a:lnTo>
                  <a:lnTo>
                    <a:pt x="209558" y="647877"/>
                  </a:lnTo>
                  <a:lnTo>
                    <a:pt x="552477" y="647877"/>
                  </a:lnTo>
                  <a:lnTo>
                    <a:pt x="552477" y="628827"/>
                  </a:lnTo>
                  <a:lnTo>
                    <a:pt x="447669" y="628827"/>
                  </a:lnTo>
                  <a:lnTo>
                    <a:pt x="447669" y="533553"/>
                  </a:lnTo>
                  <a:lnTo>
                    <a:pt x="723933" y="533553"/>
                  </a:lnTo>
                  <a:cubicBezTo>
                    <a:pt x="744952" y="533489"/>
                    <a:pt x="761973" y="516464"/>
                    <a:pt x="762033" y="495445"/>
                  </a:cubicBezTo>
                  <a:lnTo>
                    <a:pt x="762033" y="38111"/>
                  </a:lnTo>
                  <a:cubicBezTo>
                    <a:pt x="761975" y="17092"/>
                    <a:pt x="744953" y="65"/>
                    <a:pt x="723933" y="0"/>
                  </a:cubicBezTo>
                  <a:close/>
                  <a:moveTo>
                    <a:pt x="428619" y="628827"/>
                  </a:moveTo>
                  <a:lnTo>
                    <a:pt x="333369" y="628827"/>
                  </a:lnTo>
                  <a:lnTo>
                    <a:pt x="333369" y="533553"/>
                  </a:lnTo>
                  <a:lnTo>
                    <a:pt x="428619" y="533553"/>
                  </a:lnTo>
                  <a:close/>
                  <a:moveTo>
                    <a:pt x="742985" y="495440"/>
                  </a:moveTo>
                  <a:cubicBezTo>
                    <a:pt x="742975" y="505959"/>
                    <a:pt x="734454" y="514483"/>
                    <a:pt x="723935" y="514499"/>
                  </a:cubicBezTo>
                  <a:lnTo>
                    <a:pt x="38100" y="514499"/>
                  </a:lnTo>
                  <a:cubicBezTo>
                    <a:pt x="27582" y="514483"/>
                    <a:pt x="19060" y="505959"/>
                    <a:pt x="19050" y="495440"/>
                  </a:cubicBezTo>
                  <a:lnTo>
                    <a:pt x="19050" y="38111"/>
                  </a:lnTo>
                  <a:cubicBezTo>
                    <a:pt x="19059" y="27592"/>
                    <a:pt x="27581" y="19066"/>
                    <a:pt x="38100" y="19050"/>
                  </a:cubicBezTo>
                  <a:lnTo>
                    <a:pt x="723933" y="19050"/>
                  </a:lnTo>
                  <a:cubicBezTo>
                    <a:pt x="734453" y="19066"/>
                    <a:pt x="742974" y="27592"/>
                    <a:pt x="742983" y="38111"/>
                  </a:cubicBez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D2F71E8-C9A1-4174-815D-909DFB64BA51}"/>
                </a:ext>
              </a:extLst>
            </p:cNvPr>
            <p:cNvSpPr/>
            <p:nvPr/>
          </p:nvSpPr>
          <p:spPr>
            <a:xfrm>
              <a:off x="4619610" y="597193"/>
              <a:ext cx="84486" cy="62394"/>
            </a:xfrm>
            <a:custGeom>
              <a:avLst/>
              <a:gdLst>
                <a:gd name="connsiteX0" fmla="*/ 82990 w 84486"/>
                <a:gd name="connsiteY0" fmla="*/ 0 h 62394"/>
                <a:gd name="connsiteX1" fmla="*/ 0 w 84486"/>
                <a:gd name="connsiteY1" fmla="*/ 39040 h 62394"/>
                <a:gd name="connsiteX2" fmla="*/ 0 w 84486"/>
                <a:gd name="connsiteY2" fmla="*/ 62394 h 62394"/>
                <a:gd name="connsiteX3" fmla="*/ 84487 w 84486"/>
                <a:gd name="connsiteY3" fmla="*/ 19537 h 62394"/>
              </a:gdLst>
              <a:ahLst/>
              <a:cxnLst>
                <a:cxn ang="0">
                  <a:pos x="connsiteX0" y="connsiteY0"/>
                </a:cxn>
                <a:cxn ang="0">
                  <a:pos x="connsiteX1" y="connsiteY1"/>
                </a:cxn>
                <a:cxn ang="0">
                  <a:pos x="connsiteX2" y="connsiteY2"/>
                </a:cxn>
                <a:cxn ang="0">
                  <a:pos x="connsiteX3" y="connsiteY3"/>
                </a:cxn>
              </a:cxnLst>
              <a:rect l="l" t="t" r="r" b="b"/>
              <a:pathLst>
                <a:path w="84486" h="62394">
                  <a:moveTo>
                    <a:pt x="82990" y="0"/>
                  </a:moveTo>
                  <a:cubicBezTo>
                    <a:pt x="53639" y="9073"/>
                    <a:pt x="25704" y="22213"/>
                    <a:pt x="0" y="39040"/>
                  </a:cubicBezTo>
                  <a:lnTo>
                    <a:pt x="0" y="62394"/>
                  </a:lnTo>
                  <a:cubicBezTo>
                    <a:pt x="25723" y="43739"/>
                    <a:pt x="54239" y="29274"/>
                    <a:pt x="84487" y="19537"/>
                  </a:cubicBez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8EDC6A-B692-46F4-8851-6CBC2310C3FD}"/>
                </a:ext>
              </a:extLst>
            </p:cNvPr>
            <p:cNvSpPr/>
            <p:nvPr/>
          </p:nvSpPr>
          <p:spPr>
            <a:xfrm>
              <a:off x="4619610" y="546804"/>
              <a:ext cx="80627" cy="61149"/>
            </a:xfrm>
            <a:custGeom>
              <a:avLst/>
              <a:gdLst>
                <a:gd name="connsiteX0" fmla="*/ 79122 w 80627"/>
                <a:gd name="connsiteY0" fmla="*/ 0 h 61149"/>
                <a:gd name="connsiteX1" fmla="*/ 0 w 80627"/>
                <a:gd name="connsiteY1" fmla="*/ 37792 h 61149"/>
                <a:gd name="connsiteX2" fmla="*/ 0 w 80627"/>
                <a:gd name="connsiteY2" fmla="*/ 61150 h 61149"/>
                <a:gd name="connsiteX3" fmla="*/ 80627 w 80627"/>
                <a:gd name="connsiteY3" fmla="*/ 19601 h 61149"/>
              </a:gdLst>
              <a:ahLst/>
              <a:cxnLst>
                <a:cxn ang="0">
                  <a:pos x="connsiteX0" y="connsiteY0"/>
                </a:cxn>
                <a:cxn ang="0">
                  <a:pos x="connsiteX1" y="connsiteY1"/>
                </a:cxn>
                <a:cxn ang="0">
                  <a:pos x="connsiteX2" y="connsiteY2"/>
                </a:cxn>
                <a:cxn ang="0">
                  <a:pos x="connsiteX3" y="connsiteY3"/>
                </a:cxn>
              </a:cxnLst>
              <a:rect l="l" t="t" r="r" b="b"/>
              <a:pathLst>
                <a:path w="80627" h="61149">
                  <a:moveTo>
                    <a:pt x="79122" y="0"/>
                  </a:moveTo>
                  <a:cubicBezTo>
                    <a:pt x="51170" y="8986"/>
                    <a:pt x="24556" y="21698"/>
                    <a:pt x="0" y="37792"/>
                  </a:cubicBezTo>
                  <a:lnTo>
                    <a:pt x="0" y="61150"/>
                  </a:lnTo>
                  <a:cubicBezTo>
                    <a:pt x="24601" y="43272"/>
                    <a:pt x="51791" y="29260"/>
                    <a:pt x="80627" y="19601"/>
                  </a:cubicBezTo>
                  <a:close/>
                </a:path>
              </a:pathLst>
            </a:custGeom>
            <a:solidFill>
              <a:srgbClr val="000000"/>
            </a:solidFill>
            <a:ln w="9525" cap="flat">
              <a:noFill/>
              <a:prstDash val="solid"/>
              <a:miter/>
            </a:ln>
          </p:spPr>
          <p:txBody>
            <a:bodyPr rtlCol="0" anchor="ctr"/>
            <a:lstStyle/>
            <a:p>
              <a:endParaRPr lang="en-US"/>
            </a:p>
          </p:txBody>
        </p:sp>
      </p:grpSp>
      <p:pic>
        <p:nvPicPr>
          <p:cNvPr id="12" name="Graphic 11" descr="Questions with solid fill">
            <a:extLst>
              <a:ext uri="{FF2B5EF4-FFF2-40B4-BE49-F238E27FC236}">
                <a16:creationId xmlns:a16="http://schemas.microsoft.com/office/drawing/2014/main" id="{ABE90D54-6BCD-41F4-A172-5D6CB560F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46892" y="1676932"/>
            <a:ext cx="593322" cy="523412"/>
          </a:xfrm>
          <a:prstGeom prst="rect">
            <a:avLst/>
          </a:prstGeom>
        </p:spPr>
      </p:pic>
      <p:sp>
        <p:nvSpPr>
          <p:cNvPr id="14" name="TextBox 13">
            <a:extLst>
              <a:ext uri="{FF2B5EF4-FFF2-40B4-BE49-F238E27FC236}">
                <a16:creationId xmlns:a16="http://schemas.microsoft.com/office/drawing/2014/main" id="{35CFB595-614C-46B5-935F-A0091DD483E5}"/>
              </a:ext>
            </a:extLst>
          </p:cNvPr>
          <p:cNvSpPr txBox="1"/>
          <p:nvPr/>
        </p:nvSpPr>
        <p:spPr>
          <a:xfrm>
            <a:off x="5955631" y="2382332"/>
            <a:ext cx="6097604" cy="1477328"/>
          </a:xfrm>
          <a:prstGeom prst="rect">
            <a:avLst/>
          </a:prstGeom>
          <a:noFill/>
        </p:spPr>
        <p:txBody>
          <a:bodyPr wrap="square">
            <a:spAutoFit/>
          </a:bodyPr>
          <a:lstStyle/>
          <a:p>
            <a:pPr algn="l" fontAlgn="base"/>
            <a:r>
              <a:rPr lang="en-US" b="0" i="0" dirty="0">
                <a:solidFill>
                  <a:srgbClr val="0A0A23"/>
                </a:solidFill>
                <a:effectLst/>
                <a:latin typeface="Lato" panose="020F0502020204030203" pitchFamily="34" charset="0"/>
              </a:rPr>
              <a:t>. The most commonly used methods are:</a:t>
            </a:r>
          </a:p>
          <a:p>
            <a:pPr algn="l" fontAlgn="base">
              <a:buFont typeface="Arial" panose="020B0604020202020204" pitchFamily="34" charset="0"/>
              <a:buChar char="•"/>
            </a:pPr>
            <a:r>
              <a:rPr lang="en-US" b="1" i="0" dirty="0">
                <a:solidFill>
                  <a:srgbClr val="0A0A23"/>
                </a:solidFill>
                <a:effectLst/>
                <a:latin typeface="inherit"/>
              </a:rPr>
              <a:t>GET</a:t>
            </a:r>
            <a:r>
              <a:rPr lang="en-US" b="0" i="0" dirty="0">
                <a:solidFill>
                  <a:srgbClr val="0A0A23"/>
                </a:solidFill>
                <a:effectLst/>
                <a:latin typeface="inherit"/>
              </a:rPr>
              <a:t>: The get method is used to </a:t>
            </a:r>
            <a:r>
              <a:rPr lang="en-US" b="1" i="0" dirty="0">
                <a:solidFill>
                  <a:srgbClr val="0A0A23"/>
                </a:solidFill>
                <a:effectLst/>
                <a:latin typeface="inherit"/>
              </a:rPr>
              <a:t>Read </a:t>
            </a:r>
            <a:r>
              <a:rPr lang="en-US" b="0" i="0" dirty="0">
                <a:solidFill>
                  <a:srgbClr val="0A0A23"/>
                </a:solidFill>
                <a:effectLst/>
                <a:latin typeface="inherit"/>
              </a:rPr>
              <a:t>data on the server.</a:t>
            </a:r>
          </a:p>
          <a:p>
            <a:pPr algn="l" fontAlgn="base">
              <a:buFont typeface="Arial" panose="020B0604020202020204" pitchFamily="34" charset="0"/>
              <a:buChar char="•"/>
            </a:pPr>
            <a:r>
              <a:rPr lang="en-US" b="1" i="0" dirty="0">
                <a:solidFill>
                  <a:srgbClr val="0A0A23"/>
                </a:solidFill>
                <a:effectLst/>
                <a:latin typeface="inherit"/>
              </a:rPr>
              <a:t>POST</a:t>
            </a:r>
            <a:r>
              <a:rPr lang="en-US" b="0" i="0" dirty="0">
                <a:solidFill>
                  <a:srgbClr val="0A0A23"/>
                </a:solidFill>
                <a:effectLst/>
                <a:latin typeface="inherit"/>
              </a:rPr>
              <a:t>: The post method is used to </a:t>
            </a:r>
            <a:r>
              <a:rPr lang="en-US" b="1" i="0" dirty="0">
                <a:solidFill>
                  <a:srgbClr val="0A0A23"/>
                </a:solidFill>
                <a:effectLst/>
                <a:latin typeface="inherit"/>
              </a:rPr>
              <a:t>Create </a:t>
            </a:r>
            <a:r>
              <a:rPr lang="en-US" b="0" i="0" dirty="0">
                <a:solidFill>
                  <a:srgbClr val="0A0A23"/>
                </a:solidFill>
                <a:effectLst/>
                <a:latin typeface="inherit"/>
              </a:rPr>
              <a:t>data.</a:t>
            </a:r>
          </a:p>
          <a:p>
            <a:pPr algn="l" fontAlgn="base">
              <a:buFont typeface="Arial" panose="020B0604020202020204" pitchFamily="34" charset="0"/>
              <a:buChar char="•"/>
            </a:pPr>
            <a:r>
              <a:rPr lang="en-US" b="1" i="0" dirty="0">
                <a:solidFill>
                  <a:srgbClr val="0A0A23"/>
                </a:solidFill>
                <a:effectLst/>
                <a:latin typeface="inherit"/>
              </a:rPr>
              <a:t>PATCH/PUT</a:t>
            </a:r>
            <a:r>
              <a:rPr lang="en-US" b="0" i="0" dirty="0">
                <a:solidFill>
                  <a:srgbClr val="0A0A23"/>
                </a:solidFill>
                <a:effectLst/>
                <a:latin typeface="inherit"/>
              </a:rPr>
              <a:t>: The patch method is used to </a:t>
            </a:r>
            <a:r>
              <a:rPr lang="en-US" b="1" i="0" dirty="0">
                <a:solidFill>
                  <a:srgbClr val="0A0A23"/>
                </a:solidFill>
                <a:effectLst/>
                <a:latin typeface="inherit"/>
              </a:rPr>
              <a:t>Update </a:t>
            </a:r>
            <a:r>
              <a:rPr lang="en-US" b="0" i="0" dirty="0">
                <a:solidFill>
                  <a:srgbClr val="0A0A23"/>
                </a:solidFill>
                <a:effectLst/>
                <a:latin typeface="inherit"/>
              </a:rPr>
              <a:t>data.</a:t>
            </a:r>
          </a:p>
          <a:p>
            <a:pPr algn="l" fontAlgn="base">
              <a:buFont typeface="Arial" panose="020B0604020202020204" pitchFamily="34" charset="0"/>
              <a:buChar char="•"/>
            </a:pPr>
            <a:r>
              <a:rPr lang="en-US" b="1" i="0" dirty="0">
                <a:solidFill>
                  <a:srgbClr val="0A0A23"/>
                </a:solidFill>
                <a:effectLst/>
                <a:latin typeface="inherit"/>
              </a:rPr>
              <a:t>DELETE</a:t>
            </a:r>
            <a:r>
              <a:rPr lang="en-US" b="0" i="0" dirty="0">
                <a:solidFill>
                  <a:srgbClr val="0A0A23"/>
                </a:solidFill>
                <a:effectLst/>
                <a:latin typeface="inherit"/>
              </a:rPr>
              <a:t>: The delete method is used to </a:t>
            </a:r>
            <a:r>
              <a:rPr lang="en-US" b="1" i="0" dirty="0">
                <a:solidFill>
                  <a:srgbClr val="0A0A23"/>
                </a:solidFill>
                <a:effectLst/>
                <a:latin typeface="inherit"/>
              </a:rPr>
              <a:t>Delete </a:t>
            </a:r>
            <a:r>
              <a:rPr lang="en-US" b="0" i="0" dirty="0">
                <a:solidFill>
                  <a:srgbClr val="0A0A23"/>
                </a:solidFill>
                <a:effectLst/>
                <a:latin typeface="inherit"/>
              </a:rPr>
              <a:t>data.</a:t>
            </a:r>
          </a:p>
        </p:txBody>
      </p:sp>
      <p:pic>
        <p:nvPicPr>
          <p:cNvPr id="1026" name="Picture 2" descr="What is a RESTful API? | TutorialEdge.net">
            <a:extLst>
              <a:ext uri="{FF2B5EF4-FFF2-40B4-BE49-F238E27FC236}">
                <a16:creationId xmlns:a16="http://schemas.microsoft.com/office/drawing/2014/main" id="{D4981B5C-F1B1-4F75-993C-D8E8BDB06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314" y="4019891"/>
            <a:ext cx="5012623" cy="268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C43859-CD1D-43DC-9E63-1C0129123F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High Level Schema</a:t>
            </a:r>
          </a:p>
        </p:txBody>
      </p:sp>
      <p:cxnSp>
        <p:nvCxnSpPr>
          <p:cNvPr id="33"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10;&#10;Description automatically generated with medium confidence">
            <a:extLst>
              <a:ext uri="{FF2B5EF4-FFF2-40B4-BE49-F238E27FC236}">
                <a16:creationId xmlns:a16="http://schemas.microsoft.com/office/drawing/2014/main" id="{762D228D-20DB-4C33-B90F-B5487A0C7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798578"/>
            <a:ext cx="11496821" cy="3420303"/>
          </a:xfrm>
          <a:prstGeom prst="rect">
            <a:avLst/>
          </a:prstGeom>
        </p:spPr>
      </p:pic>
    </p:spTree>
    <p:extLst>
      <p:ext uri="{BB962C8B-B14F-4D97-AF65-F5344CB8AC3E}">
        <p14:creationId xmlns:p14="http://schemas.microsoft.com/office/powerpoint/2010/main" val="20242116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Integral</Template>
  <TotalTime>1286</TotalTime>
  <Words>1020</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charter</vt:lpstr>
      <vt:lpstr>Gill Sans MT</vt:lpstr>
      <vt:lpstr>inherit</vt:lpstr>
      <vt:lpstr>Inter</vt:lpstr>
      <vt:lpstr>Lato</vt:lpstr>
      <vt:lpstr>Nunito</vt:lpstr>
      <vt:lpstr>Ubuntu</vt:lpstr>
      <vt:lpstr>Wingdings</vt:lpstr>
      <vt:lpstr>Office Theme</vt:lpstr>
      <vt:lpstr>INTERNSHIP </vt:lpstr>
      <vt:lpstr>PowerPoint Presentation</vt:lpstr>
      <vt:lpstr>PowerPoint Presentation</vt:lpstr>
      <vt:lpstr>THYMLEAF    </vt:lpstr>
      <vt:lpstr>  SPRING DATA JPA </vt:lpstr>
      <vt:lpstr>Spring Boot</vt:lpstr>
      <vt:lpstr>HIBERNATE</vt:lpstr>
      <vt:lpstr>REST(REpresentational State Transfer) </vt:lpstr>
      <vt:lpstr>High Level Schema</vt:lpstr>
      <vt:lpstr>WORKFLOW </vt:lpstr>
      <vt:lpstr>I</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Sahu, Amisha</dc:creator>
  <cp:lastModifiedBy>Sahu, Amisha</cp:lastModifiedBy>
  <cp:revision>30</cp:revision>
  <dcterms:created xsi:type="dcterms:W3CDTF">2022-06-19T13:02:03Z</dcterms:created>
  <dcterms:modified xsi:type="dcterms:W3CDTF">2022-07-21T07:07:00Z</dcterms:modified>
</cp:coreProperties>
</file>