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6" r:id="rId5"/>
    <p:sldId id="271" r:id="rId6"/>
    <p:sldId id="262" r:id="rId7"/>
    <p:sldId id="264" r:id="rId8"/>
    <p:sldId id="272" r:id="rId9"/>
    <p:sldId id="265" r:id="rId10"/>
    <p:sldId id="270" r:id="rId11"/>
    <p:sldId id="267" r:id="rId12"/>
    <p:sldId id="273" r:id="rId13"/>
    <p:sldId id="268" r:id="rId14"/>
    <p:sldId id="281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10363200" cy="4572000"/>
          </a:xfrm>
        </p:spPr>
        <p:txBody>
          <a:bodyPr/>
          <a:lstStyle>
            <a:lvl1pPr>
              <a:buClr>
                <a:srgbClr val="FF0000"/>
              </a:buClr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§"/>
              <a:defRPr sz="2000"/>
            </a:lvl2pPr>
            <a:lvl3pPr>
              <a:buClr>
                <a:srgbClr val="FF0000"/>
              </a:buClr>
              <a:buFont typeface="Courier New" pitchFamily="49" charset="0"/>
              <a:buChar char="o"/>
              <a:defRPr sz="1800"/>
            </a:lvl3pPr>
            <a:lvl4pPr>
              <a:buClr>
                <a:srgbClr val="FF0000"/>
              </a:buClr>
              <a:defRPr sz="1800"/>
            </a:lvl4pPr>
            <a:lvl5pPr>
              <a:buClr>
                <a:srgbClr val="FF0000"/>
              </a:buClr>
              <a:defRPr sz="1800"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1271B-01BE-42BC-8EA4-567280DD9585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12/6/2019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Rectangle 14"/>
          <p:cNvSpPr/>
          <p:nvPr/>
        </p:nvSpPr>
        <p:spPr>
          <a:xfrm>
            <a:off x="1" y="930499"/>
            <a:ext cx="12192000" cy="60101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1188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Rectangle 14"/>
          <p:cNvSpPr/>
          <p:nvPr/>
        </p:nvSpPr>
        <p:spPr>
          <a:xfrm>
            <a:off x="711200" y="6659881"/>
            <a:ext cx="9652000" cy="45719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4" name="Picture 9" descr="logo_AMI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0226" y="5924456"/>
            <a:ext cx="1811775" cy="123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57950"/>
            <a:ext cx="812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DBF92E-93BA-43C4-8E56-8DA26C08C66D}" type="slidenum"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4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D257D-9A29-4518-A309-9BE1665B2704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12/6/2019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9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ar-SA" dirty="0" smtClean="0"/>
              <a:t>انقر لتحرير نمط العنوان الرئيسي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A640DE-E9A6-4999-95D2-4CCABDBDB0EC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12/6/2019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63776"/>
            <a:ext cx="82296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Digital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Input/Output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Interfacing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733800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logo_AMI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-152400"/>
            <a:ext cx="2743200" cy="249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4"/>
          <p:cNvSpPr/>
          <p:nvPr/>
        </p:nvSpPr>
        <p:spPr>
          <a:xfrm>
            <a:off x="1524000" y="0"/>
            <a:ext cx="9144000" cy="76200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4"/>
          <p:cNvSpPr/>
          <p:nvPr/>
        </p:nvSpPr>
        <p:spPr>
          <a:xfrm>
            <a:off x="1524000" y="6781800"/>
            <a:ext cx="9144000" cy="76200"/>
          </a:xfrm>
          <a:prstGeom prst="rect">
            <a:avLst/>
          </a:prstGeom>
          <a:solidFill>
            <a:srgbClr val="FF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5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DIO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5000" y="1561238"/>
            <a:ext cx="4503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DDRD=0xFF; //all the pins are output in Hex</a:t>
            </a:r>
            <a:endParaRPr lang="en-US" dirty="0"/>
          </a:p>
          <a:p>
            <a:r>
              <a:rPr lang="en-US" dirty="0" smtClean="0"/>
              <a:t>PORTD=0b11111111; //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DDRC=0b0010000;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PORTC|=(1&lt;&lt;5);</a:t>
            </a:r>
            <a:endParaRPr lang="en-US" dirty="0"/>
          </a:p>
        </p:txBody>
      </p:sp>
      <p:pic>
        <p:nvPicPr>
          <p:cNvPr id="7" name="Picture 2" descr="AVR 6-F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88" y="1239554"/>
            <a:ext cx="5239481" cy="17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R 6-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88" y="3219676"/>
            <a:ext cx="38481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5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Button Interfacing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8" y="1567543"/>
            <a:ext cx="4382030" cy="36793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19799" y="1757181"/>
            <a:ext cx="55408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In This Circuit the wiring of Button is meant to be active low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Means when Button is pressed the Input to MCU pin PD3 is LOW signal = Logic 0 = GND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Where internal pull-up resister is activated on PD3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8438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LED Interfacing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83029" y="5291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47" y="1058259"/>
            <a:ext cx="3480178" cy="163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963" y="2810060"/>
            <a:ext cx="337519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31" y="3774358"/>
            <a:ext cx="3603009" cy="225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4"/>
          <p:cNvSpPr txBox="1">
            <a:spLocks noChangeArrowheads="1"/>
          </p:cNvSpPr>
          <p:nvPr/>
        </p:nvSpPr>
        <p:spPr>
          <a:xfrm>
            <a:off x="566057" y="1926771"/>
            <a:ext cx="5181600" cy="462642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1800" dirty="0" smtClean="0">
                <a:solidFill>
                  <a:srgbClr val="45008A"/>
                </a:solidFill>
              </a:rPr>
              <a:t>LEDs </a:t>
            </a:r>
            <a:r>
              <a:rPr lang="en-US" sz="1800" dirty="0">
                <a:solidFill>
                  <a:srgbClr val="45008A"/>
                </a:solidFill>
              </a:rPr>
              <a:t>must be connected the correct way round, the diagram may be </a:t>
            </a:r>
            <a:r>
              <a:rPr lang="en-US" sz="1800" dirty="0" smtClean="0">
                <a:solidFill>
                  <a:srgbClr val="45008A"/>
                </a:solidFill>
              </a:rPr>
              <a:t>labeled </a:t>
            </a:r>
            <a:r>
              <a:rPr lang="en-US" sz="1800" b="1" dirty="0">
                <a:solidFill>
                  <a:srgbClr val="45008A"/>
                </a:solidFill>
              </a:rPr>
              <a:t>a</a:t>
            </a:r>
            <a:r>
              <a:rPr lang="en-US" sz="1800" dirty="0">
                <a:solidFill>
                  <a:srgbClr val="45008A"/>
                </a:solidFill>
              </a:rPr>
              <a:t> or </a:t>
            </a:r>
            <a:r>
              <a:rPr lang="en-US" sz="1800" b="1" dirty="0">
                <a:solidFill>
                  <a:srgbClr val="45008A"/>
                </a:solidFill>
              </a:rPr>
              <a:t>+</a:t>
            </a:r>
            <a:r>
              <a:rPr lang="en-US" sz="1800" dirty="0">
                <a:solidFill>
                  <a:srgbClr val="45008A"/>
                </a:solidFill>
              </a:rPr>
              <a:t> for anode and </a:t>
            </a:r>
            <a:r>
              <a:rPr lang="en-US" sz="1800" b="1" dirty="0">
                <a:solidFill>
                  <a:srgbClr val="45008A"/>
                </a:solidFill>
              </a:rPr>
              <a:t>k</a:t>
            </a:r>
            <a:r>
              <a:rPr lang="en-US" sz="1800" dirty="0">
                <a:solidFill>
                  <a:srgbClr val="45008A"/>
                </a:solidFill>
              </a:rPr>
              <a:t> or </a:t>
            </a:r>
            <a:r>
              <a:rPr lang="en-US" sz="1800" b="1" dirty="0">
                <a:solidFill>
                  <a:srgbClr val="45008A"/>
                </a:solidFill>
              </a:rPr>
              <a:t>-</a:t>
            </a:r>
            <a:r>
              <a:rPr lang="en-US" sz="1800" dirty="0">
                <a:solidFill>
                  <a:srgbClr val="45008A"/>
                </a:solidFill>
              </a:rPr>
              <a:t> for cathode (yes, it really is k, not c, for cathode!). The cathode is the short lead and there may be a slight flat on the body of round LEDs. If you can see inside the LED the cathode is the larger electrode (but this is not an official identification method). </a:t>
            </a:r>
            <a:endParaRPr lang="en-US" sz="1800" dirty="0" smtClean="0">
              <a:solidFill>
                <a:srgbClr val="45008A"/>
              </a:solidFill>
            </a:endParaRPr>
          </a:p>
          <a:p>
            <a:pPr algn="just" eaLnBrk="1" hangingPunct="1"/>
            <a:r>
              <a:rPr lang="en-US" sz="1800" dirty="0" smtClean="0">
                <a:solidFill>
                  <a:srgbClr val="45008A"/>
                </a:solidFill>
              </a:rPr>
              <a:t>LEDs </a:t>
            </a:r>
            <a:r>
              <a:rPr lang="en-US" sz="1800" dirty="0">
                <a:solidFill>
                  <a:srgbClr val="45008A"/>
                </a:solidFill>
              </a:rPr>
              <a:t>can be damaged by heat when soldering, but the risk is small unless you are very slow. No special precautions are needed for soldering most LEDs. </a:t>
            </a:r>
            <a:endParaRPr lang="en-US" sz="1800" dirty="0" smtClean="0">
              <a:solidFill>
                <a:srgbClr val="45008A"/>
              </a:solidFill>
            </a:endParaRPr>
          </a:p>
          <a:p>
            <a:pPr algn="just" eaLnBrk="1" hangingPunct="1"/>
            <a:r>
              <a:rPr lang="en-US" sz="1800" dirty="0">
                <a:solidFill>
                  <a:srgbClr val="45008A"/>
                </a:solidFill>
              </a:rPr>
              <a:t>LEDs are available in red, orange, amber, yellow, green, blue and white. Blue and white LEDs are much more expensive than the other </a:t>
            </a:r>
            <a:r>
              <a:rPr lang="en-US" sz="1800" dirty="0" smtClean="0">
                <a:solidFill>
                  <a:srgbClr val="45008A"/>
                </a:solidFill>
              </a:rPr>
              <a:t>colors. </a:t>
            </a:r>
            <a:r>
              <a:rPr lang="en-US" sz="1800" dirty="0">
                <a:solidFill>
                  <a:srgbClr val="45008A"/>
                </a:solidFill>
              </a:rPr>
              <a:t>The </a:t>
            </a:r>
            <a:r>
              <a:rPr lang="en-US" sz="1800" dirty="0" smtClean="0">
                <a:solidFill>
                  <a:srgbClr val="45008A"/>
                </a:solidFill>
              </a:rPr>
              <a:t>color </a:t>
            </a:r>
            <a:r>
              <a:rPr lang="en-US" sz="1800" dirty="0">
                <a:solidFill>
                  <a:srgbClr val="45008A"/>
                </a:solidFill>
              </a:rPr>
              <a:t>of an LED is determined by the semiconductor material, not by the </a:t>
            </a:r>
            <a:r>
              <a:rPr lang="en-US" sz="1800" dirty="0" smtClean="0">
                <a:solidFill>
                  <a:srgbClr val="45008A"/>
                </a:solidFill>
              </a:rPr>
              <a:t>coloring </a:t>
            </a:r>
            <a:r>
              <a:rPr lang="en-US" sz="1800" dirty="0">
                <a:solidFill>
                  <a:srgbClr val="45008A"/>
                </a:solidFill>
              </a:rPr>
              <a:t>of the 'package' (the plastic body</a:t>
            </a:r>
            <a:r>
              <a:rPr lang="en-US" sz="1800" dirty="0" smtClean="0">
                <a:solidFill>
                  <a:srgbClr val="45008A"/>
                </a:solidFill>
              </a:rPr>
              <a:t>).</a:t>
            </a:r>
            <a:endParaRPr lang="en-US" sz="1800" dirty="0">
              <a:solidFill>
                <a:srgbClr val="45008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957" y="1208141"/>
            <a:ext cx="8935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6600"/>
                </a:solidFill>
                <a:latin typeface="+mn-lt"/>
              </a:rPr>
              <a:t>LED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is a semiconductor device that converts electrical energy </a:t>
            </a:r>
            <a:r>
              <a:rPr lang="en-US" sz="2000" b="1" dirty="0" smtClean="0">
                <a:solidFill>
                  <a:srgbClr val="006600"/>
                </a:solidFill>
                <a:latin typeface="+mn-lt"/>
              </a:rPr>
              <a:t>directly</a:t>
            </a:r>
          </a:p>
          <a:p>
            <a:pPr algn="just"/>
            <a:r>
              <a:rPr lang="en-US" sz="2000" b="1" dirty="0" smtClean="0">
                <a:solidFill>
                  <a:srgbClr val="006600"/>
                </a:solidFill>
                <a:latin typeface="+mn-lt"/>
              </a:rPr>
              <a:t>into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a discrete color of </a:t>
            </a:r>
            <a:r>
              <a:rPr lang="en-US" sz="2000" b="1" dirty="0" smtClean="0">
                <a:solidFill>
                  <a:srgbClr val="006600"/>
                </a:solidFill>
                <a:latin typeface="+mn-lt"/>
              </a:rPr>
              <a:t>light</a:t>
            </a:r>
            <a:endParaRPr lang="en-US" sz="2000" b="1" dirty="0">
              <a:solidFill>
                <a:srgbClr val="00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574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LED Interfacing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559" y="1638300"/>
            <a:ext cx="4323670" cy="39378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400" y="1561238"/>
            <a:ext cx="601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In This Circuit the wiring of LED is meant to be active low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Means when PD3 From the MCU outputs LOW signal = GND = Logic 0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Then the LED gets ON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LED has two terminals Anode(+) and Cathode(-)</a:t>
            </a: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Calculate Resistor value with the following formula:</a:t>
            </a:r>
            <a:endParaRPr lang="en-US" dirty="0"/>
          </a:p>
        </p:txBody>
      </p:sp>
      <p:pic>
        <p:nvPicPr>
          <p:cNvPr id="8194" name="Picture 2" descr="\mathbf{R = \frac{Voltage Supplied to LED - Forward Voltage Drop of LED}{Current Flowing Through LED} = \frac{5V - 0.7V}{10mA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4381101"/>
            <a:ext cx="60198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83029" y="5291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\mathbf{R = \frac{4.3V}{10mA} = 430 \Omega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4" y="5116518"/>
            <a:ext cx="15621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0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Active High </a:t>
            </a:r>
            <a:r>
              <a:rPr lang="en-US" dirty="0" err="1" smtClean="0"/>
              <a:t>vs</a:t>
            </a:r>
            <a:r>
              <a:rPr lang="en-US" dirty="0" smtClean="0"/>
              <a:t> Active Low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1561238"/>
            <a:ext cx="45030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Draw the circuit diagram on 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proteus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 where Button is connected to PD2 and LED is connected to PD3 </a:t>
            </a: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Write a program for Atmega32 to :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Make the LED glow when the button is pressed.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Note This LED is Active High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59" y="1262743"/>
            <a:ext cx="4668611" cy="4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3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1561238"/>
            <a:ext cx="45030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Draw the circuit diagram on 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proteus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 where Button is connected to PD2 and LED is connected to PD3 </a:t>
            </a: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Write a program for Atmega32 to :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Make the LED glow when the button is pressed.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Note This LED is Active High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59" y="1262743"/>
            <a:ext cx="4668611" cy="41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6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Registers in AVR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400" y="1561238"/>
            <a:ext cx="45030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Each register is 8 bits 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From bit 0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and called </a:t>
            </a:r>
            <a:r>
              <a:rPr lang="en-US" b="1" dirty="0"/>
              <a:t>Least Significant Bit (LSB</a:t>
            </a:r>
            <a:r>
              <a:rPr lang="en-US" b="1" dirty="0" smtClean="0"/>
              <a:t>)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 to bit 7 and called </a:t>
            </a:r>
            <a:r>
              <a:rPr lang="en-US" b="1" dirty="0"/>
              <a:t>Most Significant Bit (MSB)</a:t>
            </a:r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Maximum value could be held by this register is 2^8=256-1=255</a:t>
            </a: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Bits from 0 to 3 are representing the lower nipple while bits from 4 to 7 represent the upper nipple 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In other words nipple is half byte = 4 bits</a:t>
            </a:r>
          </a:p>
        </p:txBody>
      </p:sp>
      <p:pic>
        <p:nvPicPr>
          <p:cNvPr id="7" name="Picture 2" descr="Register Memory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89" y="1376457"/>
            <a:ext cx="581977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71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Registers in AVR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146" name="Picture 2" descr="DDRx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7837"/>
            <a:ext cx="6374783" cy="32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axembedded.files.wordpress.com/2011/06/portx.png?resize=640%2C3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21" y="1230594"/>
            <a:ext cx="6125779" cy="325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42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Registers in AVR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59325"/>
              </p:ext>
            </p:extLst>
          </p:nvPr>
        </p:nvGraphicFramePr>
        <p:xfrm>
          <a:off x="5870575" y="1251857"/>
          <a:ext cx="5419725" cy="4322989"/>
        </p:xfrm>
        <a:graphic>
          <a:graphicData uri="http://schemas.openxmlformats.org/drawingml/2006/table">
            <a:tbl>
              <a:tblPr/>
              <a:tblGrid>
                <a:gridCol w="5419725"/>
              </a:tblGrid>
              <a:tr h="43229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Monaco"/>
                        </a:rPr>
                        <a:t>DDRC 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=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Monaco"/>
                        </a:rPr>
                        <a:t>0x0F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Monaco"/>
                        </a:rPr>
                        <a:t>PORTC 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=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Monaco"/>
                        </a:rPr>
                        <a:t>0x0C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00B050"/>
                          </a:solidFill>
                          <a:effectLst/>
                          <a:latin typeface="Monaco"/>
                        </a:rPr>
                        <a:t>// lets assume a 4V supply comes to PORTC.6 and </a:t>
                      </a:r>
                      <a:r>
                        <a:rPr lang="en-US" b="0" i="0" dirty="0" err="1" smtClean="0">
                          <a:solidFill>
                            <a:srgbClr val="00B050"/>
                          </a:solidFill>
                          <a:effectLst/>
                          <a:latin typeface="Monaco"/>
                        </a:rPr>
                        <a:t>Vcc</a:t>
                      </a:r>
                      <a:r>
                        <a:rPr lang="en-US" b="0" i="0" dirty="0" smtClean="0">
                          <a:solidFill>
                            <a:srgbClr val="00B050"/>
                          </a:solidFill>
                          <a:effectLst/>
                          <a:latin typeface="Monaco"/>
                        </a:rPr>
                        <a:t> = 5V</a:t>
                      </a:r>
                    </a:p>
                    <a:p>
                      <a:pPr algn="l" rtl="0" fontAlgn="base"/>
                      <a:r>
                        <a:rPr lang="en-US" b="1" i="0" dirty="0" smtClean="0">
                          <a:solidFill>
                            <a:srgbClr val="0070C0"/>
                          </a:solidFill>
                          <a:effectLst/>
                          <a:latin typeface="Monaco"/>
                        </a:rPr>
                        <a:t>if 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(</a:t>
                      </a:r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Monaco"/>
                        </a:rPr>
                        <a:t>PINC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 == </a:t>
                      </a:r>
                      <a:r>
                        <a:rPr lang="en-US" b="0" i="0" dirty="0" smtClean="0">
                          <a:solidFill>
                            <a:schemeClr val="accent2"/>
                          </a:solidFill>
                          <a:effectLst/>
                          <a:latin typeface="Monaco"/>
                        </a:rPr>
                        <a:t>0b01000000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    </a:t>
                      </a:r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Monaco"/>
                        </a:rPr>
                        <a:t>PORTC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 =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Monaco"/>
                        </a:rPr>
                        <a:t>0x0B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0070C0"/>
                          </a:solidFill>
                          <a:effectLst/>
                          <a:latin typeface="Monaco"/>
                        </a:rPr>
                        <a:t>else</a:t>
                      </a:r>
                    </a:p>
                    <a:p>
                      <a:pPr algn="l" rtl="0" fontAlgn="base"/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    </a:t>
                      </a:r>
                      <a:r>
                        <a:rPr lang="en-US" b="0" i="0" dirty="0" smtClean="0">
                          <a:solidFill>
                            <a:srgbClr val="7030A0"/>
                          </a:solidFill>
                          <a:effectLst/>
                          <a:latin typeface="Monaco"/>
                        </a:rPr>
                        <a:t>PORTC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 =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Monaco"/>
                        </a:rPr>
                        <a:t>0x00</a:t>
                      </a:r>
                      <a:r>
                        <a:rPr lang="en-US" b="0" i="0" dirty="0" smtClean="0">
                          <a:solidFill>
                            <a:srgbClr val="4C4C4C"/>
                          </a:solidFill>
                          <a:effectLst/>
                          <a:latin typeface="Monaco"/>
                        </a:rPr>
                        <a:t>;</a:t>
                      </a:r>
                      <a:endParaRPr lang="en-US" b="0" i="0" dirty="0">
                        <a:solidFill>
                          <a:srgbClr val="4C4C4C"/>
                        </a:solidFill>
                        <a:effectLst/>
                        <a:latin typeface="Monaco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5029" y="1909935"/>
            <a:ext cx="330925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 a condition of 4V supply to PORTC.6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Vcc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 = 5V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(PINC == 0b01000000)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PORTC = 0x0B;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PORTC = 0x00;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085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Example using bitwise operation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6400" y="1406381"/>
            <a:ext cx="465908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rgbClr val="000000"/>
                </a:solidFill>
                <a:latin typeface="Monaco"/>
              </a:rPr>
              <a:t>#define LED    	         0	//PB0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#define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PIR_SENSOR  0	//PC0</a:t>
            </a:r>
            <a:endParaRPr lang="en-US" b="1" dirty="0">
              <a:solidFill>
                <a:srgbClr val="006699"/>
              </a:solidFill>
              <a:latin typeface="Monaco"/>
            </a:endParaRPr>
          </a:p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#include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avr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io.h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&gt;</a:t>
            </a:r>
          </a:p>
          <a:p>
            <a:pPr lvl="0"/>
            <a:r>
              <a:rPr lang="en-US" b="1" dirty="0" err="1">
                <a:solidFill>
                  <a:srgbClr val="006699"/>
                </a:solidFill>
                <a:latin typeface="Monaco"/>
              </a:rPr>
              <a:t>i</a:t>
            </a:r>
            <a:r>
              <a:rPr lang="en-US" b="1" dirty="0" err="1" smtClean="0">
                <a:solidFill>
                  <a:srgbClr val="006699"/>
                </a:solidFill>
                <a:latin typeface="Monaco"/>
              </a:rPr>
              <a:t>nt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 </a:t>
            </a:r>
            <a:r>
              <a:rPr lang="en-US" dirty="0" smtClean="0">
                <a:latin typeface="Monaco"/>
              </a:rPr>
              <a:t>main(){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lvl="0"/>
            <a:r>
              <a:rPr lang="en-US" dirty="0" smtClean="0">
                <a:latin typeface="Monaco"/>
              </a:rPr>
              <a:t>DDRB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|=(1&lt;&lt;LED);</a:t>
            </a:r>
          </a:p>
          <a:p>
            <a:pPr lvl="0"/>
            <a:r>
              <a:rPr lang="en-US" dirty="0" smtClean="0">
                <a:latin typeface="Monaco"/>
              </a:rPr>
              <a:t>DDRC&amp;=~(1&lt;&lt;PIR_SENSOR);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(PINC &amp;(1&lt;&lt;PIR_SENSOR))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        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PORTB |=(1&lt;&lt;LED);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        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       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PORTB &amp;=(1&lt;&lt;LED);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71" y="1153205"/>
            <a:ext cx="7391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6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Atemga32 pin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 Registers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Programming for Input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Circuits for Simple Input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Datasheet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LAB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 smtClean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5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Example Buzzer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6400" y="1406381"/>
            <a:ext cx="465908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rgbClr val="000000"/>
                </a:solidFill>
                <a:latin typeface="Monaco"/>
              </a:rPr>
              <a:t>#define LED    	         0	//PB0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#define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PIR_SENSOR  0	//PC0</a:t>
            </a:r>
            <a:endParaRPr lang="en-US" b="1" dirty="0">
              <a:solidFill>
                <a:srgbClr val="006699"/>
              </a:solidFill>
              <a:latin typeface="Monaco"/>
            </a:endParaRPr>
          </a:p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#include 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avr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io.h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&gt;</a:t>
            </a:r>
          </a:p>
          <a:p>
            <a:pPr lvl="0"/>
            <a:r>
              <a:rPr lang="en-US" b="1" dirty="0" err="1">
                <a:solidFill>
                  <a:srgbClr val="006699"/>
                </a:solidFill>
                <a:latin typeface="Monaco"/>
              </a:rPr>
              <a:t>i</a:t>
            </a:r>
            <a:r>
              <a:rPr lang="en-US" b="1" dirty="0" err="1" smtClean="0">
                <a:solidFill>
                  <a:srgbClr val="006699"/>
                </a:solidFill>
                <a:latin typeface="Monaco"/>
              </a:rPr>
              <a:t>nt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 </a:t>
            </a:r>
            <a:r>
              <a:rPr lang="en-US" dirty="0" smtClean="0">
                <a:latin typeface="Monaco"/>
              </a:rPr>
              <a:t>main(){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lvl="0"/>
            <a:r>
              <a:rPr lang="en-US" dirty="0" smtClean="0">
                <a:latin typeface="Monaco"/>
              </a:rPr>
              <a:t>DDRB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|=(1&lt;&lt;LED);</a:t>
            </a:r>
          </a:p>
          <a:p>
            <a:pPr lvl="0"/>
            <a:r>
              <a:rPr lang="en-US" dirty="0" smtClean="0">
                <a:latin typeface="Monaco"/>
              </a:rPr>
              <a:t>DDRC&amp;=~(1&lt;&lt;PIR_SENSOR);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6699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(PINC &amp;(1&lt;&lt;PIR_SENSOR))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        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PORTB |=(1&lt;&lt;LED);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        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       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PORTB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&amp;=~(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1&lt;&lt;LED);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371" y="1153205"/>
            <a:ext cx="7391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6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Example Relay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6400" y="1335908"/>
            <a:ext cx="570048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rgbClr val="000000"/>
                </a:solidFill>
                <a:latin typeface="Monaco"/>
              </a:rPr>
              <a:t>#define RELAY	         1	//PA2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#define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BUTTON           2	//PD2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Monaco"/>
              </a:rPr>
              <a:t>#define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RELAY_PORT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PORTA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#define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BUTTON_PORT	PORTD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	</a:t>
            </a:r>
            <a:endParaRPr lang="en-US" b="1" dirty="0">
              <a:solidFill>
                <a:srgbClr val="006699"/>
              </a:solidFill>
              <a:latin typeface="Monaco"/>
            </a:endParaRPr>
          </a:p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#include 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“</a:t>
            </a:r>
            <a:r>
              <a:rPr lang="en-US" b="1" dirty="0" err="1" smtClean="0">
                <a:solidFill>
                  <a:srgbClr val="006699"/>
                </a:solidFill>
                <a:latin typeface="Monaco"/>
              </a:rPr>
              <a:t>dio_hw.h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”</a:t>
            </a:r>
          </a:p>
          <a:p>
            <a:r>
              <a:rPr lang="en-US" b="1" dirty="0">
                <a:solidFill>
                  <a:srgbClr val="006699"/>
                </a:solidFill>
                <a:latin typeface="Monaco"/>
              </a:rPr>
              <a:t>#include 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“</a:t>
            </a:r>
            <a:r>
              <a:rPr lang="en-US" b="1" dirty="0" err="1" smtClean="0">
                <a:solidFill>
                  <a:srgbClr val="006699"/>
                </a:solidFill>
                <a:latin typeface="Monaco"/>
              </a:rPr>
              <a:t>bitMath.h</a:t>
            </a:r>
            <a:r>
              <a:rPr lang="en-US" b="1" dirty="0">
                <a:solidFill>
                  <a:srgbClr val="006699"/>
                </a:solidFill>
                <a:latin typeface="Monaco"/>
              </a:rPr>
              <a:t>”</a:t>
            </a:r>
          </a:p>
          <a:p>
            <a:pPr lvl="0"/>
            <a:endParaRPr lang="en-US" b="1" dirty="0" smtClean="0">
              <a:solidFill>
                <a:srgbClr val="006699"/>
              </a:solidFill>
              <a:latin typeface="Monaco"/>
            </a:endParaRPr>
          </a:p>
          <a:p>
            <a:pPr lvl="0"/>
            <a:r>
              <a:rPr lang="en-US" b="1" dirty="0" err="1" smtClean="0">
                <a:solidFill>
                  <a:srgbClr val="006699"/>
                </a:solidFill>
                <a:latin typeface="Monaco"/>
              </a:rPr>
              <a:t>int</a:t>
            </a:r>
            <a:r>
              <a:rPr lang="en-US" b="1" dirty="0" smtClean="0">
                <a:solidFill>
                  <a:srgbClr val="006699"/>
                </a:solidFill>
                <a:latin typeface="Monaco"/>
              </a:rPr>
              <a:t> </a:t>
            </a:r>
            <a:r>
              <a:rPr lang="en-US" dirty="0" smtClean="0">
                <a:latin typeface="Monaco"/>
              </a:rPr>
              <a:t>main(){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r>
              <a:rPr lang="en-US" dirty="0" smtClean="0">
                <a:solidFill>
                  <a:srgbClr val="4C4C4C"/>
                </a:solidFill>
                <a:latin typeface="Monaco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ET_BIT(RELAY_PORT,RELAY);</a:t>
            </a:r>
            <a:endParaRPr kumimoji="0" lang="en-US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</a:rPr>
              <a:t>CLEAR_BIT(BUTTON_PORT,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BUTTON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dirty="0"/>
          </a:p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(1)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(GET_BIT(BUTTON_PORT,BUTTON)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            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SET_BIT(RELAY_PORT,RELAY);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latin typeface="Monaco"/>
              </a:rPr>
              <a:t>           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else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dirty="0">
                <a:solidFill>
                  <a:srgbClr val="4C4C4C"/>
                </a:solidFill>
                <a:latin typeface="Monaco"/>
              </a:rPr>
              <a:t>                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CLEAR_BIT(RELAY_PORT,RELAY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25886" y="1685587"/>
            <a:ext cx="570048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smtClean="0">
                <a:solidFill>
                  <a:srgbClr val="000000"/>
                </a:solidFill>
                <a:latin typeface="Monaco"/>
              </a:rPr>
              <a:t>Use datasheet to get the addresses of I/O Ports Registers and place them into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dio_hw.h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Monaco"/>
              </a:rPr>
              <a:t>Use the previously created </a:t>
            </a: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bitMath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Library for bitwise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4151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261258"/>
            <a:ext cx="11680371" cy="674914"/>
          </a:xfrm>
        </p:spPr>
        <p:txBody>
          <a:bodyPr/>
          <a:lstStyle/>
          <a:p>
            <a:r>
              <a:rPr lang="en-US" dirty="0" smtClean="0"/>
              <a:t>LAB2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257" y="1285875"/>
            <a:ext cx="39587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Draw the schematic diagram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on </a:t>
            </a:r>
            <a:r>
              <a:rPr lang="en-US" dirty="0" err="1" smtClean="0">
                <a:solidFill>
                  <a:srgbClr val="333333"/>
                </a:solidFill>
                <a:latin typeface="Roboto"/>
              </a:rPr>
              <a:t>proteus</a:t>
            </a:r>
            <a:r>
              <a:rPr lang="en-US" dirty="0" smtClean="0">
                <a:solidFill>
                  <a:srgbClr val="333333"/>
                </a:solidFill>
                <a:latin typeface="Roboto"/>
              </a:rPr>
              <a:t> </a:t>
            </a:r>
          </a:p>
          <a:p>
            <a:endParaRPr lang="en-US" dirty="0" smtClean="0">
              <a:solidFill>
                <a:srgbClr val="333333"/>
              </a:solidFill>
              <a:latin typeface="Roboto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Make the LEDS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Glow on rotation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For example :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LED one glows first and all are off</a:t>
            </a:r>
          </a:p>
          <a:p>
            <a:r>
              <a:rPr lang="en-US" dirty="0" smtClean="0">
                <a:solidFill>
                  <a:srgbClr val="333333"/>
                </a:solidFill>
                <a:latin typeface="Roboto"/>
              </a:rPr>
              <a:t>Then LED one gets off and LED two gets on and other LEDs are off</a:t>
            </a:r>
            <a:endParaRPr lang="en-US" dirty="0">
              <a:solidFill>
                <a:srgbClr val="333333"/>
              </a:solidFill>
              <a:latin typeface="Roboto"/>
            </a:endParaRP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1559" y="1382486"/>
            <a:ext cx="7808890" cy="472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715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 of ATMEGA32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0" y="1252076"/>
            <a:ext cx="55517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AVR ATmega16 has 32 pins constituting four ports.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The ports are listed below :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1.  PORT A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2.  PORT B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3.  PORT C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4.  PORT 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Each port has 8 pins.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081767"/>
            <a:ext cx="4781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3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REGISTERS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Three Registers for each PORT where </a:t>
            </a:r>
            <a:r>
              <a:rPr lang="en-US" dirty="0" err="1" smtClean="0"/>
              <a:t>PORTx</a:t>
            </a:r>
            <a:r>
              <a:rPr lang="en-US" dirty="0" smtClean="0"/>
              <a:t> means one of PORTA,PORTB,PORTC and PORTD</a:t>
            </a:r>
            <a:endParaRPr lang="en-US" dirty="0"/>
          </a:p>
        </p:txBody>
      </p:sp>
      <p:pic>
        <p:nvPicPr>
          <p:cNvPr id="3074" name="Picture 2" descr="Image result for input/output port atmega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09" y="2259510"/>
            <a:ext cx="6849382" cy="314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2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REGISTERS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076" name="Picture 4" descr="Image result for input/output port atmega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570" y="1187312"/>
            <a:ext cx="6164489" cy="52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65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Registers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502908"/>
            <a:ext cx="7650831" cy="44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3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equivalent circuit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4098" name="Picture 2" descr="Equivalent Schematic Of I/O Pi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5" y="1322904"/>
            <a:ext cx="4829849" cy="29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7714" y="1121228"/>
            <a:ext cx="62846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All port pins have individually selectable pull-up resistors with a resistance which is independent of the supply voltage. All pins have protection diodes to both VCC and Ground.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714" y="2949297"/>
            <a:ext cx="6457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33333"/>
                </a:solidFill>
                <a:effectLst/>
                <a:latin typeface="Roboto"/>
              </a:rPr>
              <a:t>Current sinking and sourcing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Each I/O pin can sink or source a maximum current of 40mA.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Although each pin can sink or source 40mA current, it must be ensured that the current sourced or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sinked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 from all the ports combined, should not exceed 200mA.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There are further restrictions on the amount of current sourced or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sinked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 by each port. For information on this, refer page 292 in the datasheet of ATmega16 given in the attachments section of this topic.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534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Up Resistor 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4" y="1398132"/>
            <a:ext cx="7530604" cy="45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85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State</a:t>
            </a:r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F92E-93BA-43C4-8E56-8DA26C08C66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3629"/>
              </p:ext>
            </p:extLst>
          </p:nvPr>
        </p:nvGraphicFramePr>
        <p:xfrm>
          <a:off x="5315494" y="1306286"/>
          <a:ext cx="6158049" cy="3566160"/>
        </p:xfrm>
        <a:graphic>
          <a:graphicData uri="http://schemas.openxmlformats.org/drawingml/2006/table">
            <a:tbl>
              <a:tblPr/>
              <a:tblGrid>
                <a:gridCol w="1173480"/>
                <a:gridCol w="1173480"/>
                <a:gridCol w="1173480"/>
                <a:gridCol w="1174115"/>
                <a:gridCol w="1463494"/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Roboto"/>
                        </a:rPr>
                        <a:t>DDxn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Roboto"/>
                        </a:rPr>
                        <a:t>PORTxn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I/O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Pull-Up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Roboto"/>
                        </a:rPr>
                        <a:t>Comment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Roboto"/>
                        </a:rPr>
                        <a:t>Tri State (High Z)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I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Yes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Roboto"/>
                        </a:rPr>
                        <a:t>Pxn will source current if pulled low externally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Roboto"/>
                        </a:rPr>
                        <a:t>Output Low (Sink)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Roboto"/>
                        </a:rPr>
                        <a:t>No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Roboto"/>
                        </a:rPr>
                        <a:t>Output High (Source)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Roboto"/>
                        </a:rPr>
                        <a:t>x is Port and can be A, B, C or D</a:t>
                      </a:r>
                    </a:p>
                    <a:p>
                      <a:r>
                        <a:rPr lang="en-US" dirty="0">
                          <a:effectLst/>
                          <a:latin typeface="Roboto"/>
                        </a:rPr>
                        <a:t>n is Pin number of the Port, and can be 0, 1, 2, 3, 4, 5, 6 or 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6400" y="1561238"/>
            <a:ext cx="45030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As discussed in the equivalent schematic of I/O pins, each port pin has an internal pull-up resistor. This internal pull-up 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resistor to all the pins can be disabled by writing one to the PUD bit in the SFIOR register. </a:t>
            </a:r>
          </a:p>
          <a:p>
            <a:endParaRPr lang="en-US" dirty="0">
              <a:solidFill>
                <a:srgbClr val="333333"/>
              </a:solidFill>
              <a:latin typeface="Roboto"/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When this is done, the pins are in tri state (High impedance states) if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DDRxn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 = 0 and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Roboto"/>
              </a:rPr>
              <a:t>PORTxn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Roboto"/>
              </a:rPr>
              <a:t> =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49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وازنة">
  <a:themeElements>
    <a:clrScheme name="موازنة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موازنة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وازن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916</Words>
  <Application>Microsoft Office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Aharoni</vt:lpstr>
      <vt:lpstr>Arial</vt:lpstr>
      <vt:lpstr>Courier New</vt:lpstr>
      <vt:lpstr>Franklin Gothic Book</vt:lpstr>
      <vt:lpstr>Monaco</vt:lpstr>
      <vt:lpstr>Perpetua</vt:lpstr>
      <vt:lpstr>Roboto</vt:lpstr>
      <vt:lpstr>Tahoma</vt:lpstr>
      <vt:lpstr>Times New Roman</vt:lpstr>
      <vt:lpstr>Wingdings</vt:lpstr>
      <vt:lpstr>Wingdings 2</vt:lpstr>
      <vt:lpstr>موازنة</vt:lpstr>
      <vt:lpstr>Digital Input/Output Interfacing</vt:lpstr>
      <vt:lpstr>Agenda</vt:lpstr>
      <vt:lpstr>Pin Configuration of ATMEGA32</vt:lpstr>
      <vt:lpstr>PORT REGISTERS</vt:lpstr>
      <vt:lpstr>PORT REGISTERS</vt:lpstr>
      <vt:lpstr>PORT Registers</vt:lpstr>
      <vt:lpstr>Pin equivalent circuit</vt:lpstr>
      <vt:lpstr>Pull Up Resistor </vt:lpstr>
      <vt:lpstr>Pin State</vt:lpstr>
      <vt:lpstr>Programming DIO</vt:lpstr>
      <vt:lpstr>Button Interfacing</vt:lpstr>
      <vt:lpstr>LED Interfacing</vt:lpstr>
      <vt:lpstr>LED Interfacing</vt:lpstr>
      <vt:lpstr>Active High vs Active Low</vt:lpstr>
      <vt:lpstr>LAB</vt:lpstr>
      <vt:lpstr>Registers in AVR</vt:lpstr>
      <vt:lpstr>Registers in AVR</vt:lpstr>
      <vt:lpstr>Registers in AVR</vt:lpstr>
      <vt:lpstr>Example using bitwise operation</vt:lpstr>
      <vt:lpstr>Example Buzzer</vt:lpstr>
      <vt:lpstr>Example Relay</vt:lpstr>
      <vt:lpstr>LAB2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Saied</dc:creator>
  <cp:lastModifiedBy>Mohamed</cp:lastModifiedBy>
  <cp:revision>122</cp:revision>
  <dcterms:created xsi:type="dcterms:W3CDTF">2019-10-13T09:03:40Z</dcterms:created>
  <dcterms:modified xsi:type="dcterms:W3CDTF">2019-12-06T10:33:07Z</dcterms:modified>
</cp:coreProperties>
</file>