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26"/>
  </p:notesMasterIdLst>
  <p:sldIdLst>
    <p:sldId id="256" r:id="rId2"/>
    <p:sldId id="266" r:id="rId3"/>
    <p:sldId id="283" r:id="rId4"/>
    <p:sldId id="267" r:id="rId5"/>
    <p:sldId id="262" r:id="rId6"/>
    <p:sldId id="257" r:id="rId7"/>
    <p:sldId id="268" r:id="rId8"/>
    <p:sldId id="269" r:id="rId9"/>
    <p:sldId id="270" r:id="rId10"/>
    <p:sldId id="263" r:id="rId11"/>
    <p:sldId id="281" r:id="rId12"/>
    <p:sldId id="279" r:id="rId13"/>
    <p:sldId id="258" r:id="rId14"/>
    <p:sldId id="288" r:id="rId15"/>
    <p:sldId id="285" r:id="rId16"/>
    <p:sldId id="280" r:id="rId17"/>
    <p:sldId id="282" r:id="rId18"/>
    <p:sldId id="260" r:id="rId19"/>
    <p:sldId id="289" r:id="rId20"/>
    <p:sldId id="264" r:id="rId21"/>
    <p:sldId id="284" r:id="rId22"/>
    <p:sldId id="287" r:id="rId23"/>
    <p:sldId id="290" r:id="rId24"/>
    <p:sldId id="28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BCC6C-367C-4E35-9F12-D3879995F71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89085-FD60-4599-BBF8-34FA7BE05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89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33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262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009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379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949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285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232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250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47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4F35A8A-AD4B-40E2-AE1E-A2B6BBFA7ED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B307-45AD-439F-A64D-762099D34F0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98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5A8A-AD4B-40E2-AE1E-A2B6BBFA7ED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B307-45AD-439F-A64D-762099D34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4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5A8A-AD4B-40E2-AE1E-A2B6BBFA7ED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B307-45AD-439F-A64D-762099D34F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22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5A8A-AD4B-40E2-AE1E-A2B6BBFA7ED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B307-45AD-439F-A64D-762099D34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4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5A8A-AD4B-40E2-AE1E-A2B6BBFA7ED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B307-45AD-439F-A64D-762099D34F0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89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5A8A-AD4B-40E2-AE1E-A2B6BBFA7ED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B307-45AD-439F-A64D-762099D34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5A8A-AD4B-40E2-AE1E-A2B6BBFA7ED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B307-45AD-439F-A64D-762099D34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41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5A8A-AD4B-40E2-AE1E-A2B6BBFA7ED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B307-45AD-439F-A64D-762099D34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1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5A8A-AD4B-40E2-AE1E-A2B6BBFA7ED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B307-45AD-439F-A64D-762099D34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0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5A8A-AD4B-40E2-AE1E-A2B6BBFA7ED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B307-45AD-439F-A64D-762099D34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4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5A8A-AD4B-40E2-AE1E-A2B6BBFA7ED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B307-45AD-439F-A64D-762099D34F0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9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4F35A8A-AD4B-40E2-AE1E-A2B6BBFA7ED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A01B307-45AD-439F-A64D-762099D34F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3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Interrupt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Mohamed Saied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19347" cy="107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6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Vector Table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187475" cy="41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4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1"/>
          <p:cNvSpPr>
            <a:spLocks noGrp="1" noChangeArrowheads="1"/>
          </p:cNvSpPr>
          <p:nvPr>
            <p:ph type="title"/>
          </p:nvPr>
        </p:nvSpPr>
        <p:spPr>
          <a:xfrm>
            <a:off x="1295400" y="806396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Enabling/Disabling Interrupts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2133600" y="18288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1085850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ATmega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contains a status register called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SREG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Bit 7 of SREG , the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I bit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is the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Global Interrupt Enable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Clearing I bit disables interrupts, setting I bit enables them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 bit is automatically cleared when an interrupt starts, set when interrupt is done</a:t>
            </a:r>
          </a:p>
          <a:p>
            <a:pPr lvl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Interrupts are not interrupted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Use the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SEI()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CLI()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macros to set and clear in C</a:t>
            </a:r>
          </a:p>
        </p:txBody>
      </p:sp>
    </p:spTree>
    <p:extLst>
      <p:ext uri="{BB962C8B-B14F-4D97-AF65-F5344CB8AC3E}">
        <p14:creationId xmlns:p14="http://schemas.microsoft.com/office/powerpoint/2010/main" val="2611843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"/>
          <p:cNvSpPr>
            <a:spLocks noGrp="1" noChangeArrowheads="1"/>
          </p:cNvSpPr>
          <p:nvPr>
            <p:ph type="title"/>
          </p:nvPr>
        </p:nvSpPr>
        <p:spPr>
          <a:xfrm>
            <a:off x="1055914" y="907410"/>
            <a:ext cx="7565571" cy="631371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Interrupt Latency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1055914" y="3502274"/>
            <a:ext cx="7535862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6168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How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quickly does the system respond to an interrupt?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1194682" y="4512652"/>
            <a:ext cx="8007350" cy="195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>
              <a:buFont typeface="Times New Roman" panose="02020603050405020304" pitchFamily="18" charset="0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Maximum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time when interrupts are disabled</a:t>
            </a:r>
          </a:p>
          <a:p>
            <a:pPr>
              <a:lnSpc>
                <a:spcPct val="140000"/>
              </a:lnSpc>
              <a:buFont typeface="Times New Roman" panose="02020603050405020304" pitchFamily="18" charset="0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Time required to execute higher priority interrupts</a:t>
            </a:r>
          </a:p>
          <a:p>
            <a:pPr>
              <a:lnSpc>
                <a:spcPct val="140000"/>
              </a:lnSpc>
              <a:buFont typeface="Times New Roman" panose="02020603050405020304" pitchFamily="18" charset="0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Time between interrupt event and running interrupt code</a:t>
            </a:r>
          </a:p>
          <a:p>
            <a:pPr>
              <a:lnSpc>
                <a:spcPct val="140000"/>
              </a:lnSpc>
              <a:buFont typeface="Times New Roman" panose="02020603050405020304" pitchFamily="18" charset="0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Time required to complete ISR code execution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1055914" y="3982471"/>
            <a:ext cx="3297238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6168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Contributing Factors:</a:t>
            </a:r>
          </a:p>
        </p:txBody>
      </p:sp>
      <p:pic>
        <p:nvPicPr>
          <p:cNvPr id="8" name="Picture 2" descr="Figure 6: Interrupt latency when considering processing performa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14" y="1502852"/>
            <a:ext cx="6727573" cy="204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0019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171" y="794656"/>
            <a:ext cx="10493829" cy="1026659"/>
          </a:xfrm>
        </p:spPr>
        <p:txBody>
          <a:bodyPr/>
          <a:lstStyle/>
          <a:p>
            <a:r>
              <a:rPr lang="en-US" dirty="0" smtClean="0"/>
              <a:t>Interrupt in AVR</a:t>
            </a:r>
            <a:endParaRPr lang="en-US" dirty="0"/>
          </a:p>
        </p:txBody>
      </p:sp>
      <p:pic>
        <p:nvPicPr>
          <p:cNvPr id="36866" name="Picture 2" descr="FAJH_Industrial_1_Aug201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13" y="2028144"/>
            <a:ext cx="8273143" cy="369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74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on Executing Interrupt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1839686"/>
            <a:ext cx="8229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◉ Finishes the current instruction. Stack← PC+1</a:t>
            </a:r>
          </a:p>
          <a:p>
            <a:endParaRPr lang="en-US" sz="2800" dirty="0" smtClean="0"/>
          </a:p>
          <a:p>
            <a:r>
              <a:rPr lang="en-US" sz="2800" dirty="0" smtClean="0"/>
              <a:t>◉ Jumps to Interrupt Vector Table. ISR ← IVR </a:t>
            </a:r>
          </a:p>
          <a:p>
            <a:endParaRPr lang="en-US" sz="2800" dirty="0" smtClean="0"/>
          </a:p>
          <a:p>
            <a:r>
              <a:rPr lang="en-US" sz="2800" dirty="0" smtClean="0"/>
              <a:t>◉ Executes ISR till RETI. </a:t>
            </a:r>
          </a:p>
          <a:p>
            <a:endParaRPr lang="en-US" sz="2800" dirty="0" smtClean="0"/>
          </a:p>
          <a:p>
            <a:r>
              <a:rPr lang="en-US" sz="2800" dirty="0" smtClean="0"/>
              <a:t>◉ PC ← Stack, continue main program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548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in AVR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84036" y="1843201"/>
            <a:ext cx="8064500" cy="476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de-DE" b="1" dirty="0" smtClean="0">
                <a:solidFill>
                  <a:schemeClr val="accent2"/>
                </a:solidFill>
              </a:rPr>
              <a:t>Example </a:t>
            </a:r>
            <a:r>
              <a:rPr lang="de-DE" b="1" dirty="0">
                <a:solidFill>
                  <a:schemeClr val="accent2"/>
                </a:solidFill>
              </a:rPr>
              <a:t>interrupt handler for the </a:t>
            </a:r>
            <a:r>
              <a:rPr lang="de-DE" b="1" dirty="0" smtClean="0">
                <a:solidFill>
                  <a:schemeClr val="accent2"/>
                </a:solidFill>
              </a:rPr>
              <a:t>INT0:</a:t>
            </a:r>
            <a:endParaRPr lang="de-DE" b="1" dirty="0">
              <a:solidFill>
                <a:schemeClr val="accent2"/>
              </a:solidFill>
            </a:endParaRPr>
          </a:p>
          <a:p>
            <a:endParaRPr lang="de-DE" b="1" dirty="0">
              <a:solidFill>
                <a:schemeClr val="accent2"/>
              </a:solidFill>
            </a:endParaRPr>
          </a:p>
          <a:p>
            <a:r>
              <a:rPr lang="de-DE" dirty="0">
                <a:latin typeface="Courier New" panose="02070309020205020404" pitchFamily="49" charset="0"/>
              </a:rPr>
              <a:t>  #include &lt;avr/interrupt.h&gt;</a:t>
            </a:r>
          </a:p>
          <a:p>
            <a:endParaRPr lang="de-DE" dirty="0">
              <a:latin typeface="Courier New" panose="02070309020205020404" pitchFamily="49" charset="0"/>
            </a:endParaRPr>
          </a:p>
          <a:p>
            <a:r>
              <a:rPr lang="de-DE" dirty="0">
                <a:latin typeface="Courier New" panose="02070309020205020404" pitchFamily="49" charset="0"/>
              </a:rPr>
              <a:t>  </a:t>
            </a:r>
            <a:r>
              <a:rPr lang="de-DE" dirty="0" smtClean="0">
                <a:latin typeface="Courier New" panose="02070309020205020404" pitchFamily="49" charset="0"/>
              </a:rPr>
              <a:t>ISR(INT0_vect</a:t>
            </a:r>
            <a:r>
              <a:rPr lang="de-DE" dirty="0">
                <a:latin typeface="Courier New" panose="02070309020205020404" pitchFamily="49" charset="0"/>
              </a:rPr>
              <a:t>)</a:t>
            </a:r>
          </a:p>
          <a:p>
            <a:r>
              <a:rPr lang="de-DE" dirty="0">
                <a:latin typeface="Courier New" panose="02070309020205020404" pitchFamily="49" charset="0"/>
              </a:rPr>
              <a:t>  {</a:t>
            </a:r>
          </a:p>
          <a:p>
            <a:r>
              <a:rPr lang="de-DE" dirty="0">
                <a:latin typeface="Courier New" panose="02070309020205020404" pitchFamily="49" charset="0"/>
              </a:rPr>
              <a:t>    // user code here</a:t>
            </a:r>
          </a:p>
          <a:p>
            <a:r>
              <a:rPr lang="de-DE" dirty="0">
                <a:latin typeface="Courier New" panose="02070309020205020404" pitchFamily="49" charset="0"/>
              </a:rPr>
              <a:t>  }</a:t>
            </a:r>
          </a:p>
          <a:p>
            <a:r>
              <a:rPr lang="de-DE" dirty="0"/>
              <a:t> </a:t>
            </a:r>
          </a:p>
          <a:p>
            <a:r>
              <a:rPr lang="de-DE" dirty="0">
                <a:cs typeface="Arial" panose="020B0604020202020204" pitchFamily="34" charset="0"/>
              </a:rPr>
              <a:t>●  </a:t>
            </a:r>
            <a:r>
              <a:rPr lang="de-DE" dirty="0"/>
              <a:t>The interrupt source, here the </a:t>
            </a:r>
            <a:r>
              <a:rPr lang="de-DE" dirty="0" smtClean="0"/>
              <a:t>INT0, </a:t>
            </a:r>
            <a:r>
              <a:rPr lang="de-DE" dirty="0"/>
              <a:t>has to be configured </a:t>
            </a:r>
            <a:br>
              <a:rPr lang="de-DE" dirty="0"/>
            </a:br>
            <a:r>
              <a:rPr lang="de-DE" dirty="0"/>
              <a:t>     and enabled using SFRs</a:t>
            </a:r>
          </a:p>
          <a:p>
            <a:endParaRPr lang="de-DE" dirty="0"/>
          </a:p>
          <a:p>
            <a:r>
              <a:rPr lang="de-DE" dirty="0"/>
              <a:t>●  Global interrupt instructions:   sei ()</a:t>
            </a:r>
            <a:r>
              <a:rPr lang="de-DE" dirty="0">
                <a:solidFill>
                  <a:schemeClr val="accent2"/>
                </a:solidFill>
              </a:rPr>
              <a:t>   …  set interupt enable</a:t>
            </a:r>
          </a:p>
          <a:p>
            <a:r>
              <a:rPr lang="de-DE" dirty="0"/>
              <a:t>           (I – bit in SREG)                cli ()</a:t>
            </a:r>
            <a:r>
              <a:rPr lang="de-DE" dirty="0">
                <a:solidFill>
                  <a:schemeClr val="accent2"/>
                </a:solidFill>
              </a:rPr>
              <a:t>   …  clear interrupt enable</a:t>
            </a:r>
            <a:endParaRPr lang="de-DE" dirty="0"/>
          </a:p>
          <a:p>
            <a:endParaRPr lang="de-DE" dirty="0"/>
          </a:p>
          <a:p>
            <a:r>
              <a:rPr lang="de-DE" dirty="0"/>
              <a:t>●  AVR hardware clears the global interrupt flag before entering an </a:t>
            </a:r>
          </a:p>
          <a:p>
            <a:r>
              <a:rPr lang="de-DE" dirty="0"/>
              <a:t>    interrupt vector -&gt; use sei() to enable </a:t>
            </a:r>
            <a:r>
              <a:rPr lang="de-DE" dirty="0" smtClean="0"/>
              <a:t>global interrupts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688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"/>
          <p:cNvSpPr>
            <a:spLocks noGrp="1" noChangeArrowheads="1"/>
          </p:cNvSpPr>
          <p:nvPr>
            <p:ph type="title"/>
          </p:nvPr>
        </p:nvSpPr>
        <p:spPr>
          <a:xfrm>
            <a:off x="1197428" y="751114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Reducing Interrupt Latency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209800" y="2057400"/>
            <a:ext cx="7772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6168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marL="342900" indent="-342900">
              <a:buFont typeface="Wingdings" pitchFamily="2" charset="2"/>
              <a:buChar char="Ø"/>
              <a:defRPr/>
            </a:pPr>
            <a:r>
              <a:rPr lang="en-US" b="1" dirty="0"/>
              <a:t>Make interrupt code short</a:t>
            </a:r>
          </a:p>
          <a:p>
            <a:pPr>
              <a:buSzPct val="45000"/>
              <a:buFont typeface="Times New Roman" pitchFamily="16" charset="0"/>
              <a:buNone/>
              <a:defRPr/>
            </a:pPr>
            <a:endParaRPr lang="en-US" b="1" dirty="0"/>
          </a:p>
          <a:p>
            <a:pPr marL="1085850" lvl="1" indent="-342900">
              <a:buFont typeface="Arial" pitchFamily="34" charset="0"/>
              <a:buChar char="•"/>
              <a:defRPr/>
            </a:pPr>
            <a:r>
              <a:rPr lang="en-US" dirty="0"/>
              <a:t>Reduces ISR execution time and time for higher priority interrupts</a:t>
            </a:r>
          </a:p>
          <a:p>
            <a:pPr>
              <a:buClrTx/>
              <a:buSzTx/>
              <a:buFontTx/>
              <a:buNone/>
              <a:defRPr/>
            </a:pPr>
            <a:endParaRPr lang="en-US" dirty="0"/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en-US" b="1" dirty="0"/>
              <a:t>Reduce time during which interrupts are disabled</a:t>
            </a:r>
          </a:p>
          <a:p>
            <a:pPr>
              <a:buSzPct val="45000"/>
              <a:buFont typeface="Times New Roman" pitchFamily="16" charset="0"/>
              <a:buNone/>
              <a:defRPr/>
            </a:pPr>
            <a:endParaRPr lang="en-US" b="1" dirty="0"/>
          </a:p>
          <a:p>
            <a:pPr marL="1085850" lvl="1" indent="-342900">
              <a:buFont typeface="Arial" pitchFamily="34" charset="0"/>
              <a:buChar char="•"/>
              <a:defRPr/>
            </a:pPr>
            <a:r>
              <a:rPr lang="en-US" dirty="0"/>
              <a:t>Minimize size of critical regions</a:t>
            </a:r>
          </a:p>
        </p:txBody>
      </p:sp>
    </p:spTree>
    <p:extLst>
      <p:ext uri="{BB962C8B-B14F-4D97-AF65-F5344CB8AC3E}">
        <p14:creationId xmlns:p14="http://schemas.microsoft.com/office/powerpoint/2010/main" val="9791696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"/>
          <p:cNvSpPr>
            <a:spLocks noGrp="1" noChangeArrowheads="1"/>
          </p:cNvSpPr>
          <p:nvPr>
            <p:ph type="title"/>
          </p:nvPr>
        </p:nvSpPr>
        <p:spPr>
          <a:xfrm>
            <a:off x="1436914" y="755704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Defining Interrupts in C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1752600" y="1898704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6168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ISR(</a:t>
            </a:r>
            <a:r>
              <a:rPr lang="en-US" sz="20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vector_name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) 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	- Defines an ISR for </a:t>
            </a:r>
            <a:r>
              <a:rPr lang="en-US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vector_name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. Updates interrupt vector table automatically.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	Ex. ISR(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ADC_vect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			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//do something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		 }</a:t>
            </a:r>
          </a:p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EMPTY_INTERRUPT(</a:t>
            </a:r>
            <a:r>
              <a:rPr lang="en-US" sz="20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vector_name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	- Defines an interrupt which does nothing.</a:t>
            </a:r>
          </a:p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ISR_ALIAS(</a:t>
            </a:r>
            <a:r>
              <a:rPr lang="en-US" sz="20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vector_name</a:t>
            </a:r>
            <a:r>
              <a:rPr lang="en-US" sz="2000" b="1" i="1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20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target_vector_name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	- Makes the ISR for </a:t>
            </a:r>
            <a:r>
              <a:rPr lang="en-US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vector_name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the same as the ISR for </a:t>
            </a:r>
            <a:r>
              <a:rPr lang="en-US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target_vector_name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	- Copies a pointer in the interrupt vector table</a:t>
            </a:r>
          </a:p>
        </p:txBody>
      </p:sp>
    </p:spTree>
    <p:extLst>
      <p:ext uri="{BB962C8B-B14F-4D97-AF65-F5344CB8AC3E}">
        <p14:creationId xmlns:p14="http://schemas.microsoft.com/office/powerpoint/2010/main" val="35628704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Interrupt in AVR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PT Serif"/>
              </a:rPr>
              <a:t>Steps to configure the Interrupt INT0:</a:t>
            </a:r>
          </a:p>
          <a:p>
            <a:pPr>
              <a:buFont typeface="+mj-lt"/>
              <a:buAutoNum type="arabicPeriod"/>
            </a:pPr>
            <a:r>
              <a:rPr lang="en-US" b="0" i="0" dirty="0" smtClean="0">
                <a:solidFill>
                  <a:srgbClr val="333333"/>
                </a:solidFill>
                <a:effectLst/>
                <a:latin typeface="PT Serif"/>
              </a:rPr>
              <a:t>Set INT0 bits in the General Interrupt Control Register (GICR)</a:t>
            </a:r>
          </a:p>
          <a:p>
            <a:pPr>
              <a:buFont typeface="+mj-lt"/>
              <a:buAutoNum type="arabicPeriod"/>
            </a:pPr>
            <a:r>
              <a:rPr lang="en-US" b="0" i="0" dirty="0" smtClean="0">
                <a:solidFill>
                  <a:srgbClr val="333333"/>
                </a:solidFill>
                <a:effectLst/>
                <a:latin typeface="PT Serif"/>
              </a:rPr>
              <a:t>Configure MCU Control Register (MCUCR) to select interrupt type.</a:t>
            </a:r>
          </a:p>
          <a:p>
            <a:pPr>
              <a:buFont typeface="+mj-lt"/>
              <a:buAutoNum type="arabicPeriod"/>
            </a:pPr>
            <a:r>
              <a:rPr lang="en-US" b="0" i="0" dirty="0" smtClean="0">
                <a:solidFill>
                  <a:srgbClr val="333333"/>
                </a:solidFill>
                <a:effectLst/>
                <a:latin typeface="PT Serif"/>
              </a:rPr>
              <a:t>Set Global Interrupt(I-bit) Enable bit in the AVR Status Register(SREG)</a:t>
            </a:r>
          </a:p>
          <a:p>
            <a:pPr>
              <a:buFont typeface="+mj-lt"/>
              <a:buAutoNum type="arabicPeriod"/>
            </a:pPr>
            <a:r>
              <a:rPr lang="en-US" b="0" i="0" dirty="0" smtClean="0">
                <a:solidFill>
                  <a:srgbClr val="333333"/>
                </a:solidFill>
                <a:effectLst/>
                <a:latin typeface="PT Serif"/>
              </a:rPr>
              <a:t>Handle the interrupt in the Interrupt Service Routine code.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9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Hardware Interrupt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0006" y="2392362"/>
            <a:ext cx="40481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6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"/>
          <p:cNvSpPr>
            <a:spLocks noGrp="1" noChangeArrowheads="1"/>
          </p:cNvSpPr>
          <p:nvPr>
            <p:ph type="title"/>
          </p:nvPr>
        </p:nvSpPr>
        <p:spPr>
          <a:xfrm>
            <a:off x="2133600" y="838199"/>
            <a:ext cx="7848600" cy="653143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What is Interrupt?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2133600" y="1676400"/>
            <a:ext cx="822960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6168" rIns="90000" bIns="45000"/>
          <a:lstStyle>
            <a:lvl1pPr marL="342900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1085850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Embedded systems often perform some tasks which are </a:t>
            </a:r>
            <a:r>
              <a:rPr lang="en-US" sz="2000" dirty="0">
                <a:solidFill>
                  <a:srgbClr val="C5000B"/>
                </a:solidFill>
                <a:latin typeface="Arial" panose="020B0604020202020204" pitchFamily="34" charset="0"/>
              </a:rPr>
              <a:t>infrequent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and possibly </a:t>
            </a:r>
            <a:r>
              <a:rPr lang="en-US" sz="2000" dirty="0">
                <a:solidFill>
                  <a:srgbClr val="C5000B"/>
                </a:solidFill>
                <a:latin typeface="Arial" panose="020B0604020202020204" pitchFamily="34" charset="0"/>
              </a:rPr>
              <a:t>unpredictable</a:t>
            </a:r>
          </a:p>
          <a:p>
            <a:pPr>
              <a:buClrTx/>
              <a:buSzTx/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buClrTx/>
              <a:buSz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Hang up a VOIP phone when receiver is dropped</a:t>
            </a:r>
          </a:p>
          <a:p>
            <a:pPr lvl="1">
              <a:buClrTx/>
              <a:buSz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Apply brakes when brake pedal is pressed</a:t>
            </a:r>
          </a:p>
          <a:p>
            <a:pPr>
              <a:buClrTx/>
              <a:buSzTx/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Regular tasks must be temporarily stopped to deal with the event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Interrupts are the unusual events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Interrupt handlers, or interrupt service routines, are programs which perform necessary tasks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5504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Interrupt Registers</a:t>
            </a:r>
            <a:endParaRPr lang="en-US" dirty="0"/>
          </a:p>
        </p:txBody>
      </p:sp>
      <p:pic>
        <p:nvPicPr>
          <p:cNvPr id="62466" name="Picture 2" descr="GICR regist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6" y="2515569"/>
            <a:ext cx="10141392" cy="139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79714" y="18743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General Interrupt Control Register – GICR</a:t>
            </a:r>
            <a:endParaRPr lang="en-US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2468" name="Picture 4" descr="MCUCR edge select regi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14" y="5222696"/>
            <a:ext cx="9655629" cy="131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75657" y="42998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MCU Control Register –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MCUCR</a:t>
            </a:r>
            <a:endParaRPr lang="en-US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53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140" y="822324"/>
            <a:ext cx="10221686" cy="995589"/>
          </a:xfrm>
        </p:spPr>
        <p:txBody>
          <a:bodyPr/>
          <a:lstStyle/>
          <a:p>
            <a:r>
              <a:rPr lang="en-US" dirty="0" smtClean="0"/>
              <a:t>Interrupt Sense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343" y="1817913"/>
            <a:ext cx="10468882" cy="415584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/>
              <a:t>Bit 1, 0 – ISC01, ISC00: Interrupt Sense Control 0 Bit 1 and Bit 0</a:t>
            </a:r>
            <a:endParaRPr lang="en-US" dirty="0"/>
          </a:p>
          <a:p>
            <a:endParaRPr lang="en-US" dirty="0"/>
          </a:p>
        </p:txBody>
      </p:sp>
      <p:pic>
        <p:nvPicPr>
          <p:cNvPr id="63492" name="Picture 4" descr="Image result for Interrupt Sense Contr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40" y="2416629"/>
            <a:ext cx="8205832" cy="429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Sense Control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INT1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INT2</a:t>
            </a:r>
            <a:endParaRPr lang="en-US" dirty="0"/>
          </a:p>
        </p:txBody>
      </p:sp>
      <p:pic>
        <p:nvPicPr>
          <p:cNvPr id="64514" name="Picture 2" descr="Image result for Interrupt Sense Contr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603" y="4001294"/>
            <a:ext cx="4962525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969" y="1690688"/>
            <a:ext cx="62769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6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INT0 which attached to Button 2 on AMIT kit to toggle LED 1 on kit </a:t>
            </a:r>
          </a:p>
          <a:p>
            <a:endParaRPr lang="en-US" dirty="0"/>
          </a:p>
          <a:p>
            <a:r>
              <a:rPr lang="en-US" dirty="0" smtClean="0"/>
              <a:t>Use INT0 ISR to increment a counter with every </a:t>
            </a:r>
            <a:r>
              <a:rPr lang="en-US" smtClean="0"/>
              <a:t>button press, </a:t>
            </a:r>
            <a:r>
              <a:rPr lang="en-US" dirty="0" smtClean="0"/>
              <a:t>use this counter to be displayed on Seven Segment and if it gets to </a:t>
            </a:r>
            <a:r>
              <a:rPr lang="en-US" smtClean="0"/>
              <a:t>9 restart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02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Professor Ian G. </a:t>
            </a:r>
            <a:r>
              <a:rPr lang="en-US" dirty="0" smtClean="0"/>
              <a:t>Harris Course Slides</a:t>
            </a:r>
          </a:p>
          <a:p>
            <a:endParaRPr lang="en-US" dirty="0" smtClean="0"/>
          </a:p>
          <a:p>
            <a:r>
              <a:rPr lang="en-US" dirty="0" smtClean="0"/>
              <a:t>Embedded Systems with AVR for Muhammad Ali </a:t>
            </a:r>
            <a:r>
              <a:rPr lang="en-US" dirty="0" err="1" smtClean="0"/>
              <a:t>Mazidi</a:t>
            </a: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75656" y="1585565"/>
            <a:ext cx="7772400" cy="1418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8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Foreground </a:t>
            </a:r>
            <a:r>
              <a:rPr lang="en-US" dirty="0" err="1" smtClean="0"/>
              <a:t>vs</a:t>
            </a:r>
            <a:r>
              <a:rPr lang="en-US" dirty="0" smtClean="0"/>
              <a:t> Background</a:t>
            </a:r>
            <a:endParaRPr lang="en-US" dirty="0"/>
          </a:p>
        </p:txBody>
      </p:sp>
      <p:pic>
        <p:nvPicPr>
          <p:cNvPr id="38916" name="Picture 4" descr="Image result for foreground vs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004" y="1690688"/>
            <a:ext cx="7515225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17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1077687" y="772886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Interrupt Handling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3276600" y="4876800"/>
            <a:ext cx="5791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6168" rIns="90000" bIns="45000"/>
          <a:lstStyle>
            <a:lvl1pPr marL="342900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Interrupt can be invoked at any time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Regular code must stop for a while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676400"/>
            <a:ext cx="50292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56438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i="1" dirty="0"/>
              <a:t>software interrupt</a:t>
            </a:r>
            <a:r>
              <a:rPr lang="en-US" dirty="0"/>
              <a:t>, also called an </a:t>
            </a:r>
            <a:r>
              <a:rPr lang="en-US" i="1" dirty="0"/>
              <a:t>exception</a:t>
            </a:r>
            <a:r>
              <a:rPr lang="en-US" dirty="0"/>
              <a:t>, is an </a:t>
            </a:r>
            <a:r>
              <a:rPr lang="en-US" i="1" dirty="0"/>
              <a:t>interrupt</a:t>
            </a:r>
            <a:r>
              <a:rPr lang="en-US" dirty="0"/>
              <a:t> that is caused by </a:t>
            </a:r>
            <a:r>
              <a:rPr lang="en-US" dirty="0" smtClean="0"/>
              <a:t>software, </a:t>
            </a:r>
            <a:r>
              <a:rPr lang="en-US" dirty="0"/>
              <a:t>usually by a </a:t>
            </a:r>
            <a:r>
              <a:rPr lang="en-US" dirty="0" smtClean="0"/>
              <a:t>program</a:t>
            </a:r>
            <a:r>
              <a:rPr lang="en-US" dirty="0"/>
              <a:t> in </a:t>
            </a:r>
            <a:r>
              <a:rPr lang="en-US" i="1" dirty="0" smtClean="0"/>
              <a:t>user mode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r>
              <a:rPr lang="en-US" i="1" dirty="0"/>
              <a:t>hardware interrupt</a:t>
            </a:r>
            <a:r>
              <a:rPr lang="en-US" dirty="0"/>
              <a:t>, is a signal to the system from an event that has originated in hardware, such as the pressing of a key on the keyboard, a movement of the mouse or a progression in the system clock.</a:t>
            </a:r>
          </a:p>
        </p:txBody>
      </p:sp>
    </p:spTree>
    <p:extLst>
      <p:ext uri="{BB962C8B-B14F-4D97-AF65-F5344CB8AC3E}">
        <p14:creationId xmlns:p14="http://schemas.microsoft.com/office/powerpoint/2010/main" val="6701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172" y="400772"/>
            <a:ext cx="33813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44" name="Picture 4" descr="Image result for interrupt vs polli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3805" y="1861457"/>
            <a:ext cx="536363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753322"/>
            <a:ext cx="4425605" cy="44236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Two Methods to write a software</a:t>
            </a:r>
          </a:p>
          <a:p>
            <a:r>
              <a:rPr lang="en-US" dirty="0" smtClean="0"/>
              <a:t>Polling: which used to continuously check for an event and takes 100% of CPU time.</a:t>
            </a:r>
            <a:br>
              <a:rPr lang="en-US" dirty="0" smtClean="0"/>
            </a:br>
            <a:endParaRPr lang="en-US" dirty="0" smtClean="0"/>
          </a:p>
          <a:p>
            <a:r>
              <a:rPr lang="en-US" i="1" dirty="0" smtClean="0"/>
              <a:t>interrupt</a:t>
            </a:r>
            <a:r>
              <a:rPr lang="en-US" dirty="0" smtClean="0"/>
              <a:t>, is when an event happens it interrupts the running SW and CPU executes a special routine which might take 0.01 % of CPU utilization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6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"/>
          <p:cNvSpPr>
            <a:spLocks noGrp="1" noChangeArrowheads="1"/>
          </p:cNvSpPr>
          <p:nvPr>
            <p:ph type="title"/>
          </p:nvPr>
        </p:nvSpPr>
        <p:spPr>
          <a:xfrm>
            <a:off x="1752600" y="7620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Saving and Restoring Context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2667000" y="1905000"/>
            <a:ext cx="69342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6168" rIns="90000" bIns="45000"/>
          <a:lstStyle>
            <a:lvl1pPr marL="342900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1085850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Interrupt should not interfere with normal tasks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Need to </a:t>
            </a: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save all used registers 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at the beginning and </a:t>
            </a: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restore them at the end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Stack is typically used for temporary storage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Last in, first out (LIFO)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push, pop</a:t>
            </a:r>
          </a:p>
        </p:txBody>
      </p:sp>
    </p:spTree>
    <p:extLst>
      <p:ext uri="{BB962C8B-B14F-4D97-AF65-F5344CB8AC3E}">
        <p14:creationId xmlns:p14="http://schemas.microsoft.com/office/powerpoint/2010/main" val="1102298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"/>
          <p:cNvSpPr>
            <a:spLocks noGrp="1" noChangeArrowheads="1"/>
          </p:cNvSpPr>
          <p:nvPr>
            <p:ph type="title"/>
          </p:nvPr>
        </p:nvSpPr>
        <p:spPr>
          <a:xfrm>
            <a:off x="1730829" y="6858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Disabling Interrupts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2590800" y="1676400"/>
            <a:ext cx="7696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6168" rIns="90000" bIns="45000"/>
          <a:lstStyle>
            <a:lvl1pPr marL="342900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1085850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Some events should be ignored completely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Some tasks are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time-critical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and should not be interrupted</a:t>
            </a:r>
          </a:p>
          <a:p>
            <a:pPr lvl="1">
              <a:lnSpc>
                <a:spcPct val="14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X-ray emitter in radiation therapy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Interrupts can be disabled (usually by setting a register)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Nonmaskable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interrupt cannot be disabled</a:t>
            </a:r>
          </a:p>
          <a:p>
            <a:pPr lvl="1">
              <a:lnSpc>
                <a:spcPct val="14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For critical events (like loss of power)</a:t>
            </a:r>
          </a:p>
        </p:txBody>
      </p:sp>
    </p:spTree>
    <p:extLst>
      <p:ext uri="{BB962C8B-B14F-4D97-AF65-F5344CB8AC3E}">
        <p14:creationId xmlns:p14="http://schemas.microsoft.com/office/powerpoint/2010/main" val="27328147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"/>
          <p:cNvSpPr>
            <a:spLocks noGrp="1" noChangeArrowheads="1"/>
          </p:cNvSpPr>
          <p:nvPr>
            <p:ph type="title"/>
          </p:nvPr>
        </p:nvSpPr>
        <p:spPr>
          <a:xfrm>
            <a:off x="1545772" y="674915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Interrupt Vectors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2362200" y="1905000"/>
            <a:ext cx="7696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6168" rIns="90000" bIns="45000"/>
          <a:lstStyle>
            <a:lvl1pPr marL="342900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</a:rPr>
              <a:t>Interrupt vector 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is a pointer to an interrupt in memory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Interrupt number is used to index the table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</a:rPr>
              <a:t>Interrupt vector table 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holds pointers to all interrupts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Table location may be fixed or placed in a known register</a:t>
            </a:r>
          </a:p>
        </p:txBody>
      </p:sp>
    </p:spTree>
    <p:extLst>
      <p:ext uri="{BB962C8B-B14F-4D97-AF65-F5344CB8AC3E}">
        <p14:creationId xmlns:p14="http://schemas.microsoft.com/office/powerpoint/2010/main" val="9644802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234</TotalTime>
  <Words>637</Words>
  <Application>Microsoft Office PowerPoint</Application>
  <PresentationFormat>Widescreen</PresentationFormat>
  <Paragraphs>133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MS Gothic</vt:lpstr>
      <vt:lpstr>Arial</vt:lpstr>
      <vt:lpstr>Arial</vt:lpstr>
      <vt:lpstr>Calibri</vt:lpstr>
      <vt:lpstr>Courier New</vt:lpstr>
      <vt:lpstr>PT Serif</vt:lpstr>
      <vt:lpstr>Times New Roman</vt:lpstr>
      <vt:lpstr>Tw Cen MT</vt:lpstr>
      <vt:lpstr>Tw Cen MT Condensed</vt:lpstr>
      <vt:lpstr>Wingdings</vt:lpstr>
      <vt:lpstr>Wingdings 3</vt:lpstr>
      <vt:lpstr>Integral</vt:lpstr>
      <vt:lpstr>Interrupt</vt:lpstr>
      <vt:lpstr>What is Interrupt?</vt:lpstr>
      <vt:lpstr>Foreground vs Background</vt:lpstr>
      <vt:lpstr>Interrupt Handling</vt:lpstr>
      <vt:lpstr>Interrupt Types</vt:lpstr>
      <vt:lpstr>PowerPoint Presentation</vt:lpstr>
      <vt:lpstr>Saving and Restoring Context</vt:lpstr>
      <vt:lpstr>Disabling Interrupts</vt:lpstr>
      <vt:lpstr>Interrupt Vectors</vt:lpstr>
      <vt:lpstr>Interrupt Vector Table</vt:lpstr>
      <vt:lpstr>Enabling/Disabling Interrupts</vt:lpstr>
      <vt:lpstr>Interrupt Latency</vt:lpstr>
      <vt:lpstr>Interrupt in AVR</vt:lpstr>
      <vt:lpstr>Steps on Executing Interrupt</vt:lpstr>
      <vt:lpstr>Interrupt in AVR</vt:lpstr>
      <vt:lpstr>Reducing Interrupt Latency</vt:lpstr>
      <vt:lpstr>Defining Interrupts in C</vt:lpstr>
      <vt:lpstr>External Interrupt in AVR</vt:lpstr>
      <vt:lpstr>External Hardware Interrupt</vt:lpstr>
      <vt:lpstr>External Interrupt Registers</vt:lpstr>
      <vt:lpstr>Interrupt Sense Control</vt:lpstr>
      <vt:lpstr>Interrupt Sense Control </vt:lpstr>
      <vt:lpstr>LABS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Interrupt</dc:title>
  <dc:creator>Mohamed</dc:creator>
  <cp:lastModifiedBy>Mohamed</cp:lastModifiedBy>
  <cp:revision>85</cp:revision>
  <dcterms:created xsi:type="dcterms:W3CDTF">2019-09-29T14:04:47Z</dcterms:created>
  <dcterms:modified xsi:type="dcterms:W3CDTF">2019-10-01T10:09:20Z</dcterms:modified>
</cp:coreProperties>
</file>