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8" r:id="rId3"/>
    <p:sldId id="259" r:id="rId4"/>
    <p:sldId id="260" r:id="rId5"/>
    <p:sldId id="261" r:id="rId6"/>
    <p:sldId id="266" r:id="rId7"/>
    <p:sldId id="267" r:id="rId8"/>
    <p:sldId id="262" r:id="rId9"/>
    <p:sldId id="264" r:id="rId10"/>
    <p:sldId id="265" r:id="rId11"/>
    <p:sldId id="268" r:id="rId12"/>
    <p:sldId id="257"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315054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426214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188388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2BF4E9-1251-4136-A1D3-F6E885C3BBC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104172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2BF4E9-1251-4136-A1D3-F6E885C3BBCD}"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321055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2BF4E9-1251-4136-A1D3-F6E885C3BBCD}"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411468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2BF4E9-1251-4136-A1D3-F6E885C3BBCD}"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9090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2BF4E9-1251-4136-A1D3-F6E885C3BBCD}"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82247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BF4E9-1251-4136-A1D3-F6E885C3BBCD}"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21573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BF4E9-1251-4136-A1D3-F6E885C3BBCD}"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93566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2BF4E9-1251-4136-A1D3-F6E885C3BBCD}"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E4201-EE8F-44C6-AFB1-B1CBBCBF0B54}" type="slidenum">
              <a:rPr lang="en-US" smtClean="0"/>
              <a:t>‹#›</a:t>
            </a:fld>
            <a:endParaRPr lang="en-US"/>
          </a:p>
        </p:txBody>
      </p:sp>
    </p:spTree>
    <p:extLst>
      <p:ext uri="{BB962C8B-B14F-4D97-AF65-F5344CB8AC3E}">
        <p14:creationId xmlns:p14="http://schemas.microsoft.com/office/powerpoint/2010/main" val="360452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BF4E9-1251-4136-A1D3-F6E885C3BBCD}" type="datetimeFigureOut">
              <a:rPr lang="en-US" smtClean="0"/>
              <a:t>11/7/2019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E4201-EE8F-44C6-AFB1-B1CBBCBF0B54}" type="slidenum">
              <a:rPr lang="en-US" smtClean="0"/>
              <a:t>‹#›</a:t>
            </a:fld>
            <a:endParaRPr lang="en-US"/>
          </a:p>
        </p:txBody>
      </p:sp>
    </p:spTree>
    <p:extLst>
      <p:ext uri="{BB962C8B-B14F-4D97-AF65-F5344CB8AC3E}">
        <p14:creationId xmlns:p14="http://schemas.microsoft.com/office/powerpoint/2010/main" val="27684312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eterokwara/Keypad-Lcd/blob/master/main.c" TargetMode="External"/><Relationship Id="rId2" Type="http://schemas.openxmlformats.org/officeDocument/2006/relationships/hyperlink" Target="https://embedds.com/interfacing-matrix-keyboard-with-avr/" TargetMode="External"/><Relationship Id="rId1" Type="http://schemas.openxmlformats.org/officeDocument/2006/relationships/slideLayout" Target="../slideLayouts/slideLayout2.xml"/><Relationship Id="rId4" Type="http://schemas.openxmlformats.org/officeDocument/2006/relationships/hyperlink" Target="https://www.slideshare.net/mohamed_fab/06-interfacing-keypad-4x4201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Keypad Interfacing</a:t>
            </a:r>
            <a:endParaRPr lang="en-US" dirty="0"/>
          </a:p>
        </p:txBody>
      </p:sp>
      <p:sp>
        <p:nvSpPr>
          <p:cNvPr id="3" name="Subtitle 2"/>
          <p:cNvSpPr>
            <a:spLocks noGrp="1"/>
          </p:cNvSpPr>
          <p:nvPr>
            <p:ph type="subTitle" idx="1"/>
          </p:nvPr>
        </p:nvSpPr>
        <p:spPr/>
        <p:txBody>
          <a:bodyPr/>
          <a:lstStyle/>
          <a:p>
            <a:r>
              <a:rPr lang="en-US" dirty="0" smtClean="0"/>
              <a:t>Mohamed Saied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14"/>
            <a:ext cx="1519347" cy="1074111"/>
          </a:xfrm>
          <a:prstGeom prst="rect">
            <a:avLst/>
          </a:prstGeom>
        </p:spPr>
      </p:pic>
    </p:spTree>
    <p:extLst>
      <p:ext uri="{BB962C8B-B14F-4D97-AF65-F5344CB8AC3E}">
        <p14:creationId xmlns:p14="http://schemas.microsoft.com/office/powerpoint/2010/main" val="3610253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163286"/>
            <a:ext cx="10428514" cy="787174"/>
          </a:xfrm>
        </p:spPr>
        <p:txBody>
          <a:bodyPr/>
          <a:lstStyle/>
          <a:p>
            <a:r>
              <a:rPr lang="en-US" dirty="0" smtClean="0"/>
              <a:t>Keypad HAL</a:t>
            </a:r>
            <a:endParaRPr lang="en-US" dirty="0"/>
          </a:p>
        </p:txBody>
      </p:sp>
      <p:sp>
        <p:nvSpPr>
          <p:cNvPr id="3" name="Content Placeholder 2"/>
          <p:cNvSpPr>
            <a:spLocks noGrp="1"/>
          </p:cNvSpPr>
          <p:nvPr>
            <p:ph idx="1"/>
          </p:nvPr>
        </p:nvSpPr>
        <p:spPr>
          <a:xfrm>
            <a:off x="457200" y="1251857"/>
            <a:ext cx="10896600" cy="4925106"/>
          </a:xfrm>
        </p:spPr>
        <p:txBody>
          <a:bodyPr/>
          <a:lstStyle/>
          <a:p>
            <a:endParaRPr lang="en-US" dirty="0"/>
          </a:p>
        </p:txBody>
      </p:sp>
      <p:sp>
        <p:nvSpPr>
          <p:cNvPr id="4" name="Rectangle 3"/>
          <p:cNvSpPr/>
          <p:nvPr/>
        </p:nvSpPr>
        <p:spPr>
          <a:xfrm>
            <a:off x="1105468" y="3070746"/>
            <a:ext cx="1897039" cy="928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06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a:t>
            </a:r>
            <a:endParaRPr lang="en-US" dirty="0"/>
          </a:p>
        </p:txBody>
      </p:sp>
      <p:sp>
        <p:nvSpPr>
          <p:cNvPr id="3" name="Content Placeholder 2"/>
          <p:cNvSpPr>
            <a:spLocks noGrp="1"/>
          </p:cNvSpPr>
          <p:nvPr>
            <p:ph idx="1"/>
          </p:nvPr>
        </p:nvSpPr>
        <p:spPr/>
        <p:txBody>
          <a:bodyPr/>
          <a:lstStyle/>
          <a:p>
            <a:r>
              <a:rPr lang="en-US" dirty="0" smtClean="0"/>
              <a:t>LAB01 : Connect keypad to microcontroller and blink a led with the number of times of a key press value example: Key 2 is pressed then blink the led two times.</a:t>
            </a:r>
          </a:p>
          <a:p>
            <a:endParaRPr lang="en-US" dirty="0"/>
          </a:p>
          <a:p>
            <a:r>
              <a:rPr lang="en-US" dirty="0" smtClean="0"/>
              <a:t>LAB02 : Connect Keypad and LCD to Microcontroller then Display on LCD the value of a key press</a:t>
            </a:r>
            <a:endParaRPr lang="en-US" dirty="0"/>
          </a:p>
        </p:txBody>
      </p:sp>
    </p:spTree>
    <p:extLst>
      <p:ext uri="{BB962C8B-B14F-4D97-AF65-F5344CB8AC3E}">
        <p14:creationId xmlns:p14="http://schemas.microsoft.com/office/powerpoint/2010/main" val="1085008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798"/>
            <a:ext cx="10515600" cy="1325563"/>
          </a:xfrm>
        </p:spPr>
        <p:txBody>
          <a:bodyPr/>
          <a:lstStyle/>
          <a:p>
            <a:r>
              <a:rPr lang="en-US" dirty="0" smtClean="0"/>
              <a:t>LCD and Keypad</a:t>
            </a:r>
            <a:endParaRPr lang="en-US" dirty="0"/>
          </a:p>
        </p:txBody>
      </p:sp>
      <p:pic>
        <p:nvPicPr>
          <p:cNvPr id="1026" name="Picture 2" descr="AVR Keypad Interfacing Circuit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60172" y="1002622"/>
            <a:ext cx="7547721" cy="530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0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smtClean="0">
                <a:hlinkClick r:id="rId2"/>
              </a:rPr>
              <a:t>https://embedds.com/interfacing-matrix-keyboard-with-avr/</a:t>
            </a:r>
            <a:endParaRPr lang="en-US" dirty="0" smtClean="0"/>
          </a:p>
          <a:p>
            <a:r>
              <a:rPr lang="en-US" dirty="0">
                <a:hlinkClick r:id="rId3"/>
              </a:rPr>
              <a:t>https://</a:t>
            </a:r>
            <a:r>
              <a:rPr lang="en-US" dirty="0" smtClean="0">
                <a:hlinkClick r:id="rId3"/>
              </a:rPr>
              <a:t>github.com/peterokwara/Keypad-Lcd/blob/master/main.c</a:t>
            </a:r>
            <a:endParaRPr lang="en-US" dirty="0" smtClean="0"/>
          </a:p>
          <a:p>
            <a:r>
              <a:rPr lang="en-US" dirty="0">
                <a:hlinkClick r:id="rId4"/>
              </a:rPr>
              <a:t>https://www.slideshare.net/mohamed_fab/06-interfacing-keypad-4x42016</a:t>
            </a:r>
            <a:endParaRPr lang="en-US" dirty="0"/>
          </a:p>
        </p:txBody>
      </p:sp>
    </p:spTree>
    <p:extLst>
      <p:ext uri="{BB962C8B-B14F-4D97-AF65-F5344CB8AC3E}">
        <p14:creationId xmlns:p14="http://schemas.microsoft.com/office/powerpoint/2010/main" val="2090160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4" y="51650"/>
            <a:ext cx="10384971" cy="830717"/>
          </a:xfrm>
        </p:spPr>
        <p:txBody>
          <a:bodyPr/>
          <a:lstStyle/>
          <a:p>
            <a:r>
              <a:rPr lang="en-US" dirty="0" smtClean="0"/>
              <a:t>Keypad Interface with AVR</a:t>
            </a:r>
            <a:endParaRPr lang="en-US" dirty="0"/>
          </a:p>
        </p:txBody>
      </p:sp>
      <p:sp>
        <p:nvSpPr>
          <p:cNvPr id="3" name="Content Placeholder 2"/>
          <p:cNvSpPr>
            <a:spLocks noGrp="1"/>
          </p:cNvSpPr>
          <p:nvPr>
            <p:ph idx="1"/>
          </p:nvPr>
        </p:nvSpPr>
        <p:spPr>
          <a:xfrm>
            <a:off x="348343" y="1023257"/>
            <a:ext cx="10849882" cy="4718278"/>
          </a:xfrm>
        </p:spPr>
        <p:txBody>
          <a:bodyPr>
            <a:normAutofit/>
          </a:bodyPr>
          <a:lstStyle/>
          <a:p>
            <a:r>
              <a:rPr lang="en-US" sz="2400" dirty="0"/>
              <a:t>Keypads are parts of HMI or Human Machine Interface and play really important role in a small embedded system where human interaction or human input is needed. Matrix keypads are well known for their simple architecture and ease of interfacing. In this project, we will learn How to interface a 4X4 keypad with AVR </a:t>
            </a:r>
            <a:r>
              <a:rPr lang="en-US" sz="2400" dirty="0" smtClean="0"/>
              <a:t>ATmega32 </a:t>
            </a:r>
            <a:r>
              <a:rPr lang="en-US" sz="2400" dirty="0"/>
              <a:t>microcontroller.</a:t>
            </a:r>
            <a:br>
              <a:rPr lang="en-US" sz="2400" dirty="0"/>
            </a:br>
            <a:endParaRPr lang="en-US" sz="2400" dirty="0"/>
          </a:p>
          <a:p>
            <a:endParaRPr lang="en-US" dirty="0" smtClean="0"/>
          </a:p>
          <a:p>
            <a:endParaRPr lang="en-US" dirty="0"/>
          </a:p>
          <a:p>
            <a:endParaRPr lang="en-US" sz="2400" dirty="0" smtClean="0"/>
          </a:p>
          <a:p>
            <a:endParaRPr lang="en-US" sz="2400" dirty="0"/>
          </a:p>
          <a:p>
            <a:r>
              <a:rPr lang="en-US" sz="2400" dirty="0" smtClean="0"/>
              <a:t>This Matrix has Rows and columns</a:t>
            </a:r>
            <a:endParaRPr lang="en-US" sz="2400" dirty="0"/>
          </a:p>
        </p:txBody>
      </p:sp>
      <p:pic>
        <p:nvPicPr>
          <p:cNvPr id="2050" name="Picture 2" descr="keypad stru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196" y="2822461"/>
            <a:ext cx="3562350"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keypad stru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979" y="3270135"/>
            <a:ext cx="4791075"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6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206827"/>
            <a:ext cx="10178142" cy="1262743"/>
          </a:xfrm>
        </p:spPr>
        <p:txBody>
          <a:bodyPr>
            <a:normAutofit/>
          </a:bodyPr>
          <a:lstStyle/>
          <a:p>
            <a:r>
              <a:rPr lang="en-US" dirty="0" smtClean="0"/>
              <a:t>Keypad </a:t>
            </a:r>
            <a:endParaRPr lang="en-US" dirty="0"/>
          </a:p>
        </p:txBody>
      </p:sp>
      <p:sp>
        <p:nvSpPr>
          <p:cNvPr id="3" name="Content Placeholder 2"/>
          <p:cNvSpPr>
            <a:spLocks noGrp="1"/>
          </p:cNvSpPr>
          <p:nvPr>
            <p:ph idx="1"/>
          </p:nvPr>
        </p:nvSpPr>
        <p:spPr>
          <a:xfrm>
            <a:off x="468086" y="1469571"/>
            <a:ext cx="10730139" cy="4359050"/>
          </a:xfrm>
        </p:spPr>
        <p:txBody>
          <a:bodyPr/>
          <a:lstStyle/>
          <a:p>
            <a:r>
              <a:rPr lang="en-US" dirty="0"/>
              <a:t>Here we have connected 16 keys in a multiplexed form so to reduce the pin usage of </a:t>
            </a:r>
            <a:r>
              <a:rPr lang="en-US" dirty="0" smtClean="0"/>
              <a:t>controller.</a:t>
            </a:r>
          </a:p>
          <a:p>
            <a:r>
              <a:rPr lang="en-US" dirty="0" smtClean="0"/>
              <a:t>When </a:t>
            </a:r>
            <a:r>
              <a:rPr lang="en-US" dirty="0"/>
              <a:t>compared to the first case of connected 16 keys we needed 16pins on controller but now after multiplexing we need simply 8 pins of controller to connect 16 keys.</a:t>
            </a:r>
          </a:p>
          <a:p>
            <a:pPr marL="0" indent="0">
              <a:buNone/>
            </a:pPr>
            <a:r>
              <a:rPr lang="en-US" dirty="0" smtClean="0"/>
              <a:t/>
            </a:r>
            <a:br>
              <a:rPr lang="en-US" dirty="0" smtClean="0"/>
            </a:br>
            <a:endParaRPr lang="en-US" dirty="0"/>
          </a:p>
        </p:txBody>
      </p:sp>
      <p:pic>
        <p:nvPicPr>
          <p:cNvPr id="3074" name="Picture 2" descr="keypa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15" y="3430361"/>
            <a:ext cx="3243942" cy="32439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4x4 keypad av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509" y="3510992"/>
            <a:ext cx="4820784" cy="308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380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92982"/>
            <a:ext cx="10515600" cy="1325563"/>
          </a:xfrm>
        </p:spPr>
        <p:txBody>
          <a:bodyPr/>
          <a:lstStyle/>
          <a:p>
            <a:r>
              <a:rPr lang="en-US" dirty="0" smtClean="0"/>
              <a:t>Keypad Operation</a:t>
            </a:r>
            <a:endParaRPr lang="en-US" dirty="0"/>
          </a:p>
        </p:txBody>
      </p:sp>
      <p:pic>
        <p:nvPicPr>
          <p:cNvPr id="4098" name="Picture 2" descr="coloum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14457" y="1994920"/>
            <a:ext cx="4457700" cy="2619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3286" y="1578429"/>
            <a:ext cx="6651171" cy="3693319"/>
          </a:xfrm>
          <a:prstGeom prst="rect">
            <a:avLst/>
          </a:prstGeom>
        </p:spPr>
        <p:txBody>
          <a:bodyPr wrap="square">
            <a:spAutoFit/>
          </a:bodyPr>
          <a:lstStyle/>
          <a:p>
            <a:r>
              <a:rPr lang="en-US" b="0" i="0" dirty="0" smtClean="0">
                <a:solidFill>
                  <a:srgbClr val="111111"/>
                </a:solidFill>
                <a:effectLst/>
                <a:latin typeface="Open Sans"/>
              </a:rPr>
              <a:t> in the image as you can see C0 is made LOW while all other Columns are in HIGH Z State.</a:t>
            </a:r>
          </a:p>
          <a:p>
            <a:endParaRPr lang="en-US" b="0" i="0" dirty="0" smtClean="0">
              <a:solidFill>
                <a:srgbClr val="111111"/>
              </a:solidFill>
              <a:effectLst/>
              <a:latin typeface="Open Sans"/>
            </a:endParaRPr>
          </a:p>
          <a:p>
            <a:r>
              <a:rPr lang="en-US" b="0" i="0" dirty="0" smtClean="0">
                <a:solidFill>
                  <a:srgbClr val="111111"/>
                </a:solidFill>
                <a:effectLst/>
                <a:latin typeface="Open Sans"/>
              </a:rPr>
              <a:t> The Value of R0 to R3 is read to get their pressed status. Since the internal pull-ups have been enabled, if the keys are in the high state, the buttons are NOT PRESSED. </a:t>
            </a:r>
          </a:p>
          <a:p>
            <a:endParaRPr lang="en-US" b="0" i="0" dirty="0" smtClean="0">
              <a:solidFill>
                <a:srgbClr val="111111"/>
              </a:solidFill>
              <a:effectLst/>
              <a:latin typeface="Open Sans"/>
            </a:endParaRPr>
          </a:p>
          <a:p>
            <a:r>
              <a:rPr lang="en-US" b="0" i="0" dirty="0" smtClean="0">
                <a:solidFill>
                  <a:srgbClr val="111111"/>
                </a:solidFill>
                <a:effectLst/>
                <a:latin typeface="Open Sans"/>
              </a:rPr>
              <a:t>These pull-ups keep their value high when they are floating (that means NOT connected to anything).</a:t>
            </a:r>
          </a:p>
          <a:p>
            <a:endParaRPr lang="en-US" dirty="0">
              <a:solidFill>
                <a:srgbClr val="111111"/>
              </a:solidFill>
              <a:latin typeface="Open Sans"/>
            </a:endParaRPr>
          </a:p>
          <a:p>
            <a:r>
              <a:rPr lang="en-US" b="0" i="0" dirty="0" smtClean="0">
                <a:solidFill>
                  <a:srgbClr val="111111"/>
                </a:solidFill>
                <a:effectLst/>
                <a:latin typeface="Open Sans"/>
              </a:rPr>
              <a:t> But as soon as the key is pressed it gets attached to the LOW line from the column thus making it LOW.</a:t>
            </a:r>
          </a:p>
          <a:p>
            <a:endParaRPr lang="en-US" dirty="0"/>
          </a:p>
        </p:txBody>
      </p:sp>
    </p:spTree>
    <p:extLst>
      <p:ext uri="{BB962C8B-B14F-4D97-AF65-F5344CB8AC3E}">
        <p14:creationId xmlns:p14="http://schemas.microsoft.com/office/powerpoint/2010/main" val="263556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17714"/>
            <a:ext cx="10417629" cy="917802"/>
          </a:xfrm>
        </p:spPr>
        <p:txBody>
          <a:bodyPr/>
          <a:lstStyle/>
          <a:p>
            <a:r>
              <a:rPr lang="en-US" dirty="0" smtClean="0"/>
              <a:t>Keypad Operation</a:t>
            </a:r>
            <a:endParaRPr lang="en-US" dirty="0"/>
          </a:p>
        </p:txBody>
      </p:sp>
      <p:pic>
        <p:nvPicPr>
          <p:cNvPr id="5122" name="Picture 2" descr="wro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703362" y="2002972"/>
            <a:ext cx="2942866" cy="28406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599" y="1570945"/>
            <a:ext cx="6596743" cy="4524315"/>
          </a:xfrm>
          <a:prstGeom prst="rect">
            <a:avLst/>
          </a:prstGeom>
        </p:spPr>
        <p:txBody>
          <a:bodyPr wrap="square">
            <a:spAutoFit/>
          </a:bodyPr>
          <a:lstStyle/>
          <a:p>
            <a:r>
              <a:rPr lang="en-US" b="0" i="0" dirty="0" smtClean="0">
                <a:solidFill>
                  <a:srgbClr val="111111"/>
                </a:solidFill>
                <a:effectLst/>
                <a:latin typeface="Open Sans"/>
              </a:rPr>
              <a:t>Let’s say we selected column number C0, so we make it LOW (i.e., GND or logic 0), in the same time we make all other columns high impedance (i.e. input). </a:t>
            </a:r>
          </a:p>
          <a:p>
            <a:endParaRPr lang="en-US" dirty="0">
              <a:solidFill>
                <a:srgbClr val="111111"/>
              </a:solidFill>
              <a:latin typeface="Open Sans"/>
            </a:endParaRPr>
          </a:p>
          <a:p>
            <a:r>
              <a:rPr lang="en-US" b="0" i="0" dirty="0" smtClean="0">
                <a:solidFill>
                  <a:srgbClr val="111111"/>
                </a:solidFill>
                <a:effectLst/>
                <a:latin typeface="Open Sans"/>
              </a:rPr>
              <a:t>If we don’t make other lines high impedance (tri-state or Input) they are in output mode. And in output mode they must be either LOW(GND or logic 0) or HIGH (5v or logic 1).</a:t>
            </a:r>
          </a:p>
          <a:p>
            <a:endParaRPr lang="en-US" dirty="0">
              <a:solidFill>
                <a:srgbClr val="111111"/>
              </a:solidFill>
              <a:latin typeface="Open Sans"/>
            </a:endParaRPr>
          </a:p>
          <a:p>
            <a:r>
              <a:rPr lang="en-US" b="0" i="0" dirty="0" smtClean="0">
                <a:solidFill>
                  <a:srgbClr val="111111"/>
                </a:solidFill>
                <a:effectLst/>
                <a:latin typeface="Open Sans"/>
              </a:rPr>
              <a:t> We can’t make other lines LOW as we can select only one line at a time and C0 is already low as per assumption. So the only other possible state is all other columns are HIGH. </a:t>
            </a:r>
          </a:p>
          <a:p>
            <a:endParaRPr lang="en-US" dirty="0">
              <a:solidFill>
                <a:srgbClr val="111111"/>
              </a:solidFill>
              <a:latin typeface="Open Sans"/>
            </a:endParaRPr>
          </a:p>
          <a:p>
            <a:r>
              <a:rPr lang="en-US" b="0" i="0" dirty="0" smtClean="0">
                <a:solidFill>
                  <a:srgbClr val="111111"/>
                </a:solidFill>
                <a:effectLst/>
                <a:latin typeface="Open Sans"/>
              </a:rPr>
              <a:t>This is shown in figure below. Red color on column indicates high state while green is for low state.</a:t>
            </a:r>
          </a:p>
          <a:p>
            <a:r>
              <a:rPr lang="en-US" dirty="0" smtClean="0"/>
              <a:t/>
            </a:r>
            <a:br>
              <a:rPr lang="en-US" dirty="0" smtClean="0"/>
            </a:br>
            <a:endParaRPr lang="en-US" dirty="0"/>
          </a:p>
        </p:txBody>
      </p:sp>
    </p:spTree>
    <p:extLst>
      <p:ext uri="{BB962C8B-B14F-4D97-AF65-F5344CB8AC3E}">
        <p14:creationId xmlns:p14="http://schemas.microsoft.com/office/powerpoint/2010/main" val="116238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1"/>
            <a:ext cx="10580914" cy="816428"/>
          </a:xfrm>
        </p:spPr>
        <p:txBody>
          <a:bodyPr/>
          <a:lstStyle/>
          <a:p>
            <a:r>
              <a:rPr lang="en-US" dirty="0" smtClean="0"/>
              <a:t>Hardware Connection</a:t>
            </a:r>
            <a:endParaRPr lang="en-US" dirty="0"/>
          </a:p>
        </p:txBody>
      </p:sp>
      <p:sp>
        <p:nvSpPr>
          <p:cNvPr id="3" name="Content Placeholder 2"/>
          <p:cNvSpPr>
            <a:spLocks noGrp="1"/>
          </p:cNvSpPr>
          <p:nvPr>
            <p:ph idx="1"/>
          </p:nvPr>
        </p:nvSpPr>
        <p:spPr>
          <a:xfrm>
            <a:off x="533400" y="1251857"/>
            <a:ext cx="10820400" cy="4925106"/>
          </a:xfrm>
        </p:spPr>
        <p:txBody>
          <a:bodyPr/>
          <a:lstStyle/>
          <a:p>
            <a:endParaRPr lang="en-US" dirty="0" smtClean="0"/>
          </a:p>
          <a:p>
            <a:endParaRPr lang="en-US" dirty="0" smtClean="0"/>
          </a:p>
          <a:p>
            <a:endParaRPr lang="en-US" dirty="0" smtClean="0"/>
          </a:p>
        </p:txBody>
      </p:sp>
      <p:pic>
        <p:nvPicPr>
          <p:cNvPr id="2050" name="Picture 2" descr="Image result for pin diagram keypad 4x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4564" y="1263732"/>
            <a:ext cx="4357408" cy="41421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781675" y="1251857"/>
            <a:ext cx="5572125" cy="4219575"/>
          </a:xfrm>
          <a:prstGeom prst="rect">
            <a:avLst/>
          </a:prstGeom>
        </p:spPr>
      </p:pic>
      <p:sp>
        <p:nvSpPr>
          <p:cNvPr id="9" name="Content Placeholder 2"/>
          <p:cNvSpPr txBox="1">
            <a:spLocks/>
          </p:cNvSpPr>
          <p:nvPr/>
        </p:nvSpPr>
        <p:spPr>
          <a:xfrm>
            <a:off x="685800" y="1404257"/>
            <a:ext cx="10820400" cy="49251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mtClean="0"/>
          </a:p>
          <a:p>
            <a:endParaRPr lang="en-US" smtClean="0"/>
          </a:p>
          <a:p>
            <a:endParaRPr lang="en-US" dirty="0" smtClean="0"/>
          </a:p>
        </p:txBody>
      </p:sp>
    </p:spTree>
    <p:extLst>
      <p:ext uri="{BB962C8B-B14F-4D97-AF65-F5344CB8AC3E}">
        <p14:creationId xmlns:p14="http://schemas.microsoft.com/office/powerpoint/2010/main" val="3917729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3" y="136525"/>
            <a:ext cx="10406743" cy="701675"/>
          </a:xfrm>
        </p:spPr>
        <p:txBody>
          <a:bodyPr>
            <a:normAutofit/>
          </a:bodyPr>
          <a:lstStyle/>
          <a:p>
            <a:r>
              <a:rPr lang="en-US" dirty="0" smtClean="0"/>
              <a:t>Flow Chart</a:t>
            </a:r>
            <a:endParaRPr lang="en-US" dirty="0"/>
          </a:p>
        </p:txBody>
      </p:sp>
      <p:pic>
        <p:nvPicPr>
          <p:cNvPr id="4" name="Picture 4" descr="Image result for keypad 4x4 flow char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16285" y="310448"/>
            <a:ext cx="6800426" cy="594271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37456" y="990601"/>
            <a:ext cx="4310744" cy="5573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Make Rows as Output and columns as Input</a:t>
            </a:r>
          </a:p>
          <a:p>
            <a:r>
              <a:rPr lang="en-US" dirty="0" smtClean="0"/>
              <a:t>Ground all rows and read all columns to indicate a key pressed</a:t>
            </a:r>
          </a:p>
          <a:p>
            <a:r>
              <a:rPr lang="en-US" dirty="0" smtClean="0"/>
              <a:t>Output HIGH on all rows then output LOW on each row by turn and scan columns</a:t>
            </a:r>
          </a:p>
          <a:p>
            <a:r>
              <a:rPr lang="en-US" dirty="0" smtClean="0"/>
              <a:t>If a key is pressed a particular column will have a Low signal since its shorted with the row</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67997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5" y="12474"/>
            <a:ext cx="10406743" cy="917802"/>
          </a:xfrm>
        </p:spPr>
        <p:txBody>
          <a:bodyPr/>
          <a:lstStyle/>
          <a:p>
            <a:r>
              <a:rPr lang="en-US" dirty="0" smtClean="0"/>
              <a:t>Key Pressed</a:t>
            </a:r>
            <a:endParaRPr lang="en-US" dirty="0"/>
          </a:p>
        </p:txBody>
      </p:sp>
      <p:sp>
        <p:nvSpPr>
          <p:cNvPr id="3" name="Content Placeholder 2"/>
          <p:cNvSpPr>
            <a:spLocks noGrp="1"/>
          </p:cNvSpPr>
          <p:nvPr>
            <p:ph idx="1"/>
          </p:nvPr>
        </p:nvSpPr>
        <p:spPr>
          <a:xfrm>
            <a:off x="261257" y="845911"/>
            <a:ext cx="10515600" cy="4351338"/>
          </a:xfrm>
        </p:spPr>
        <p:txBody>
          <a:bodyPr/>
          <a:lstStyle/>
          <a:p>
            <a:r>
              <a:rPr lang="en-US" dirty="0" smtClean="0"/>
              <a:t>What happens when a Key is pressed?</a:t>
            </a:r>
          </a:p>
          <a:p>
            <a:r>
              <a:rPr lang="en-US" dirty="0" smtClean="0"/>
              <a:t>When a key is pressed and Row makes contact with a column (Short circuit between a row and a column) then become the same value for example if all columns were high and we ground each row then read all columns check if any of them is grounded in the picture</a:t>
            </a:r>
          </a:p>
          <a:p>
            <a:r>
              <a:rPr lang="en-US" dirty="0" smtClean="0"/>
              <a:t>If keypad buttons are (1234ABCD) 1101 1101 is the value when button row num:3 column : C (third row and third column)</a:t>
            </a:r>
            <a:endParaRPr lang="en-US" dirty="0"/>
          </a:p>
        </p:txBody>
      </p:sp>
      <p:pic>
        <p:nvPicPr>
          <p:cNvPr id="7" name="Picture 6"/>
          <p:cNvPicPr>
            <a:picLocks noChangeAspect="1"/>
          </p:cNvPicPr>
          <p:nvPr/>
        </p:nvPicPr>
        <p:blipFill>
          <a:blip r:embed="rId2"/>
          <a:stretch>
            <a:fillRect/>
          </a:stretch>
        </p:blipFill>
        <p:spPr>
          <a:xfrm>
            <a:off x="1828800" y="3849461"/>
            <a:ext cx="7915275" cy="2867025"/>
          </a:xfrm>
          <a:prstGeom prst="rect">
            <a:avLst/>
          </a:prstGeom>
        </p:spPr>
      </p:pic>
    </p:spTree>
    <p:extLst>
      <p:ext uri="{BB962C8B-B14F-4D97-AF65-F5344CB8AC3E}">
        <p14:creationId xmlns:p14="http://schemas.microsoft.com/office/powerpoint/2010/main" val="1049640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5" y="141515"/>
            <a:ext cx="10319657" cy="972231"/>
          </a:xfrm>
        </p:spPr>
        <p:txBody>
          <a:bodyPr/>
          <a:lstStyle/>
          <a:p>
            <a:r>
              <a:rPr lang="en-US" dirty="0" smtClean="0"/>
              <a:t>Bare Metal Keypad Interface</a:t>
            </a:r>
            <a:endParaRPr lang="en-US" dirty="0"/>
          </a:p>
        </p:txBody>
      </p:sp>
      <p:pic>
        <p:nvPicPr>
          <p:cNvPr id="6" name="Picture 5"/>
          <p:cNvPicPr>
            <a:picLocks noChangeAspect="1"/>
          </p:cNvPicPr>
          <p:nvPr/>
        </p:nvPicPr>
        <p:blipFill>
          <a:blip r:embed="rId2"/>
          <a:stretch>
            <a:fillRect/>
          </a:stretch>
        </p:blipFill>
        <p:spPr>
          <a:xfrm>
            <a:off x="315685" y="1328057"/>
            <a:ext cx="9134475" cy="5048250"/>
          </a:xfrm>
          <a:prstGeom prst="rect">
            <a:avLst/>
          </a:prstGeom>
        </p:spPr>
      </p:pic>
    </p:spTree>
    <p:extLst>
      <p:ext uri="{BB962C8B-B14F-4D97-AF65-F5344CB8AC3E}">
        <p14:creationId xmlns:p14="http://schemas.microsoft.com/office/powerpoint/2010/main" val="931348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908</TotalTime>
  <Words>431</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Open Sans</vt:lpstr>
      <vt:lpstr>Office Theme</vt:lpstr>
      <vt:lpstr>Keypad Interfacing</vt:lpstr>
      <vt:lpstr>Keypad Interface with AVR</vt:lpstr>
      <vt:lpstr>Keypad </vt:lpstr>
      <vt:lpstr>Keypad Operation</vt:lpstr>
      <vt:lpstr>Keypad Operation</vt:lpstr>
      <vt:lpstr>Hardware Connection</vt:lpstr>
      <vt:lpstr>Flow Chart</vt:lpstr>
      <vt:lpstr>Key Pressed</vt:lpstr>
      <vt:lpstr>Bare Metal Keypad Interface</vt:lpstr>
      <vt:lpstr>Keypad HAL</vt:lpstr>
      <vt:lpstr>LABS</vt:lpstr>
      <vt:lpstr>LCD and Keypad</vt:lpstr>
      <vt:lpstr>Reference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Keypad Interfacing</dc:title>
  <dc:creator>Mohamed</dc:creator>
  <cp:lastModifiedBy>Mohamed</cp:lastModifiedBy>
  <cp:revision>82</cp:revision>
  <dcterms:created xsi:type="dcterms:W3CDTF">2019-09-22T09:26:36Z</dcterms:created>
  <dcterms:modified xsi:type="dcterms:W3CDTF">2019-11-07T11:13:18Z</dcterms:modified>
</cp:coreProperties>
</file>