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2" r:id="rId4"/>
    <p:sldId id="267" r:id="rId5"/>
    <p:sldId id="270" r:id="rId6"/>
    <p:sldId id="266" r:id="rId7"/>
    <p:sldId id="275" r:id="rId8"/>
    <p:sldId id="271" r:id="rId9"/>
    <p:sldId id="268" r:id="rId10"/>
    <p:sldId id="261" r:id="rId11"/>
    <p:sldId id="276" r:id="rId12"/>
    <p:sldId id="269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10363200" cy="4572000"/>
          </a:xfrm>
        </p:spPr>
        <p:txBody>
          <a:bodyPr/>
          <a:lstStyle>
            <a:lvl1pPr>
              <a:buClr>
                <a:srgbClr val="FF0000"/>
              </a:buClr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§"/>
              <a:defRPr sz="2000"/>
            </a:lvl2pPr>
            <a:lvl3pPr>
              <a:buClr>
                <a:srgbClr val="FF0000"/>
              </a:buClr>
              <a:buFont typeface="Courier New" pitchFamily="49" charset="0"/>
              <a:buChar char="o"/>
              <a:defRPr sz="1800"/>
            </a:lvl3pPr>
            <a:lvl4pPr>
              <a:buClr>
                <a:srgbClr val="FF0000"/>
              </a:buClr>
              <a:defRPr sz="1800"/>
            </a:lvl4pPr>
            <a:lvl5pPr>
              <a:buClr>
                <a:srgbClr val="FF0000"/>
              </a:buClr>
              <a:defRPr sz="1800"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1271B-01BE-42BC-8EA4-567280DD9585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11" name="Rectangle 14"/>
          <p:cNvSpPr/>
          <p:nvPr/>
        </p:nvSpPr>
        <p:spPr>
          <a:xfrm>
            <a:off x="1" y="930499"/>
            <a:ext cx="12192000" cy="60101"/>
          </a:xfrm>
          <a:prstGeom prst="rect">
            <a:avLst/>
          </a:prstGeom>
          <a:solidFill>
            <a:srgbClr val="FF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11887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Rectangle 14"/>
          <p:cNvSpPr/>
          <p:nvPr/>
        </p:nvSpPr>
        <p:spPr>
          <a:xfrm>
            <a:off x="711200" y="6659881"/>
            <a:ext cx="9652000" cy="45719"/>
          </a:xfrm>
          <a:prstGeom prst="rect">
            <a:avLst/>
          </a:prstGeom>
          <a:solidFill>
            <a:srgbClr val="FF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4" name="Picture 9" descr="logo_AMI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0226" y="5924456"/>
            <a:ext cx="1811775" cy="123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57950"/>
            <a:ext cx="812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DBF92E-93BA-43C4-8E56-8DA26C08C66D}" type="slidenum">
              <a:rPr lang="en-U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9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4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D257D-9A29-4518-A309-9BE1665B2704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9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ar-SA" dirty="0" smtClean="0"/>
              <a:t>انقر لتحرير نمط العنوان الرئيسي</a:t>
            </a:r>
            <a:endParaRPr lang="en-US" dirty="0" smtClean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1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A640DE-E9A6-4999-95D2-4CCABDBDB0EC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7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axpromer.github.io/LCD-Character-Creato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63776"/>
            <a:ext cx="8229600" cy="147002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LCD Interfacing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733800"/>
            <a:ext cx="4038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logo_AMI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-152400"/>
            <a:ext cx="2743200" cy="249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4"/>
          <p:cNvSpPr/>
          <p:nvPr/>
        </p:nvSpPr>
        <p:spPr>
          <a:xfrm>
            <a:off x="1524000" y="0"/>
            <a:ext cx="9144000" cy="76200"/>
          </a:xfrm>
          <a:prstGeom prst="rect">
            <a:avLst/>
          </a:prstGeom>
          <a:solidFill>
            <a:srgbClr val="FF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4"/>
          <p:cNvSpPr/>
          <p:nvPr/>
        </p:nvSpPr>
        <p:spPr>
          <a:xfrm>
            <a:off x="1524000" y="6781800"/>
            <a:ext cx="9144000" cy="76200"/>
          </a:xfrm>
          <a:prstGeom prst="rect">
            <a:avLst/>
          </a:prstGeom>
          <a:solidFill>
            <a:srgbClr val="FF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15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up LCD Module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0" y="1252076"/>
            <a:ext cx="55517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Roboto"/>
              </a:rPr>
              <a:t>Module for LCD will be divided into </a:t>
            </a:r>
            <a:r>
              <a:rPr lang="en-US" dirty="0" err="1" smtClean="0">
                <a:solidFill>
                  <a:srgbClr val="333333"/>
                </a:solidFill>
                <a:latin typeface="Roboto"/>
              </a:rPr>
              <a:t>LCD.c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 and </a:t>
            </a:r>
            <a:r>
              <a:rPr lang="en-US" dirty="0" err="1" smtClean="0">
                <a:solidFill>
                  <a:srgbClr val="333333"/>
                </a:solidFill>
                <a:latin typeface="Roboto"/>
              </a:rPr>
              <a:t>LCD.h</a:t>
            </a:r>
            <a:endParaRPr lang="en-US" dirty="0" smtClean="0">
              <a:solidFill>
                <a:srgbClr val="333333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Which should contain the LCD driver, the basic driver should contain the following functions: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333333"/>
              </a:solidFill>
              <a:effectLst/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Roboto"/>
              </a:rPr>
              <a:t>LCD_Init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();</a:t>
            </a:r>
            <a:endParaRPr lang="en-US" b="0" i="0" dirty="0" smtClean="0">
              <a:solidFill>
                <a:srgbClr val="333333"/>
              </a:solidFill>
              <a:effectLst/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Roboto"/>
              </a:rPr>
              <a:t>LCD_Command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Roboto"/>
              </a:rPr>
              <a:t>cmd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333333"/>
                </a:solidFill>
                <a:effectLst/>
                <a:latin typeface="Roboto"/>
              </a:rPr>
              <a:t>LCD_char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(data);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Roboto"/>
              </a:rPr>
              <a:t>LCD_String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(*</a:t>
            </a:r>
            <a:r>
              <a:rPr lang="en-US" dirty="0" err="1" smtClean="0">
                <a:solidFill>
                  <a:srgbClr val="333333"/>
                </a:solidFill>
                <a:latin typeface="Roboto"/>
              </a:rPr>
              <a:t>str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);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8" name="Picture 2" descr="Added Files and He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29" y="4257675"/>
            <a:ext cx="24860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ding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265" y="1049242"/>
            <a:ext cx="5538389" cy="309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73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5771" y="174170"/>
            <a:ext cx="11916229" cy="740229"/>
          </a:xfrm>
        </p:spPr>
        <p:txBody>
          <a:bodyPr/>
          <a:lstStyle/>
          <a:p>
            <a:r>
              <a:rPr lang="en-US" dirty="0" smtClean="0"/>
              <a:t>Initialize LCD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Procedure for initializing LCD</a:t>
            </a:r>
          </a:p>
          <a:p>
            <a:r>
              <a:rPr lang="en-US" dirty="0" smtClean="0"/>
              <a:t>Datasheet HD44780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713" y="174170"/>
            <a:ext cx="5870851" cy="61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in AMIT Kit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600" y="1036411"/>
            <a:ext cx="4704762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39" y="1036411"/>
            <a:ext cx="4400550" cy="2714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501" y="3751036"/>
            <a:ext cx="47720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42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 Display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8324" y="1921796"/>
            <a:ext cx="744014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06400" y="1090799"/>
            <a:ext cx="95620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anose="020B0604020202020204" pitchFamily="34" charset="0"/>
              </a:rPr>
              <a:t>The 8*5 pixel array and the corresponding binary array for the smile symbol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anose="020B0604020202020204" pitchFamily="34" charset="0"/>
              </a:rPr>
              <a:t>displayed in the project are shown in the following image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01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739" y="176426"/>
            <a:ext cx="12018261" cy="737973"/>
          </a:xfrm>
        </p:spPr>
        <p:txBody>
          <a:bodyPr/>
          <a:lstStyle/>
          <a:p>
            <a:r>
              <a:rPr lang="en-US" dirty="0" smtClean="0"/>
              <a:t>LCD Custom Character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73739" y="1135742"/>
            <a:ext cx="11727976" cy="4960258"/>
          </a:xfrm>
        </p:spPr>
        <p:txBody>
          <a:bodyPr/>
          <a:lstStyle/>
          <a:p>
            <a:r>
              <a:rPr lang="en-US" dirty="0" smtClean="0"/>
              <a:t>You can use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maxpromer.github.io/LCD-Character-Creator/</a:t>
            </a:r>
            <a:r>
              <a:rPr lang="en-US" dirty="0"/>
              <a:t> </a:t>
            </a:r>
            <a:r>
              <a:rPr lang="en-US" dirty="0" smtClean="0"/>
              <a:t>for custom character generation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LCD_Custom_Char</a:t>
            </a:r>
            <a:r>
              <a:rPr lang="en-US" dirty="0" smtClean="0"/>
              <a:t> function to create the character in CGRAM of LCD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to display custom character on LCD, Note in the last line position of the created character in CGRAM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19" y="5166654"/>
            <a:ext cx="9070558" cy="1196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0" y="2254714"/>
            <a:ext cx="9105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30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Human Machine Interface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LCD 16x2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LAB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 smtClean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0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Machine Interface (HMI)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Human machine interface is the concept of interacting with the machine through inputs (buttons, switches ,Keypads and sliders) while the output of the machine is display through LED’s or LCD , sometimes input and display are combined in one device such as Touch screen.</a:t>
            </a:r>
          </a:p>
        </p:txBody>
      </p:sp>
      <p:pic>
        <p:nvPicPr>
          <p:cNvPr id="7" name="Picture 2" descr="Image result for traffic lig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25" y="3907545"/>
            <a:ext cx="2395292" cy="23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car exterior light swit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47" y="3907545"/>
            <a:ext cx="4161518" cy="234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stop light c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68" y="3907546"/>
            <a:ext cx="3062060" cy="234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0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LCD </a:t>
            </a:r>
          </a:p>
          <a:p>
            <a:r>
              <a:rPr lang="en-US" dirty="0" smtClean="0"/>
              <a:t>Two Lines 16 characters each</a:t>
            </a:r>
          </a:p>
          <a:p>
            <a:r>
              <a:rPr lang="en-US" dirty="0" smtClean="0"/>
              <a:t>Each character is </a:t>
            </a:r>
            <a:r>
              <a:rPr lang="en-US" dirty="0" smtClean="0"/>
              <a:t>5x8 </a:t>
            </a:r>
            <a:r>
              <a:rPr lang="en-US" dirty="0" smtClean="0"/>
              <a:t>pixels</a:t>
            </a:r>
            <a:endParaRPr lang="en-US" dirty="0"/>
          </a:p>
        </p:txBody>
      </p:sp>
      <p:pic>
        <p:nvPicPr>
          <p:cNvPr id="3074" name="Picture 2" descr="using lcd module  with avr microcontroll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96" y="1392073"/>
            <a:ext cx="5144731" cy="19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6x2 LCD 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27" y="3581400"/>
            <a:ext cx="4762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3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pins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146" name="Picture 2" descr="16x2 LCD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180054"/>
            <a:ext cx="11015915" cy="50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64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</a:t>
            </a:r>
            <a:r>
              <a:rPr lang="en-US" dirty="0" smtClean="0"/>
              <a:t>pin out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https://maxembedded.files.wordpress.com/2011/06/jhd-162a-pin-configuration.gif?resize=627%2C51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2" y="1136723"/>
            <a:ext cx="6195761" cy="509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26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743" y="116114"/>
            <a:ext cx="11945257" cy="798286"/>
          </a:xfrm>
        </p:spPr>
        <p:txBody>
          <a:bodyPr/>
          <a:lstStyle/>
          <a:p>
            <a:r>
              <a:rPr lang="en-US" dirty="0" smtClean="0"/>
              <a:t>LCD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40114" y="985320"/>
            <a:ext cx="6415315" cy="56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76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Data bit Modes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LCD has 2 Modes , 8 Bit modes which 8 bits are used and 4 bits mode only 4 pins are used for writing an ASCII character (8 bits) to LCD</a:t>
            </a:r>
          </a:p>
          <a:p>
            <a:r>
              <a:rPr lang="en-US" dirty="0"/>
              <a:t>Only four GPIO pins are connected to LCD data (D4-D7) pin which helps to save GPIO pins. By default, LCD16x2 is in 8-bit mode. To use LCD16x2 in 4-bit mode, we need to send some commands for LCD initialization and configuration. To send these commands following data formats should follow.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68630"/>
              </p:ext>
            </p:extLst>
          </p:nvPr>
        </p:nvGraphicFramePr>
        <p:xfrm>
          <a:off x="3938327" y="3701593"/>
          <a:ext cx="3257550" cy="809615"/>
        </p:xfrm>
        <a:graphic>
          <a:graphicData uri="http://schemas.openxmlformats.org/drawingml/2006/table">
            <a:tbl>
              <a:tblPr/>
              <a:tblGrid>
                <a:gridCol w="403590"/>
                <a:gridCol w="432418"/>
                <a:gridCol w="413200"/>
                <a:gridCol w="403590"/>
                <a:gridCol w="359299"/>
                <a:gridCol w="438272"/>
                <a:gridCol w="413200"/>
                <a:gridCol w="393981"/>
              </a:tblGrid>
              <a:tr h="5352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Roboto"/>
                        </a:rPr>
                        <a:t>D7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Roboto"/>
                        </a:rPr>
                        <a:t>D6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Roboto"/>
                        </a:rPr>
                        <a:t>D5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Roboto"/>
                        </a:rPr>
                        <a:t>D4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Roboto"/>
                        </a:rPr>
                        <a:t>D3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Roboto"/>
                        </a:rPr>
                        <a:t>D2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Roboto"/>
                        </a:rPr>
                        <a:t>D1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Roboto"/>
                        </a:rPr>
                        <a:t>D0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DL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Roboto"/>
                        </a:rPr>
                        <a:t>F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-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Roboto"/>
                        </a:rPr>
                        <a:t>-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2800" y="36630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Roboto"/>
              </a:rPr>
              <a:t>DL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: 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Interface Data 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length</a:t>
            </a:r>
          </a:p>
          <a:p>
            <a:r>
              <a:rPr lang="en-US" b="1" dirty="0">
                <a:solidFill>
                  <a:srgbClr val="333333"/>
                </a:solidFill>
                <a:latin typeface="Roboto"/>
              </a:rPr>
              <a:t>            0 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=4-bit</a:t>
            </a:r>
          </a:p>
          <a:p>
            <a:r>
              <a:rPr lang="en-US" b="1" dirty="0">
                <a:solidFill>
                  <a:srgbClr val="333333"/>
                </a:solidFill>
                <a:latin typeface="Roboto"/>
              </a:rPr>
              <a:t>            1 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= 8-bit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 </a:t>
            </a:r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b="1" dirty="0">
                <a:solidFill>
                  <a:srgbClr val="333333"/>
                </a:solidFill>
                <a:latin typeface="Roboto"/>
              </a:rPr>
              <a:t>N: 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Number of display lines</a:t>
            </a:r>
          </a:p>
          <a:p>
            <a:r>
              <a:rPr lang="en-US" b="1" dirty="0">
                <a:solidFill>
                  <a:srgbClr val="333333"/>
                </a:solidFill>
                <a:latin typeface="Roboto"/>
              </a:rPr>
              <a:t>            0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= 1 line</a:t>
            </a:r>
          </a:p>
          <a:p>
            <a:r>
              <a:rPr lang="en-US" b="1" dirty="0">
                <a:solidFill>
                  <a:srgbClr val="333333"/>
                </a:solidFill>
                <a:latin typeface="Roboto"/>
              </a:rPr>
              <a:t>            1 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= 2 line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 </a:t>
            </a:r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b="1" dirty="0">
                <a:solidFill>
                  <a:srgbClr val="333333"/>
                </a:solidFill>
                <a:latin typeface="Roboto"/>
              </a:rPr>
              <a:t>F: 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Character Font</a:t>
            </a:r>
          </a:p>
          <a:p>
            <a:r>
              <a:rPr lang="en-US" dirty="0">
                <a:solidFill>
                  <a:srgbClr val="333333"/>
                </a:solidFill>
                <a:latin typeface="Roboto"/>
              </a:rPr>
              <a:t>            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0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= 5x8 dots</a:t>
            </a:r>
          </a:p>
          <a:p>
            <a:r>
              <a:rPr lang="en-US" dirty="0">
                <a:solidFill>
                  <a:srgbClr val="333333"/>
                </a:solidFill>
                <a:latin typeface="Roboto"/>
              </a:rPr>
              <a:t>            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1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= 5x10 dots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 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1564" y="4692030"/>
            <a:ext cx="3627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Roboto"/>
              </a:rPr>
              <a:t>D1:D0: 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These bits are set to 0.</a:t>
            </a:r>
          </a:p>
          <a:p>
            <a:r>
              <a:rPr lang="en-US" b="1" dirty="0">
                <a:solidFill>
                  <a:srgbClr val="333333"/>
                </a:solidFill>
                <a:latin typeface="Roboto"/>
              </a:rPr>
              <a:t>D7:D6: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 These bits are set to 0.</a:t>
            </a:r>
          </a:p>
          <a:p>
            <a:r>
              <a:rPr lang="en-US" b="1" dirty="0">
                <a:solidFill>
                  <a:srgbClr val="333333"/>
                </a:solidFill>
                <a:latin typeface="Roboto"/>
              </a:rPr>
              <a:t>D5: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This bit should set to 1.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0661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06400" y="1201003"/>
            <a:ext cx="4875284" cy="466639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126" name="Picture 6" descr="https://3.bp.blogspot.com/-lTDR5VY2-Ek/Vf6ES31DrTI/AAAAAAAAC34/1kI0QvdBrIs/s1600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64" y="1057274"/>
            <a:ext cx="7553325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201004"/>
            <a:ext cx="4103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Roboto"/>
              </a:rPr>
              <a:t>You are allowed to only write ASCII</a:t>
            </a: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To LCD</a:t>
            </a:r>
            <a:endParaRPr lang="en-US" dirty="0">
              <a:solidFill>
                <a:srgbClr val="333333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6018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وازنة">
  <a:themeElements>
    <a:clrScheme name="موازنة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موازنة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وازنة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351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Aharoni</vt:lpstr>
      <vt:lpstr>Arial</vt:lpstr>
      <vt:lpstr>Courier New</vt:lpstr>
      <vt:lpstr>Franklin Gothic Book</vt:lpstr>
      <vt:lpstr>Perpetua</vt:lpstr>
      <vt:lpstr>Roboto</vt:lpstr>
      <vt:lpstr>Tahoma</vt:lpstr>
      <vt:lpstr>Times New Roman</vt:lpstr>
      <vt:lpstr>Wingdings</vt:lpstr>
      <vt:lpstr>Wingdings 2</vt:lpstr>
      <vt:lpstr>موازنة</vt:lpstr>
      <vt:lpstr>LCD Interfacing</vt:lpstr>
      <vt:lpstr>Agenda</vt:lpstr>
      <vt:lpstr>Human Machine Interface (HMI)</vt:lpstr>
      <vt:lpstr>LCD</vt:lpstr>
      <vt:lpstr>LCD pins</vt:lpstr>
      <vt:lpstr>LCD pin out</vt:lpstr>
      <vt:lpstr>LCD Commands</vt:lpstr>
      <vt:lpstr>LCD Data bit Modes</vt:lpstr>
      <vt:lpstr>ASCII Table</vt:lpstr>
      <vt:lpstr>Build up LCD Module</vt:lpstr>
      <vt:lpstr>Initialize LCD</vt:lpstr>
      <vt:lpstr>LCD in AMIT Kit</vt:lpstr>
      <vt:lpstr>Special Character Display</vt:lpstr>
      <vt:lpstr>LCD Custom Character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Saied</dc:creator>
  <cp:lastModifiedBy>Mohamed</cp:lastModifiedBy>
  <cp:revision>198</cp:revision>
  <dcterms:created xsi:type="dcterms:W3CDTF">2019-10-13T09:03:40Z</dcterms:created>
  <dcterms:modified xsi:type="dcterms:W3CDTF">2019-12-12T13:43:15Z</dcterms:modified>
</cp:coreProperties>
</file>