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75" r:id="rId5"/>
    <p:sldId id="278" r:id="rId6"/>
    <p:sldId id="279" r:id="rId7"/>
    <p:sldId id="288" r:id="rId8"/>
    <p:sldId id="281" r:id="rId9"/>
    <p:sldId id="258" r:id="rId10"/>
    <p:sldId id="257" r:id="rId11"/>
    <p:sldId id="259" r:id="rId12"/>
    <p:sldId id="260" r:id="rId13"/>
    <p:sldId id="264" r:id="rId14"/>
    <p:sldId id="261" r:id="rId15"/>
    <p:sldId id="287" r:id="rId16"/>
    <p:sldId id="269" r:id="rId17"/>
    <p:sldId id="268" r:id="rId18"/>
    <p:sldId id="267" r:id="rId19"/>
    <p:sldId id="270" r:id="rId20"/>
    <p:sldId id="271" r:id="rId21"/>
    <p:sldId id="272" r:id="rId22"/>
    <p:sldId id="273" r:id="rId23"/>
    <p:sldId id="274" r:id="rId24"/>
    <p:sldId id="282" r:id="rId25"/>
    <p:sldId id="283" r:id="rId26"/>
    <p:sldId id="284" r:id="rId27"/>
    <p:sldId id="285" r:id="rId28"/>
    <p:sldId id="286" r:id="rId29"/>
    <p:sldId id="280"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332201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283341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64963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32884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371A2-AE66-436D-88BF-2B6C054A99A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63631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C371A2-AE66-436D-88BF-2B6C054A99A6}"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162234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C371A2-AE66-436D-88BF-2B6C054A99A6}"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233921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371A2-AE66-436D-88BF-2B6C054A99A6}"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355969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371A2-AE66-436D-88BF-2B6C054A99A6}"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416337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371A2-AE66-436D-88BF-2B6C054A99A6}"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159834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371A2-AE66-436D-88BF-2B6C054A99A6}"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D40-14FD-4BC2-A878-E616B286A2EB}" type="slidenum">
              <a:rPr lang="en-US" smtClean="0"/>
              <a:t>‹#›</a:t>
            </a:fld>
            <a:endParaRPr lang="en-US"/>
          </a:p>
        </p:txBody>
      </p:sp>
    </p:spTree>
    <p:extLst>
      <p:ext uri="{BB962C8B-B14F-4D97-AF65-F5344CB8AC3E}">
        <p14:creationId xmlns:p14="http://schemas.microsoft.com/office/powerpoint/2010/main" val="330090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371A2-AE66-436D-88BF-2B6C054A99A6}"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48D40-14FD-4BC2-A878-E616B286A2EB}" type="slidenum">
              <a:rPr lang="en-US" smtClean="0"/>
              <a:t>‹#›</a:t>
            </a:fld>
            <a:endParaRPr lang="en-US"/>
          </a:p>
        </p:txBody>
      </p:sp>
    </p:spTree>
    <p:extLst>
      <p:ext uri="{BB962C8B-B14F-4D97-AF65-F5344CB8AC3E}">
        <p14:creationId xmlns:p14="http://schemas.microsoft.com/office/powerpoint/2010/main" val="415801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avrbeginners.net/architecture/timers/tim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Timers</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203477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Bit Timer</a:t>
            </a:r>
            <a:endParaRPr lang="en-US" dirty="0"/>
          </a:p>
        </p:txBody>
      </p:sp>
      <p:pic>
        <p:nvPicPr>
          <p:cNvPr id="1026" name="Picture 2" descr="Timer0 Overflo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7196"/>
            <a:ext cx="10515600" cy="342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11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Capture Mode</a:t>
            </a:r>
            <a:endParaRPr lang="en-US" dirty="0"/>
          </a:p>
        </p:txBody>
      </p:sp>
      <p:pic>
        <p:nvPicPr>
          <p:cNvPr id="2050" name="Picture 2" descr="ATmega ICP P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12729"/>
            <a:ext cx="10515600" cy="357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08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Configure in Input Capture</a:t>
            </a:r>
            <a:endParaRPr lang="en-US" dirty="0"/>
          </a:p>
        </p:txBody>
      </p:sp>
      <p:sp>
        <p:nvSpPr>
          <p:cNvPr id="3" name="Content Placeholder 2"/>
          <p:cNvSpPr>
            <a:spLocks noGrp="1"/>
          </p:cNvSpPr>
          <p:nvPr>
            <p:ph idx="1"/>
          </p:nvPr>
        </p:nvSpPr>
        <p:spPr/>
        <p:txBody>
          <a:bodyPr/>
          <a:lstStyle/>
          <a:p>
            <a:r>
              <a:rPr lang="en-US" dirty="0"/>
              <a:t>Initialize the TCCR1A and TCCR1B for proper timer mode (any mode other than 8, 10, 12, 14), to select the edge (Positive or Negative</a:t>
            </a:r>
            <a:r>
              <a:rPr lang="en-US" dirty="0" smtClean="0"/>
              <a:t>).</a:t>
            </a:r>
          </a:p>
          <a:p>
            <a:endParaRPr lang="en-US" dirty="0"/>
          </a:p>
          <a:p>
            <a:r>
              <a:rPr lang="en-US" dirty="0"/>
              <a:t>Monitor the ICF1 flag in TIFR register to see if edge is arrived. Upon the arrival of the edge, the TCNT1 value is loaded in to ICR1 register automatically by controller.</a:t>
            </a:r>
          </a:p>
          <a:p>
            <a:endParaRPr lang="en-US" dirty="0"/>
          </a:p>
        </p:txBody>
      </p:sp>
    </p:spTree>
    <p:extLst>
      <p:ext uri="{BB962C8B-B14F-4D97-AF65-F5344CB8AC3E}">
        <p14:creationId xmlns:p14="http://schemas.microsoft.com/office/powerpoint/2010/main" val="411909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Generation in Normal Mode</a:t>
            </a:r>
            <a:endParaRPr lang="en-US" dirty="0"/>
          </a:p>
        </p:txBody>
      </p:sp>
      <p:pic>
        <p:nvPicPr>
          <p:cNvPr id="5122" name="Picture 2" descr="Wave generation normal mod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7158" y="1889178"/>
            <a:ext cx="8087854" cy="411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0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LAB01 </a:t>
            </a:r>
            <a:endParaRPr lang="en-US" dirty="0"/>
          </a:p>
        </p:txBody>
      </p:sp>
      <p:sp>
        <p:nvSpPr>
          <p:cNvPr id="3" name="Content Placeholder 2"/>
          <p:cNvSpPr>
            <a:spLocks noGrp="1"/>
          </p:cNvSpPr>
          <p:nvPr>
            <p:ph idx="1"/>
          </p:nvPr>
        </p:nvSpPr>
        <p:spPr/>
        <p:txBody>
          <a:bodyPr/>
          <a:lstStyle/>
          <a:p>
            <a:r>
              <a:rPr lang="en-US" dirty="0" smtClean="0"/>
              <a:t>Measure Pulse width using Input Capture Module</a:t>
            </a:r>
          </a:p>
          <a:p>
            <a:endParaRPr lang="en-US" dirty="0"/>
          </a:p>
          <a:p>
            <a:r>
              <a:rPr lang="en-US" dirty="0" smtClean="0"/>
              <a:t>Display duty cycle on LCD</a:t>
            </a:r>
            <a:endParaRPr lang="en-US" dirty="0"/>
          </a:p>
        </p:txBody>
      </p:sp>
    </p:spTree>
    <p:extLst>
      <p:ext uri="{BB962C8B-B14F-4D97-AF65-F5344CB8AC3E}">
        <p14:creationId xmlns:p14="http://schemas.microsoft.com/office/powerpoint/2010/main" val="51991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with </a:t>
            </a:r>
            <a:r>
              <a:rPr lang="en-US" dirty="0" err="1" smtClean="0"/>
              <a:t>UltraSonic</a:t>
            </a:r>
            <a:endParaRPr lang="en-US" dirty="0"/>
          </a:p>
        </p:txBody>
      </p:sp>
      <p:pic>
        <p:nvPicPr>
          <p:cNvPr id="1026" name="Picture 2" descr="Ultrasonic Distance Locator - Block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0403" y="1959428"/>
            <a:ext cx="8147730" cy="195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7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Rectangle 1"/>
          <p:cNvSpPr>
            <a:spLocks noChangeArrowheads="1"/>
          </p:cNvSpPr>
          <p:nvPr/>
        </p:nvSpPr>
        <p:spPr bwMode="auto">
          <a:xfrm>
            <a:off x="1767566" y="3937429"/>
            <a:ext cx="31024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Roboto"/>
              </a:rPr>
              <a:t>Duty Cycle (In %) = </a:t>
            </a:r>
            <a:r>
              <a:rPr kumimoji="0" lang="en-US" sz="2400" b="0" i="0" u="none" strike="noStrike" cap="none" normalizeH="0" baseline="0" dirty="0" smtClean="0">
                <a:ln>
                  <a:noFill/>
                </a:ln>
                <a:solidFill>
                  <a:schemeClr val="tx1"/>
                </a:solidFill>
                <a:effectLst/>
              </a:rPr>
              <a:t>  </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pic>
        <p:nvPicPr>
          <p:cNvPr id="10242" name="Picture 2" descr="\frac{T_O_N}{Total Period} *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595" y="3821310"/>
            <a:ext cx="2526165" cy="649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4285" y="1497096"/>
            <a:ext cx="10101943" cy="2031325"/>
          </a:xfrm>
          <a:prstGeom prst="rect">
            <a:avLst/>
          </a:prstGeom>
        </p:spPr>
        <p:txBody>
          <a:bodyPr wrap="square">
            <a:spAutoFit/>
          </a:bodyPr>
          <a:lstStyle/>
          <a:p>
            <a:r>
              <a:rPr lang="en-US" b="1" dirty="0">
                <a:solidFill>
                  <a:srgbClr val="333333"/>
                </a:solidFill>
                <a:latin typeface="Roboto"/>
              </a:rPr>
              <a:t>Pulse Width Modulation (PWM)</a:t>
            </a:r>
            <a:r>
              <a:rPr lang="en-US" dirty="0">
                <a:solidFill>
                  <a:srgbClr val="333333"/>
                </a:solidFill>
                <a:latin typeface="Roboto"/>
              </a:rPr>
              <a:t> is a technique by which width of a pulse is varied while keeping the frequency constant</a:t>
            </a:r>
            <a:r>
              <a:rPr lang="en-US" dirty="0" smtClean="0">
                <a:solidFill>
                  <a:srgbClr val="333333"/>
                </a:solidFill>
                <a:latin typeface="Roboto"/>
              </a:rPr>
              <a:t>.</a:t>
            </a:r>
          </a:p>
          <a:p>
            <a:endParaRPr lang="en-US" dirty="0">
              <a:solidFill>
                <a:srgbClr val="333333"/>
              </a:solidFill>
              <a:latin typeface="Roboto"/>
            </a:endParaRPr>
          </a:p>
          <a:p>
            <a:r>
              <a:rPr lang="en-US" dirty="0">
                <a:solidFill>
                  <a:srgbClr val="333333"/>
                </a:solidFill>
                <a:latin typeface="Roboto"/>
              </a:rPr>
              <a:t>Why we need to do this? Let’s take an example of controlling DC motor speed, more the Pulse width more the speed. Also there are application like, controlling light intensity by PWM.</a:t>
            </a:r>
          </a:p>
          <a:p>
            <a:r>
              <a:rPr lang="en-US" dirty="0">
                <a:solidFill>
                  <a:srgbClr val="333333"/>
                </a:solidFill>
                <a:latin typeface="Roboto"/>
              </a:rPr>
              <a:t>A period of a pulse consists of an </a:t>
            </a:r>
            <a:r>
              <a:rPr lang="en-US" b="1" dirty="0">
                <a:solidFill>
                  <a:srgbClr val="333333"/>
                </a:solidFill>
                <a:latin typeface="Roboto"/>
              </a:rPr>
              <a:t>ON</a:t>
            </a:r>
            <a:r>
              <a:rPr lang="en-US" dirty="0">
                <a:solidFill>
                  <a:srgbClr val="333333"/>
                </a:solidFill>
                <a:latin typeface="Roboto"/>
              </a:rPr>
              <a:t> cycle (5V) and an </a:t>
            </a:r>
            <a:r>
              <a:rPr lang="en-US" b="1" dirty="0">
                <a:solidFill>
                  <a:srgbClr val="333333"/>
                </a:solidFill>
                <a:latin typeface="Roboto"/>
              </a:rPr>
              <a:t>OFF</a:t>
            </a:r>
            <a:r>
              <a:rPr lang="en-US" dirty="0">
                <a:solidFill>
                  <a:srgbClr val="333333"/>
                </a:solidFill>
                <a:latin typeface="Roboto"/>
              </a:rPr>
              <a:t> cycle (0V). The fraction for which the signal is ON over a period is known as </a:t>
            </a:r>
            <a:r>
              <a:rPr lang="en-US" b="1" dirty="0">
                <a:solidFill>
                  <a:srgbClr val="333333"/>
                </a:solidFill>
                <a:latin typeface="Roboto"/>
              </a:rPr>
              <a:t>duty cycle</a:t>
            </a:r>
            <a:r>
              <a:rPr lang="en-US" dirty="0">
                <a:solidFill>
                  <a:srgbClr val="333333"/>
                </a:solidFill>
                <a:latin typeface="Roboto"/>
              </a:rPr>
              <a:t>.</a:t>
            </a:r>
            <a:endParaRPr lang="en-US" b="0" i="0" dirty="0">
              <a:solidFill>
                <a:srgbClr val="333333"/>
              </a:solidFill>
              <a:effectLst/>
              <a:latin typeface="Roboto"/>
            </a:endParaRPr>
          </a:p>
        </p:txBody>
      </p:sp>
      <p:sp>
        <p:nvSpPr>
          <p:cNvPr id="6" name="Rectangle 5"/>
          <p:cNvSpPr/>
          <p:nvPr/>
        </p:nvSpPr>
        <p:spPr>
          <a:xfrm>
            <a:off x="544284" y="4759166"/>
            <a:ext cx="10101943" cy="923330"/>
          </a:xfrm>
          <a:prstGeom prst="rect">
            <a:avLst/>
          </a:prstGeom>
        </p:spPr>
        <p:txBody>
          <a:bodyPr wrap="square">
            <a:spAutoFit/>
          </a:bodyPr>
          <a:lstStyle/>
          <a:p>
            <a:r>
              <a:rPr lang="en-US" dirty="0">
                <a:solidFill>
                  <a:srgbClr val="333333"/>
                </a:solidFill>
                <a:latin typeface="Roboto"/>
              </a:rPr>
              <a:t>E.g. Consider a pulse with a period of 10ms which remains ON (high) for 2ms</a:t>
            </a:r>
            <a:r>
              <a:rPr lang="en-US" dirty="0" smtClean="0">
                <a:solidFill>
                  <a:srgbClr val="333333"/>
                </a:solidFill>
                <a:latin typeface="Roboto"/>
              </a:rPr>
              <a:t>.</a:t>
            </a:r>
          </a:p>
          <a:p>
            <a:r>
              <a:rPr lang="en-US" dirty="0" smtClean="0">
                <a:solidFill>
                  <a:srgbClr val="333333"/>
                </a:solidFill>
                <a:latin typeface="Roboto"/>
              </a:rPr>
              <a:t>The </a:t>
            </a:r>
            <a:r>
              <a:rPr lang="en-US" dirty="0">
                <a:solidFill>
                  <a:srgbClr val="333333"/>
                </a:solidFill>
                <a:latin typeface="Roboto"/>
              </a:rPr>
              <a:t>duty cycle of this pulse will be</a:t>
            </a:r>
          </a:p>
          <a:p>
            <a:r>
              <a:rPr lang="en-US" dirty="0">
                <a:solidFill>
                  <a:srgbClr val="333333"/>
                </a:solidFill>
                <a:latin typeface="Roboto"/>
              </a:rPr>
              <a:t>D = 2ms / 10ms = 20%</a:t>
            </a:r>
            <a:endParaRPr lang="en-US" b="0" i="0" dirty="0">
              <a:solidFill>
                <a:srgbClr val="333333"/>
              </a:solidFill>
              <a:effectLst/>
              <a:latin typeface="Roboto"/>
            </a:endParaRPr>
          </a:p>
        </p:txBody>
      </p:sp>
    </p:spTree>
    <p:extLst>
      <p:ext uri="{BB962C8B-B14F-4D97-AF65-F5344CB8AC3E}">
        <p14:creationId xmlns:p14="http://schemas.microsoft.com/office/powerpoint/2010/main" val="293884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a:t>
            </a:r>
            <a:endParaRPr lang="en-US" dirty="0"/>
          </a:p>
        </p:txBody>
      </p:sp>
      <p:pic>
        <p:nvPicPr>
          <p:cNvPr id="9218" name="Picture 2" descr="PWM Duty Cycle Wavefor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94745"/>
            <a:ext cx="6902115" cy="490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99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pins in Atmega32</a:t>
            </a:r>
            <a:endParaRPr lang="en-US" dirty="0"/>
          </a:p>
        </p:txBody>
      </p:sp>
      <p:pic>
        <p:nvPicPr>
          <p:cNvPr id="8194" name="Picture 2" descr="PWM pi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4696" y="1488168"/>
            <a:ext cx="379910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1784981"/>
            <a:ext cx="6466114" cy="2862322"/>
          </a:xfrm>
          <a:prstGeom prst="rect">
            <a:avLst/>
          </a:prstGeom>
        </p:spPr>
        <p:txBody>
          <a:bodyPr wrap="square">
            <a:spAutoFit/>
          </a:bodyPr>
          <a:lstStyle/>
          <a:p>
            <a:r>
              <a:rPr lang="en-US" dirty="0" smtClean="0">
                <a:solidFill>
                  <a:srgbClr val="333333"/>
                </a:solidFill>
                <a:latin typeface="Roboto"/>
              </a:rPr>
              <a:t>ATmega32 </a:t>
            </a:r>
            <a:r>
              <a:rPr lang="en-US" dirty="0">
                <a:solidFill>
                  <a:srgbClr val="333333"/>
                </a:solidFill>
                <a:latin typeface="Roboto"/>
              </a:rPr>
              <a:t>has inbuilt PWM unit. As we know, </a:t>
            </a:r>
            <a:r>
              <a:rPr lang="en-US" dirty="0" err="1">
                <a:solidFill>
                  <a:srgbClr val="333333"/>
                </a:solidFill>
                <a:latin typeface="Roboto"/>
              </a:rPr>
              <a:t>ATmega</a:t>
            </a:r>
            <a:r>
              <a:rPr lang="en-US" dirty="0">
                <a:solidFill>
                  <a:srgbClr val="333333"/>
                </a:solidFill>
                <a:latin typeface="Roboto"/>
              </a:rPr>
              <a:t> has 3 Timers T0, T1 and T2 which can be used for PWM generation. Mainly there are two modes in PWM</a:t>
            </a:r>
            <a:r>
              <a:rPr lang="en-US" dirty="0" smtClean="0">
                <a:solidFill>
                  <a:srgbClr val="333333"/>
                </a:solidFill>
                <a:latin typeface="Roboto"/>
              </a:rPr>
              <a:t>.</a:t>
            </a:r>
          </a:p>
          <a:p>
            <a:endParaRPr lang="en-US" dirty="0">
              <a:solidFill>
                <a:srgbClr val="333333"/>
              </a:solidFill>
              <a:latin typeface="Roboto"/>
            </a:endParaRPr>
          </a:p>
          <a:p>
            <a:pPr>
              <a:buFont typeface="+mj-lt"/>
              <a:buAutoNum type="arabicPeriod"/>
            </a:pPr>
            <a:r>
              <a:rPr lang="en-US" dirty="0">
                <a:solidFill>
                  <a:srgbClr val="333333"/>
                </a:solidFill>
                <a:latin typeface="Roboto"/>
              </a:rPr>
              <a:t>Fast PWM</a:t>
            </a:r>
          </a:p>
          <a:p>
            <a:pPr>
              <a:buFont typeface="+mj-lt"/>
              <a:buAutoNum type="arabicPeriod"/>
            </a:pPr>
            <a:r>
              <a:rPr lang="en-US" dirty="0">
                <a:solidFill>
                  <a:srgbClr val="333333"/>
                </a:solidFill>
                <a:latin typeface="Roboto"/>
              </a:rPr>
              <a:t>Phase correct </a:t>
            </a:r>
            <a:r>
              <a:rPr lang="en-US" dirty="0" smtClean="0">
                <a:solidFill>
                  <a:srgbClr val="333333"/>
                </a:solidFill>
                <a:latin typeface="Roboto"/>
              </a:rPr>
              <a:t>PWM</a:t>
            </a:r>
          </a:p>
          <a:p>
            <a:pPr>
              <a:buFont typeface="+mj-lt"/>
              <a:buAutoNum type="arabicPeriod"/>
            </a:pPr>
            <a:endParaRPr lang="en-US" dirty="0">
              <a:solidFill>
                <a:srgbClr val="333333"/>
              </a:solidFill>
              <a:latin typeface="Roboto"/>
            </a:endParaRPr>
          </a:p>
          <a:p>
            <a:r>
              <a:rPr lang="en-US" dirty="0">
                <a:solidFill>
                  <a:srgbClr val="333333"/>
                </a:solidFill>
                <a:latin typeface="Roboto"/>
              </a:rPr>
              <a:t>We need to configure Timer Register for generating PWM. PWM output will be generated on corresponding Timer’s output compare pin (</a:t>
            </a:r>
            <a:r>
              <a:rPr lang="en-US" dirty="0" err="1">
                <a:solidFill>
                  <a:srgbClr val="333333"/>
                </a:solidFill>
                <a:latin typeface="Roboto"/>
              </a:rPr>
              <a:t>OCx</a:t>
            </a:r>
            <a:r>
              <a:rPr lang="en-US" dirty="0">
                <a:solidFill>
                  <a:srgbClr val="333333"/>
                </a:solidFill>
                <a:latin typeface="Roboto"/>
              </a:rPr>
              <a:t>).</a:t>
            </a:r>
            <a:endParaRPr lang="en-US" b="0" i="0" dirty="0">
              <a:solidFill>
                <a:srgbClr val="333333"/>
              </a:solidFill>
              <a:effectLst/>
              <a:latin typeface="Roboto"/>
            </a:endParaRPr>
          </a:p>
        </p:txBody>
      </p:sp>
    </p:spTree>
    <p:extLst>
      <p:ext uri="{BB962C8B-B14F-4D97-AF65-F5344CB8AC3E}">
        <p14:creationId xmlns:p14="http://schemas.microsoft.com/office/powerpoint/2010/main" val="387966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mode of Fast PWM</a:t>
            </a:r>
            <a:endParaRPr lang="en-US" dirty="0"/>
          </a:p>
        </p:txBody>
      </p:sp>
      <p:sp>
        <p:nvSpPr>
          <p:cNvPr id="3" name="Content Placeholder 2"/>
          <p:cNvSpPr>
            <a:spLocks noGrp="1"/>
          </p:cNvSpPr>
          <p:nvPr>
            <p:ph idx="1"/>
          </p:nvPr>
        </p:nvSpPr>
        <p:spPr>
          <a:xfrm>
            <a:off x="500743" y="1502229"/>
            <a:ext cx="10697482" cy="4604884"/>
          </a:xfrm>
        </p:spPr>
        <p:txBody>
          <a:bodyPr/>
          <a:lstStyle/>
          <a:p>
            <a:r>
              <a:rPr lang="en-US" b="1" dirty="0"/>
              <a:t>Setting Duty cycle:</a:t>
            </a:r>
            <a:r>
              <a:rPr lang="en-US" dirty="0"/>
              <a:t> we have to load value in OCR0 register to set duty cycle.</a:t>
            </a:r>
          </a:p>
          <a:p>
            <a:r>
              <a:rPr lang="en-US" dirty="0"/>
              <a:t>255 value for 100% duty cycle and 0 for 0% duty cycle. Accordingly, if we load value 127 in OCR0, Duty cycle will be 50%.</a:t>
            </a:r>
          </a:p>
          <a:p>
            <a:endParaRPr lang="en-US" dirty="0"/>
          </a:p>
        </p:txBody>
      </p:sp>
      <p:pic>
        <p:nvPicPr>
          <p:cNvPr id="11266" name="Picture 2" descr="Inverted Fast PW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80" y="3233057"/>
            <a:ext cx="8076949" cy="352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Timer?</a:t>
            </a:r>
            <a:endParaRPr lang="en-US" dirty="0"/>
          </a:p>
        </p:txBody>
      </p:sp>
      <p:sp>
        <p:nvSpPr>
          <p:cNvPr id="3" name="Content Placeholder 2"/>
          <p:cNvSpPr>
            <a:spLocks noGrp="1"/>
          </p:cNvSpPr>
          <p:nvPr>
            <p:ph idx="1"/>
          </p:nvPr>
        </p:nvSpPr>
        <p:spPr/>
        <p:txBody>
          <a:bodyPr/>
          <a:lstStyle/>
          <a:p>
            <a:r>
              <a:rPr lang="en-US" dirty="0"/>
              <a:t>A timer is a circuit that counts. This is said from an electronics point of view. </a:t>
            </a:r>
            <a:endParaRPr lang="en-US" dirty="0" smtClean="0"/>
          </a:p>
          <a:p>
            <a:endParaRPr lang="en-US" dirty="0"/>
          </a:p>
          <a:p>
            <a:endParaRPr lang="en-US" dirty="0" smtClean="0"/>
          </a:p>
          <a:p>
            <a:r>
              <a:rPr lang="en-US" dirty="0" smtClean="0"/>
              <a:t>It </a:t>
            </a:r>
            <a:r>
              <a:rPr lang="en-US" dirty="0"/>
              <a:t>is widely used and is a very important component of microprocessors and microcontrollers.</a:t>
            </a:r>
          </a:p>
        </p:txBody>
      </p:sp>
    </p:spTree>
    <p:extLst>
      <p:ext uri="{BB962C8B-B14F-4D97-AF65-F5344CB8AC3E}">
        <p14:creationId xmlns:p14="http://schemas.microsoft.com/office/powerpoint/2010/main" val="419660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Non-inverted Fast PWM</a:t>
            </a:r>
            <a:endParaRPr lang="en-US" dirty="0"/>
          </a:p>
        </p:txBody>
      </p:sp>
      <p:sp>
        <p:nvSpPr>
          <p:cNvPr id="3" name="Content Placeholder 2"/>
          <p:cNvSpPr>
            <a:spLocks noGrp="1"/>
          </p:cNvSpPr>
          <p:nvPr>
            <p:ph idx="1"/>
          </p:nvPr>
        </p:nvSpPr>
        <p:spPr/>
        <p:txBody>
          <a:bodyPr/>
          <a:lstStyle/>
          <a:p>
            <a:r>
              <a:rPr lang="en-US" dirty="0" smtClean="0"/>
              <a:t>Setting Duty cycle in non-inverted mode</a:t>
            </a:r>
            <a:endParaRPr lang="en-US" dirty="0"/>
          </a:p>
        </p:txBody>
      </p:sp>
      <p:pic>
        <p:nvPicPr>
          <p:cNvPr id="12290" name="Picture 2" descr="Nov-inverted Fast PW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40" y="2630941"/>
            <a:ext cx="8701894" cy="3546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352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PWM</a:t>
            </a:r>
            <a:endParaRPr lang="en-US" dirty="0"/>
          </a:p>
        </p:txBody>
      </p:sp>
      <p:pic>
        <p:nvPicPr>
          <p:cNvPr id="13314" name="Picture 2" descr="LED Brightness Control Using PW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3393" y="2197490"/>
            <a:ext cx="5761613" cy="43541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640640"/>
            <a:ext cx="6096000" cy="923330"/>
          </a:xfrm>
          <a:prstGeom prst="rect">
            <a:avLst/>
          </a:prstGeom>
        </p:spPr>
        <p:txBody>
          <a:bodyPr>
            <a:spAutoFit/>
          </a:bodyPr>
          <a:lstStyle/>
          <a:p>
            <a:r>
              <a:rPr lang="en-US" dirty="0">
                <a:solidFill>
                  <a:srgbClr val="333333"/>
                </a:solidFill>
                <a:latin typeface="Roboto"/>
              </a:rPr>
              <a:t> Control LED brightness using Fast PWM.</a:t>
            </a:r>
          </a:p>
          <a:p>
            <a:r>
              <a:rPr lang="en-US" dirty="0"/>
              <a:t/>
            </a:r>
            <a:br>
              <a:rPr lang="en-US" dirty="0"/>
            </a:br>
            <a:endParaRPr lang="en-US" dirty="0"/>
          </a:p>
        </p:txBody>
      </p:sp>
    </p:spTree>
    <p:extLst>
      <p:ext uri="{BB962C8B-B14F-4D97-AF65-F5344CB8AC3E}">
        <p14:creationId xmlns:p14="http://schemas.microsoft.com/office/powerpoint/2010/main" val="281736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 </a:t>
            </a:r>
            <a:r>
              <a:rPr lang="en-US" dirty="0" smtClean="0"/>
              <a:t>Correct </a:t>
            </a:r>
            <a:r>
              <a:rPr lang="en-US" dirty="0"/>
              <a:t>PWM </a:t>
            </a:r>
            <a:r>
              <a:rPr lang="en-US" dirty="0" smtClean="0"/>
              <a:t>mode</a:t>
            </a:r>
            <a:endParaRPr lang="en-US" dirty="0"/>
          </a:p>
        </p:txBody>
      </p:sp>
      <p:pic>
        <p:nvPicPr>
          <p:cNvPr id="14338" name="Picture 2" descr="Non-Inverted Phase correct PW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73302"/>
            <a:ext cx="9067324" cy="384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52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Correct of inverted PWM</a:t>
            </a:r>
            <a:endParaRPr lang="en-US" dirty="0"/>
          </a:p>
        </p:txBody>
      </p:sp>
      <p:pic>
        <p:nvPicPr>
          <p:cNvPr id="15362" name="Picture 2" descr="Inverted Phase correct PW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11396"/>
            <a:ext cx="9067324" cy="370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24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Phase Correct PWM</a:t>
            </a:r>
            <a:endParaRPr lang="en-US" dirty="0"/>
          </a:p>
        </p:txBody>
      </p:sp>
      <p:sp>
        <p:nvSpPr>
          <p:cNvPr id="3" name="Content Placeholder 2"/>
          <p:cNvSpPr>
            <a:spLocks noGrp="1"/>
          </p:cNvSpPr>
          <p:nvPr>
            <p:ph idx="1"/>
          </p:nvPr>
        </p:nvSpPr>
        <p:spPr/>
        <p:txBody>
          <a:bodyPr/>
          <a:lstStyle/>
          <a:p>
            <a:r>
              <a:rPr lang="en-US" dirty="0" smtClean="0"/>
              <a:t>Use Phase correct </a:t>
            </a:r>
            <a:r>
              <a:rPr lang="en-US" dirty="0" err="1" smtClean="0"/>
              <a:t>pwm</a:t>
            </a:r>
            <a:endParaRPr lang="en-US" dirty="0"/>
          </a:p>
        </p:txBody>
      </p:sp>
    </p:spTree>
    <p:extLst>
      <p:ext uri="{BB962C8B-B14F-4D97-AF65-F5344CB8AC3E}">
        <p14:creationId xmlns:p14="http://schemas.microsoft.com/office/powerpoint/2010/main" val="116998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CTC(Clear Timer on Compare Match) Mode</a:t>
            </a:r>
            <a:endParaRPr lang="en-US" dirty="0"/>
          </a:p>
        </p:txBody>
      </p:sp>
      <p:pic>
        <p:nvPicPr>
          <p:cNvPr id="3074" name="Picture 2" descr="Timer compare m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017" y="2157461"/>
            <a:ext cx="8575966" cy="368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6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for Wave Generation</a:t>
            </a:r>
            <a:endParaRPr lang="en-US" dirty="0"/>
          </a:p>
        </p:txBody>
      </p:sp>
      <p:pic>
        <p:nvPicPr>
          <p:cNvPr id="4098" name="Picture 2" descr="oc0 pin waveform gene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0996" y="1836511"/>
            <a:ext cx="61961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39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Generation in CTC</a:t>
            </a:r>
            <a:endParaRPr lang="en-US" dirty="0"/>
          </a:p>
        </p:txBody>
      </p:sp>
      <p:pic>
        <p:nvPicPr>
          <p:cNvPr id="6146" name="Picture 2" descr="Wave generation CTC1 mod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9054"/>
            <a:ext cx="8792802" cy="403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44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wave in CTC</a:t>
            </a:r>
            <a:endParaRPr lang="en-US" dirty="0"/>
          </a:p>
        </p:txBody>
      </p:sp>
      <p:pic>
        <p:nvPicPr>
          <p:cNvPr id="7170" name="Picture 2" descr="variable pulses oco ctc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542" y="1848266"/>
            <a:ext cx="8447315" cy="452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0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Formula</a:t>
            </a:r>
            <a:endParaRPr lang="en-US" dirty="0"/>
          </a:p>
        </p:txBody>
      </p:sp>
      <p:sp>
        <p:nvSpPr>
          <p:cNvPr id="3" name="Content Placeholder 2"/>
          <p:cNvSpPr>
            <a:spLocks noGrp="1"/>
          </p:cNvSpPr>
          <p:nvPr>
            <p:ph idx="1"/>
          </p:nvPr>
        </p:nvSpPr>
        <p:spPr/>
        <p:txBody>
          <a:bodyPr/>
          <a:lstStyle/>
          <a:p>
            <a:endParaRPr lang="en-US" b="1" dirty="0" smtClean="0"/>
          </a:p>
          <a:p>
            <a:endParaRPr lang="en-US" b="1" dirty="0" smtClean="0"/>
          </a:p>
          <a:p>
            <a:endParaRPr lang="en-US" b="1" dirty="0" smtClean="0"/>
          </a:p>
          <a:p>
            <a:r>
              <a:rPr lang="en-US" b="1" dirty="0" smtClean="0"/>
              <a:t>FPWM </a:t>
            </a:r>
            <a:r>
              <a:rPr lang="en-US" b="1" dirty="0"/>
              <a:t>= FOSC / ( N * ( 1 + TOP ) )</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1634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Basics</a:t>
            </a:r>
            <a:endParaRPr lang="en-US" dirty="0"/>
          </a:p>
        </p:txBody>
      </p:sp>
      <p:sp>
        <p:nvSpPr>
          <p:cNvPr id="3" name="Content Placeholder 2"/>
          <p:cNvSpPr>
            <a:spLocks noGrp="1"/>
          </p:cNvSpPr>
          <p:nvPr>
            <p:ph idx="1"/>
          </p:nvPr>
        </p:nvSpPr>
        <p:spPr/>
        <p:txBody>
          <a:bodyPr/>
          <a:lstStyle/>
          <a:p>
            <a:r>
              <a:rPr lang="en-US" dirty="0"/>
              <a:t>Timers are classified based on their mode of operation into synchronous and asynchronous timers. </a:t>
            </a:r>
            <a:endParaRPr lang="en-US" dirty="0" smtClean="0"/>
          </a:p>
          <a:p>
            <a:r>
              <a:rPr lang="en-US" dirty="0" smtClean="0"/>
              <a:t> </a:t>
            </a:r>
            <a:r>
              <a:rPr lang="en-US" dirty="0"/>
              <a:t>Synchronous timers count with respect to the clock while asynchronous timers depend upon the change in the input. </a:t>
            </a:r>
            <a:endParaRPr lang="en-US" dirty="0" smtClean="0"/>
          </a:p>
          <a:p>
            <a:r>
              <a:rPr lang="en-US" dirty="0" smtClean="0"/>
              <a:t> </a:t>
            </a:r>
            <a:r>
              <a:rPr lang="en-US" dirty="0"/>
              <a:t>They are also classified according to the maximum number they can count. </a:t>
            </a:r>
            <a:r>
              <a:rPr lang="en-US" dirty="0" err="1"/>
              <a:t>Eg</a:t>
            </a:r>
            <a:r>
              <a:rPr lang="en-US" dirty="0"/>
              <a:t>. 8 bit timer,16 bit timers </a:t>
            </a:r>
            <a:r>
              <a:rPr lang="en-US" dirty="0" err="1"/>
              <a:t>etc</a:t>
            </a:r>
            <a:r>
              <a:rPr lang="en-US" dirty="0"/>
              <a:t> </a:t>
            </a:r>
            <a:endParaRPr lang="en-US" dirty="0" smtClean="0"/>
          </a:p>
          <a:p>
            <a:r>
              <a:rPr lang="en-US" dirty="0" smtClean="0"/>
              <a:t> </a:t>
            </a:r>
            <a:r>
              <a:rPr lang="en-US" dirty="0"/>
              <a:t>Timers are easy to implement and are done using basic flip flop circuits .</a:t>
            </a:r>
          </a:p>
        </p:txBody>
      </p:sp>
    </p:spTree>
    <p:extLst>
      <p:ext uri="{BB962C8B-B14F-4D97-AF65-F5344CB8AC3E}">
        <p14:creationId xmlns:p14="http://schemas.microsoft.com/office/powerpoint/2010/main" val="448424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a:hlinkClick r:id="rId2"/>
              </a:rPr>
              <a:t>http://www.avrbeginners.net/architecture/timers/timers.html</a:t>
            </a:r>
            <a:endParaRPr lang="en-US"/>
          </a:p>
        </p:txBody>
      </p:sp>
    </p:spTree>
    <p:extLst>
      <p:ext uri="{BB962C8B-B14F-4D97-AF65-F5344CB8AC3E}">
        <p14:creationId xmlns:p14="http://schemas.microsoft.com/office/powerpoint/2010/main" val="58507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in AVR</a:t>
            </a:r>
            <a:endParaRPr lang="en-US" dirty="0"/>
          </a:p>
        </p:txBody>
      </p:sp>
      <p:sp>
        <p:nvSpPr>
          <p:cNvPr id="3" name="Content Placeholder 2"/>
          <p:cNvSpPr>
            <a:spLocks noGrp="1"/>
          </p:cNvSpPr>
          <p:nvPr>
            <p:ph idx="1"/>
          </p:nvPr>
        </p:nvSpPr>
        <p:spPr/>
        <p:txBody>
          <a:bodyPr/>
          <a:lstStyle/>
          <a:p>
            <a:r>
              <a:rPr lang="en-US" dirty="0"/>
              <a:t>There are 3 timers in the AVR of which 2 are 8 bit timers the other one is a 16 bit timer. </a:t>
            </a:r>
            <a:endParaRPr lang="en-US" dirty="0" smtClean="0"/>
          </a:p>
          <a:p>
            <a:r>
              <a:rPr lang="en-US" dirty="0" smtClean="0"/>
              <a:t>The </a:t>
            </a:r>
            <a:r>
              <a:rPr lang="en-US" dirty="0"/>
              <a:t>timers found in the AVR or mostly in a microcontroller or processor is of synchronous type</a:t>
            </a:r>
          </a:p>
        </p:txBody>
      </p:sp>
    </p:spTree>
    <p:extLst>
      <p:ext uri="{BB962C8B-B14F-4D97-AF65-F5344CB8AC3E}">
        <p14:creationId xmlns:p14="http://schemas.microsoft.com/office/powerpoint/2010/main" val="134704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bits timer </a:t>
            </a:r>
            <a:r>
              <a:rPr lang="en-US" dirty="0" err="1" smtClean="0"/>
              <a:t>vs</a:t>
            </a:r>
            <a:r>
              <a:rPr lang="en-US" dirty="0" smtClean="0"/>
              <a:t> 16bits timer</a:t>
            </a:r>
            <a:endParaRPr lang="en-US" dirty="0"/>
          </a:p>
        </p:txBody>
      </p:sp>
      <p:sp>
        <p:nvSpPr>
          <p:cNvPr id="3" name="Content Placeholder 2"/>
          <p:cNvSpPr>
            <a:spLocks noGrp="1"/>
          </p:cNvSpPr>
          <p:nvPr>
            <p:ph idx="1"/>
          </p:nvPr>
        </p:nvSpPr>
        <p:spPr/>
        <p:txBody>
          <a:bodyPr>
            <a:normAutofit lnSpcReduction="10000"/>
          </a:bodyPr>
          <a:lstStyle/>
          <a:p>
            <a:r>
              <a:rPr lang="en-US" dirty="0"/>
              <a:t>what do they mean? An 8 bit timer can count to 2 to the power of 8 and a 16 bit timer can count </a:t>
            </a:r>
            <a:r>
              <a:rPr lang="en-US" dirty="0" err="1"/>
              <a:t>upto</a:t>
            </a:r>
            <a:r>
              <a:rPr lang="en-US" dirty="0"/>
              <a:t> the 2 to the power of 16. </a:t>
            </a:r>
            <a:endParaRPr lang="en-US" dirty="0" smtClean="0"/>
          </a:p>
          <a:p>
            <a:r>
              <a:rPr lang="en-US" dirty="0" smtClean="0"/>
              <a:t>Basically </a:t>
            </a:r>
            <a:r>
              <a:rPr lang="en-US" dirty="0"/>
              <a:t>timers in the controller are registers and an 8 bit timer is a 8bit register and 16 bit timer is 16bit register</a:t>
            </a:r>
            <a:r>
              <a:rPr lang="en-US" dirty="0" smtClean="0"/>
              <a:t>.</a:t>
            </a:r>
          </a:p>
          <a:p>
            <a:r>
              <a:rPr lang="en-US" dirty="0"/>
              <a:t>The 8 bit timer starts counting from zero and goes </a:t>
            </a:r>
            <a:r>
              <a:rPr lang="en-US" dirty="0" err="1"/>
              <a:t>upto</a:t>
            </a:r>
            <a:r>
              <a:rPr lang="en-US" dirty="0"/>
              <a:t> 255.(that’s 256 counts) </a:t>
            </a:r>
            <a:endParaRPr lang="en-US" dirty="0" smtClean="0"/>
          </a:p>
          <a:p>
            <a:r>
              <a:rPr lang="en-US" dirty="0" smtClean="0"/>
              <a:t> </a:t>
            </a:r>
            <a:r>
              <a:rPr lang="en-US" dirty="0"/>
              <a:t>The 16 bit timer starts counting from zero and goes </a:t>
            </a:r>
            <a:r>
              <a:rPr lang="en-US" dirty="0" err="1"/>
              <a:t>uptp</a:t>
            </a:r>
            <a:r>
              <a:rPr lang="en-US" dirty="0"/>
              <a:t> 65535(65536 counts) </a:t>
            </a:r>
            <a:endParaRPr lang="en-US" dirty="0" smtClean="0"/>
          </a:p>
          <a:p>
            <a:r>
              <a:rPr lang="en-US" dirty="0" smtClean="0"/>
              <a:t>Once </a:t>
            </a:r>
            <a:r>
              <a:rPr lang="en-US" dirty="0"/>
              <a:t>the timer reaches the maximum value it “overflows” i.e. it restarts.</a:t>
            </a:r>
          </a:p>
        </p:txBody>
      </p:sp>
    </p:spTree>
    <p:extLst>
      <p:ext uri="{BB962C8B-B14F-4D97-AF65-F5344CB8AC3E}">
        <p14:creationId xmlns:p14="http://schemas.microsoft.com/office/powerpoint/2010/main" val="205705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269242" y="1667259"/>
            <a:ext cx="8303383" cy="4015198"/>
          </a:xfrm>
          <a:prstGeom prst="rect">
            <a:avLst/>
          </a:prstGeom>
        </p:spPr>
      </p:pic>
    </p:spTree>
    <p:extLst>
      <p:ext uri="{BB962C8B-B14F-4D97-AF65-F5344CB8AC3E}">
        <p14:creationId xmlns:p14="http://schemas.microsoft.com/office/powerpoint/2010/main" val="337526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a:t>
            </a:r>
            <a:r>
              <a:rPr lang="en-US" dirty="0" smtClean="0"/>
              <a:t>Architecture </a:t>
            </a:r>
            <a:r>
              <a:rPr lang="en-US" dirty="0" err="1" smtClean="0"/>
              <a:t>cont</a:t>
            </a:r>
            <a:r>
              <a:rPr lang="en-US" dirty="0" smtClean="0"/>
              <a:t>’</a:t>
            </a:r>
            <a:endParaRPr lang="en-US" dirty="0"/>
          </a:p>
        </p:txBody>
      </p:sp>
      <p:pic>
        <p:nvPicPr>
          <p:cNvPr id="4" name="Picture 3"/>
          <p:cNvPicPr>
            <a:picLocks noChangeAspect="1"/>
          </p:cNvPicPr>
          <p:nvPr/>
        </p:nvPicPr>
        <p:blipFill>
          <a:blip r:embed="rId2"/>
          <a:stretch>
            <a:fillRect/>
          </a:stretch>
        </p:blipFill>
        <p:spPr>
          <a:xfrm>
            <a:off x="988325" y="1558979"/>
            <a:ext cx="8666327" cy="5299021"/>
          </a:xfrm>
          <a:prstGeom prst="rect">
            <a:avLst/>
          </a:prstGeom>
        </p:spPr>
      </p:pic>
    </p:spTree>
    <p:extLst>
      <p:ext uri="{BB962C8B-B14F-4D97-AF65-F5344CB8AC3E}">
        <p14:creationId xmlns:p14="http://schemas.microsoft.com/office/powerpoint/2010/main" val="417906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a:t>
            </a:r>
            <a:r>
              <a:rPr lang="en-US" dirty="0" err="1" smtClean="0"/>
              <a:t>Prescalar</a:t>
            </a:r>
            <a:endParaRPr lang="en-US" dirty="0"/>
          </a:p>
        </p:txBody>
      </p:sp>
      <p:sp>
        <p:nvSpPr>
          <p:cNvPr id="3" name="Content Placeholder 2"/>
          <p:cNvSpPr>
            <a:spLocks noGrp="1"/>
          </p:cNvSpPr>
          <p:nvPr>
            <p:ph idx="1"/>
          </p:nvPr>
        </p:nvSpPr>
        <p:spPr/>
        <p:txBody>
          <a:bodyPr/>
          <a:lstStyle/>
          <a:p>
            <a:r>
              <a:rPr lang="en-US" dirty="0"/>
              <a:t>What will we do for cases like the 100ms delay? </a:t>
            </a:r>
            <a:endParaRPr lang="en-US" dirty="0" smtClean="0"/>
          </a:p>
          <a:p>
            <a:r>
              <a:rPr lang="en-US" dirty="0" smtClean="0"/>
              <a:t>The </a:t>
            </a:r>
            <a:r>
              <a:rPr lang="en-US" dirty="0"/>
              <a:t>solution lies in reducing the frequency. </a:t>
            </a:r>
          </a:p>
          <a:p>
            <a:r>
              <a:rPr lang="en-US" dirty="0" smtClean="0"/>
              <a:t>How </a:t>
            </a:r>
            <a:r>
              <a:rPr lang="en-US" dirty="0"/>
              <a:t>do we do that? That’s where </a:t>
            </a:r>
            <a:r>
              <a:rPr lang="en-US" dirty="0" smtClean="0"/>
              <a:t>that </a:t>
            </a:r>
            <a:r>
              <a:rPr lang="en-US" dirty="0" err="1"/>
              <a:t>prescaler</a:t>
            </a:r>
            <a:r>
              <a:rPr lang="en-US" dirty="0"/>
              <a:t> comes into play</a:t>
            </a:r>
            <a:r>
              <a:rPr lang="en-US" dirty="0" smtClean="0"/>
              <a:t>.</a:t>
            </a:r>
          </a:p>
          <a:p>
            <a:r>
              <a:rPr lang="en-US" dirty="0" smtClean="0"/>
              <a:t>Do </a:t>
            </a:r>
            <a:r>
              <a:rPr lang="en-US" dirty="0"/>
              <a:t>understand that we don’t actually reduce the frequency of the clock but we make the timer to behave as if it is in a reduced </a:t>
            </a:r>
            <a:r>
              <a:rPr lang="en-US" dirty="0" smtClean="0"/>
              <a:t>frequency</a:t>
            </a:r>
          </a:p>
          <a:p>
            <a:r>
              <a:rPr lang="en-US" dirty="0"/>
              <a:t>Also note that there will be a trade-off between resolution and accuracy if you use a </a:t>
            </a:r>
            <a:r>
              <a:rPr lang="en-US" dirty="0" err="1" smtClean="0"/>
              <a:t>prescalar</a:t>
            </a:r>
            <a:r>
              <a:rPr lang="en-US" dirty="0" smtClean="0"/>
              <a:t>.</a:t>
            </a:r>
          </a:p>
          <a:p>
            <a:r>
              <a:rPr lang="en-US" dirty="0"/>
              <a:t>The </a:t>
            </a:r>
            <a:r>
              <a:rPr lang="en-US" dirty="0" err="1" smtClean="0"/>
              <a:t>prescalar</a:t>
            </a:r>
            <a:r>
              <a:rPr lang="en-US" dirty="0" smtClean="0"/>
              <a:t> </a:t>
            </a:r>
            <a:r>
              <a:rPr lang="en-US" dirty="0"/>
              <a:t>is set by manipulating some bits.</a:t>
            </a:r>
          </a:p>
        </p:txBody>
      </p:sp>
    </p:spTree>
    <p:extLst>
      <p:ext uri="{BB962C8B-B14F-4D97-AF65-F5344CB8AC3E}">
        <p14:creationId xmlns:p14="http://schemas.microsoft.com/office/powerpoint/2010/main" val="198670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Modes of Operation</a:t>
            </a:r>
            <a:endParaRPr lang="en-US" dirty="0"/>
          </a:p>
        </p:txBody>
      </p:sp>
      <p:sp>
        <p:nvSpPr>
          <p:cNvPr id="3" name="Content Placeholder 2"/>
          <p:cNvSpPr>
            <a:spLocks noGrp="1"/>
          </p:cNvSpPr>
          <p:nvPr>
            <p:ph idx="1"/>
          </p:nvPr>
        </p:nvSpPr>
        <p:spPr/>
        <p:txBody>
          <a:bodyPr/>
          <a:lstStyle/>
          <a:p>
            <a:r>
              <a:rPr lang="en-US" dirty="0" smtClean="0"/>
              <a:t>Normal Mode</a:t>
            </a:r>
          </a:p>
          <a:p>
            <a:r>
              <a:rPr lang="en-US" dirty="0" smtClean="0"/>
              <a:t>Output Compare Mode</a:t>
            </a:r>
          </a:p>
          <a:p>
            <a:r>
              <a:rPr lang="en-US" dirty="0" smtClean="0"/>
              <a:t>Clear Timer on Compare Match</a:t>
            </a:r>
          </a:p>
          <a:p>
            <a:r>
              <a:rPr lang="en-US" dirty="0" smtClean="0"/>
              <a:t>Input Capture</a:t>
            </a:r>
            <a:endParaRPr lang="en-US" dirty="0"/>
          </a:p>
        </p:txBody>
      </p:sp>
    </p:spTree>
    <p:extLst>
      <p:ext uri="{BB962C8B-B14F-4D97-AF65-F5344CB8AC3E}">
        <p14:creationId xmlns:p14="http://schemas.microsoft.com/office/powerpoint/2010/main" val="2419683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670</Words>
  <Application>Microsoft Office PowerPoint</Application>
  <PresentationFormat>Widescreen</PresentationFormat>
  <Paragraphs>89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Roboto</vt:lpstr>
      <vt:lpstr>Office Theme</vt:lpstr>
      <vt:lpstr>Timers</vt:lpstr>
      <vt:lpstr>What is Timer?</vt:lpstr>
      <vt:lpstr>Timer Basics</vt:lpstr>
      <vt:lpstr>Timers in AVR</vt:lpstr>
      <vt:lpstr>8 bits timer vs 16bits timer</vt:lpstr>
      <vt:lpstr>Timer Architecture</vt:lpstr>
      <vt:lpstr>Timer Architecture cont’</vt:lpstr>
      <vt:lpstr>Timer Prescalar</vt:lpstr>
      <vt:lpstr>Timer Modes of Operation</vt:lpstr>
      <vt:lpstr>8 Bit Timer</vt:lpstr>
      <vt:lpstr>Input Capture Mode</vt:lpstr>
      <vt:lpstr>Steps to Configure in Input Capture</vt:lpstr>
      <vt:lpstr>Wave Generation in Normal Mode</vt:lpstr>
      <vt:lpstr>LAB01 </vt:lpstr>
      <vt:lpstr>Interface with UltraSonic</vt:lpstr>
      <vt:lpstr>PWM</vt:lpstr>
      <vt:lpstr>PWM</vt:lpstr>
      <vt:lpstr>PWM pins in Atmega32</vt:lpstr>
      <vt:lpstr>Inverted mode of Fast PWM</vt:lpstr>
      <vt:lpstr>Non-inverted Fast PWM</vt:lpstr>
      <vt:lpstr>LAB PWM</vt:lpstr>
      <vt:lpstr>Phase Correct PWM mode</vt:lpstr>
      <vt:lpstr>Phase Correct of inverted PWM</vt:lpstr>
      <vt:lpstr>LAB Phase Correct PWM</vt:lpstr>
      <vt:lpstr>CTC(Clear Timer on Compare Match) Mode</vt:lpstr>
      <vt:lpstr>CTC for Wave Generation</vt:lpstr>
      <vt:lpstr>Wave Generation in CTC</vt:lpstr>
      <vt:lpstr>Square wave in CTC</vt:lpstr>
      <vt:lpstr>Timer Formula</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Timers</dc:title>
  <dc:creator>Mohamed</dc:creator>
  <cp:lastModifiedBy>Mohamed</cp:lastModifiedBy>
  <cp:revision>87</cp:revision>
  <dcterms:created xsi:type="dcterms:W3CDTF">2019-10-05T14:06:13Z</dcterms:created>
  <dcterms:modified xsi:type="dcterms:W3CDTF">2019-12-05T17:38:24Z</dcterms:modified>
</cp:coreProperties>
</file>