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64" r:id="rId5"/>
    <p:sldId id="265" r:id="rId6"/>
    <p:sldId id="266" r:id="rId7"/>
    <p:sldId id="267" r:id="rId8"/>
    <p:sldId id="258" r:id="rId9"/>
    <p:sldId id="259" r:id="rId10"/>
    <p:sldId id="260" r:id="rId11"/>
    <p:sldId id="262" r:id="rId12"/>
    <p:sldId id="261" r:id="rId13"/>
    <p:sldId id="268" r:id="rId14"/>
    <p:sldId id="269" r:id="rId15"/>
    <p:sldId id="287" r:id="rId16"/>
    <p:sldId id="270" r:id="rId17"/>
    <p:sldId id="271" r:id="rId18"/>
    <p:sldId id="272" r:id="rId19"/>
    <p:sldId id="273" r:id="rId20"/>
    <p:sldId id="274" r:id="rId21"/>
    <p:sldId id="275" r:id="rId22"/>
    <p:sldId id="277" r:id="rId23"/>
    <p:sldId id="276" r:id="rId24"/>
    <p:sldId id="278" r:id="rId25"/>
    <p:sldId id="288" r:id="rId26"/>
    <p:sldId id="282" r:id="rId27"/>
    <p:sldId id="281" r:id="rId28"/>
    <p:sldId id="279" r:id="rId29"/>
    <p:sldId id="280" r:id="rId30"/>
    <p:sldId id="283" r:id="rId31"/>
    <p:sldId id="285" r:id="rId32"/>
    <p:sldId id="284"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3EA715-99CA-4C45-AF10-E45A309E305A}">
          <p14:sldIdLst>
            <p14:sldId id="256"/>
            <p14:sldId id="257"/>
            <p14:sldId id="263"/>
            <p14:sldId id="264"/>
            <p14:sldId id="265"/>
            <p14:sldId id="266"/>
            <p14:sldId id="267"/>
            <p14:sldId id="258"/>
            <p14:sldId id="259"/>
            <p14:sldId id="260"/>
            <p14:sldId id="262"/>
            <p14:sldId id="261"/>
            <p14:sldId id="268"/>
            <p14:sldId id="269"/>
            <p14:sldId id="287"/>
            <p14:sldId id="270"/>
            <p14:sldId id="271"/>
            <p14:sldId id="272"/>
            <p14:sldId id="273"/>
            <p14:sldId id="274"/>
            <p14:sldId id="275"/>
            <p14:sldId id="277"/>
            <p14:sldId id="276"/>
          </p14:sldIdLst>
        </p14:section>
        <p14:section name="Untitled Section" id="{C88BEF0F-8C16-45EF-BF7D-557EB1B5CBFB}">
          <p14:sldIdLst>
            <p14:sldId id="278"/>
            <p14:sldId id="288"/>
            <p14:sldId id="282"/>
            <p14:sldId id="281"/>
            <p14:sldId id="279"/>
            <p14:sldId id="280"/>
            <p14:sldId id="283"/>
            <p14:sldId id="285"/>
            <p14:sldId id="284"/>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540D73-8DA1-4C2D-ABB3-8235D3AA152E}"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11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540D73-8DA1-4C2D-ABB3-8235D3AA152E}"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t>‹#›</a:t>
            </a:fld>
            <a:endParaRPr lang="en-US"/>
          </a:p>
        </p:txBody>
      </p:sp>
    </p:spTree>
    <p:extLst>
      <p:ext uri="{BB962C8B-B14F-4D97-AF65-F5344CB8AC3E}">
        <p14:creationId xmlns:p14="http://schemas.microsoft.com/office/powerpoint/2010/main" val="371320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540D73-8DA1-4C2D-ABB3-8235D3AA152E}"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t>‹#›</a:t>
            </a:fld>
            <a:endParaRPr lang="en-US"/>
          </a:p>
        </p:txBody>
      </p:sp>
    </p:spTree>
    <p:extLst>
      <p:ext uri="{BB962C8B-B14F-4D97-AF65-F5344CB8AC3E}">
        <p14:creationId xmlns:p14="http://schemas.microsoft.com/office/powerpoint/2010/main" val="280741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540D73-8DA1-4C2D-ABB3-8235D3AA152E}"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t>‹#›</a:t>
            </a:fld>
            <a:endParaRPr lang="en-US"/>
          </a:p>
        </p:txBody>
      </p:sp>
    </p:spTree>
    <p:extLst>
      <p:ext uri="{BB962C8B-B14F-4D97-AF65-F5344CB8AC3E}">
        <p14:creationId xmlns:p14="http://schemas.microsoft.com/office/powerpoint/2010/main" val="378766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540D73-8DA1-4C2D-ABB3-8235D3AA152E}"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2A72-4ADB-40AC-876C-42F69FA241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8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540D73-8DA1-4C2D-ABB3-8235D3AA152E}"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42A72-4ADB-40AC-876C-42F69FA2414D}" type="slidenum">
              <a:rPr lang="en-US" smtClean="0"/>
              <a:t>‹#›</a:t>
            </a:fld>
            <a:endParaRPr lang="en-US"/>
          </a:p>
        </p:txBody>
      </p:sp>
    </p:spTree>
    <p:extLst>
      <p:ext uri="{BB962C8B-B14F-4D97-AF65-F5344CB8AC3E}">
        <p14:creationId xmlns:p14="http://schemas.microsoft.com/office/powerpoint/2010/main" val="226008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540D73-8DA1-4C2D-ABB3-8235D3AA152E}"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42A72-4ADB-40AC-876C-42F69FA2414D}" type="slidenum">
              <a:rPr lang="en-US" smtClean="0"/>
              <a:t>‹#›</a:t>
            </a:fld>
            <a:endParaRPr lang="en-US"/>
          </a:p>
        </p:txBody>
      </p:sp>
    </p:spTree>
    <p:extLst>
      <p:ext uri="{BB962C8B-B14F-4D97-AF65-F5344CB8AC3E}">
        <p14:creationId xmlns:p14="http://schemas.microsoft.com/office/powerpoint/2010/main" val="144268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540D73-8DA1-4C2D-ABB3-8235D3AA152E}"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42A72-4ADB-40AC-876C-42F69FA2414D}" type="slidenum">
              <a:rPr lang="en-US" smtClean="0"/>
              <a:t>‹#›</a:t>
            </a:fld>
            <a:endParaRPr lang="en-US"/>
          </a:p>
        </p:txBody>
      </p:sp>
    </p:spTree>
    <p:extLst>
      <p:ext uri="{BB962C8B-B14F-4D97-AF65-F5344CB8AC3E}">
        <p14:creationId xmlns:p14="http://schemas.microsoft.com/office/powerpoint/2010/main" val="25512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540D73-8DA1-4C2D-ABB3-8235D3AA152E}" type="datetimeFigureOut">
              <a:rPr lang="en-US" smtClean="0"/>
              <a:t>11/3/2019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B642A72-4ADB-40AC-876C-42F69FA2414D}" type="slidenum">
              <a:rPr lang="en-US" smtClean="0"/>
              <a:t>‹#›</a:t>
            </a:fld>
            <a:endParaRPr lang="en-US"/>
          </a:p>
        </p:txBody>
      </p:sp>
    </p:spTree>
    <p:extLst>
      <p:ext uri="{BB962C8B-B14F-4D97-AF65-F5344CB8AC3E}">
        <p14:creationId xmlns:p14="http://schemas.microsoft.com/office/powerpoint/2010/main" val="178370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0540D73-8DA1-4C2D-ABB3-8235D3AA152E}" type="datetimeFigureOut">
              <a:rPr lang="en-US" smtClean="0"/>
              <a:t>11/3/2019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642A72-4ADB-40AC-876C-42F69FA2414D}" type="slidenum">
              <a:rPr lang="en-US" smtClean="0"/>
              <a:t>‹#›</a:t>
            </a:fld>
            <a:endParaRPr lang="en-US"/>
          </a:p>
        </p:txBody>
      </p:sp>
    </p:spTree>
    <p:extLst>
      <p:ext uri="{BB962C8B-B14F-4D97-AF65-F5344CB8AC3E}">
        <p14:creationId xmlns:p14="http://schemas.microsoft.com/office/powerpoint/2010/main" val="382437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40D73-8DA1-4C2D-ABB3-8235D3AA152E}"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42A72-4ADB-40AC-876C-42F69FA2414D}" type="slidenum">
              <a:rPr lang="en-US" smtClean="0"/>
              <a:t>‹#›</a:t>
            </a:fld>
            <a:endParaRPr lang="en-US"/>
          </a:p>
        </p:txBody>
      </p:sp>
    </p:spTree>
    <p:extLst>
      <p:ext uri="{BB962C8B-B14F-4D97-AF65-F5344CB8AC3E}">
        <p14:creationId xmlns:p14="http://schemas.microsoft.com/office/powerpoint/2010/main" val="360559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0540D73-8DA1-4C2D-ABB3-8235D3AA152E}" type="datetimeFigureOut">
              <a:rPr lang="en-US" smtClean="0"/>
              <a:t>11/3/2019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642A72-4ADB-40AC-876C-42F69FA2414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7630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Serial Communication	</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spTree>
    <p:extLst>
      <p:ext uri="{BB962C8B-B14F-4D97-AF65-F5344CB8AC3E}">
        <p14:creationId xmlns:p14="http://schemas.microsoft.com/office/powerpoint/2010/main" val="112522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Transmission</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1895441"/>
            <a:ext cx="10058400" cy="392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50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Transmission </a:t>
            </a:r>
            <a:endParaRPr lang="en-US" dirty="0"/>
          </a:p>
        </p:txBody>
      </p:sp>
      <p:sp>
        <p:nvSpPr>
          <p:cNvPr id="3" name="Content Placeholder 2"/>
          <p:cNvSpPr>
            <a:spLocks noGrp="1"/>
          </p:cNvSpPr>
          <p:nvPr>
            <p:ph idx="1"/>
          </p:nvPr>
        </p:nvSpPr>
        <p:spPr/>
        <p:txBody>
          <a:bodyPr/>
          <a:lstStyle/>
          <a:p>
            <a:r>
              <a:rPr lang="en-US" sz="3200" b="1" dirty="0"/>
              <a:t>In synchronous transmission, we send bits one after another without start or stop bits or gaps. It is the responsibility of the receiver to group the bits. The bits are usually sent as bytes and many bytes are grouped in a frame. A frame is identified with a start and an end byte.</a:t>
            </a:r>
          </a:p>
          <a:p>
            <a:endParaRPr lang="en-US" dirty="0"/>
          </a:p>
        </p:txBody>
      </p:sp>
    </p:spTree>
    <p:extLst>
      <p:ext uri="{BB962C8B-B14F-4D97-AF65-F5344CB8AC3E}">
        <p14:creationId xmlns:p14="http://schemas.microsoft.com/office/powerpoint/2010/main" val="2944326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Transmission</a:t>
            </a:r>
            <a:endParaRPr lang="en-US" dirty="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2554252"/>
            <a:ext cx="10058400" cy="2606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70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normAutofit/>
          </a:bodyPr>
          <a:lstStyle/>
          <a:p>
            <a:r>
              <a:rPr lang="en-US" sz="3600" dirty="0"/>
              <a:t>In isochronous transmission we cannot have uneven gaps between frames.</a:t>
            </a:r>
          </a:p>
          <a:p>
            <a:r>
              <a:rPr lang="en-US" sz="3600" dirty="0"/>
              <a:t>Transmission of bits is fixed with equal gaps.</a:t>
            </a:r>
          </a:p>
          <a:p>
            <a:endParaRPr lang="en-US" sz="3600" dirty="0"/>
          </a:p>
        </p:txBody>
      </p:sp>
    </p:spTree>
    <p:extLst>
      <p:ext uri="{BB962C8B-B14F-4D97-AF65-F5344CB8AC3E}">
        <p14:creationId xmlns:p14="http://schemas.microsoft.com/office/powerpoint/2010/main" val="266406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803" y="300251"/>
            <a:ext cx="10058400" cy="795664"/>
          </a:xfrm>
        </p:spPr>
        <p:txBody>
          <a:bodyPr>
            <a:normAutofit fontScale="90000"/>
          </a:bodyPr>
          <a:lstStyle/>
          <a:p>
            <a:r>
              <a:rPr lang="en-US" sz="3600" dirty="0" smtClean="0"/>
              <a:t>Universal Synchronous Asynchronous Receiver Transmitter				USART</a:t>
            </a:r>
            <a:endParaRPr lang="en-US" sz="3600" dirty="0"/>
          </a:p>
        </p:txBody>
      </p:sp>
      <p:sp>
        <p:nvSpPr>
          <p:cNvPr id="3" name="Content Placeholder 2"/>
          <p:cNvSpPr>
            <a:spLocks noGrp="1"/>
          </p:cNvSpPr>
          <p:nvPr>
            <p:ph idx="1"/>
          </p:nvPr>
        </p:nvSpPr>
        <p:spPr/>
        <p:txBody>
          <a:bodyPr/>
          <a:lstStyle/>
          <a:p>
            <a:r>
              <a:rPr lang="en-US" dirty="0" smtClean="0"/>
              <a:t>Agenda</a:t>
            </a:r>
          </a:p>
          <a:p>
            <a:r>
              <a:rPr lang="en-US" dirty="0" smtClean="0"/>
              <a:t>UART Protocol</a:t>
            </a:r>
          </a:p>
          <a:p>
            <a:r>
              <a:rPr lang="en-US" dirty="0" smtClean="0"/>
              <a:t>What is RS232?</a:t>
            </a:r>
          </a:p>
          <a:p>
            <a:r>
              <a:rPr lang="en-US" dirty="0" smtClean="0"/>
              <a:t>UART in AVR</a:t>
            </a:r>
          </a:p>
          <a:p>
            <a:pPr marL="0" indent="0">
              <a:buNone/>
            </a:pPr>
            <a:endParaRPr lang="en-US" dirty="0"/>
          </a:p>
        </p:txBody>
      </p:sp>
    </p:spTree>
    <p:extLst>
      <p:ext uri="{BB962C8B-B14F-4D97-AF65-F5344CB8AC3E}">
        <p14:creationId xmlns:p14="http://schemas.microsoft.com/office/powerpoint/2010/main" val="267078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a:t>
            </a:r>
            <a:endParaRPr lang="en-US" dirty="0"/>
          </a:p>
        </p:txBody>
      </p:sp>
      <p:sp>
        <p:nvSpPr>
          <p:cNvPr id="3" name="Content Placeholder 2"/>
          <p:cNvSpPr>
            <a:spLocks noGrp="1"/>
          </p:cNvSpPr>
          <p:nvPr>
            <p:ph idx="1"/>
          </p:nvPr>
        </p:nvSpPr>
        <p:spPr/>
        <p:txBody>
          <a:bodyPr/>
          <a:lstStyle/>
          <a:p>
            <a:r>
              <a:rPr lang="en-US" dirty="0" smtClean="0"/>
              <a:t>UART is the asynchronous part from the USART</a:t>
            </a:r>
            <a:endParaRPr lang="en-US" dirty="0"/>
          </a:p>
        </p:txBody>
      </p:sp>
    </p:spTree>
    <p:extLst>
      <p:ext uri="{BB962C8B-B14F-4D97-AF65-F5344CB8AC3E}">
        <p14:creationId xmlns:p14="http://schemas.microsoft.com/office/powerpoint/2010/main" val="1635582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with PC</a:t>
            </a:r>
            <a:endParaRPr lang="en-US" dirty="0"/>
          </a:p>
        </p:txBody>
      </p:sp>
      <p:pic>
        <p:nvPicPr>
          <p:cNvPr id="1026" name="Picture 2" descr="0 UART main.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8893" y="2084553"/>
            <a:ext cx="58388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39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575" y="188754"/>
            <a:ext cx="10058400" cy="1450757"/>
          </a:xfrm>
        </p:spPr>
        <p:txBody>
          <a:bodyPr/>
          <a:lstStyle/>
          <a:p>
            <a:r>
              <a:rPr lang="en-US" dirty="0" smtClean="0"/>
              <a:t>RS232</a:t>
            </a:r>
            <a:endParaRPr lang="en-US" dirty="0"/>
          </a:p>
        </p:txBody>
      </p:sp>
      <p:pic>
        <p:nvPicPr>
          <p:cNvPr id="2050" name="Picture 2" descr="RS-232 Communication C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573" y="1998808"/>
            <a:ext cx="6069429" cy="24888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232 cable 25 Pin conn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524" y="4389604"/>
            <a:ext cx="5725451" cy="180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10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MicroController</a:t>
            </a:r>
            <a:r>
              <a:rPr lang="en-US" dirty="0" smtClean="0"/>
              <a:t> with MAX232</a:t>
            </a:r>
            <a:endParaRPr lang="en-US" dirty="0"/>
          </a:p>
        </p:txBody>
      </p:sp>
      <p:pic>
        <p:nvPicPr>
          <p:cNvPr id="3074" name="Picture 2" descr="https://www.elprocus.com/wp-content/uploads/2013/06/RS-232-cable-interface-Dia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1756" y="2193380"/>
            <a:ext cx="6046337" cy="3723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19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MAX232 Operation</a:t>
            </a:r>
            <a:endParaRPr lang="en-US" dirty="0"/>
          </a:p>
        </p:txBody>
      </p:sp>
      <p:sp>
        <p:nvSpPr>
          <p:cNvPr id="3" name="Content Placeholder 2"/>
          <p:cNvSpPr>
            <a:spLocks noGrp="1"/>
          </p:cNvSpPr>
          <p:nvPr>
            <p:ph idx="1"/>
          </p:nvPr>
        </p:nvSpPr>
        <p:spPr/>
        <p:txBody>
          <a:bodyPr/>
          <a:lstStyle/>
          <a:p>
            <a:pPr fontAlgn="base"/>
            <a:r>
              <a:rPr lang="en-US" dirty="0"/>
              <a:t>Max 232 acts as a buffer driver for the processor. It accepts the standard digital logic values of 0 &amp; 5 volts and converts them to the RS232 standard of +10 &amp; -10 volts. Few Microcontrollers have built in serial ports which allow for direct connection with the RS232 serial port of the PC. However many microcontrollers give a 0 to 5V output and require a intermediate buffer circuit to convert the 0 to 5 volts to +10 and -10V required by the RS232 port.</a:t>
            </a:r>
          </a:p>
          <a:p>
            <a:pPr fontAlgn="base"/>
            <a:r>
              <a:rPr lang="en-US" dirty="0"/>
              <a:t>The Max 232 IC consists of two transmitter-receiver arrangement such that two serial ports can be connected using the same chip. 5 capacitors of each 1microFarad are used to generate the required RS232 standard voltage from the TTL/CMOS voltage. The transmitters convert the TTL/CMOS level to RS232 level whereas the receiver receives the RS232 input and converts them to TTL level voltage.</a:t>
            </a:r>
          </a:p>
          <a:p>
            <a:endParaRPr lang="en-US" dirty="0"/>
          </a:p>
        </p:txBody>
      </p:sp>
    </p:spTree>
    <p:extLst>
      <p:ext uri="{BB962C8B-B14F-4D97-AF65-F5344CB8AC3E}">
        <p14:creationId xmlns:p14="http://schemas.microsoft.com/office/powerpoint/2010/main" val="211807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Modes</a:t>
            </a:r>
            <a:endParaRPr lang="en-US" dirty="0"/>
          </a:p>
        </p:txBody>
      </p:sp>
      <p:sp>
        <p:nvSpPr>
          <p:cNvPr id="3" name="Content Placeholder 2"/>
          <p:cNvSpPr>
            <a:spLocks noGrp="1"/>
          </p:cNvSpPr>
          <p:nvPr>
            <p:ph idx="1"/>
          </p:nvPr>
        </p:nvSpPr>
        <p:spPr/>
        <p:txBody>
          <a:bodyPr>
            <a:normAutofit lnSpcReduction="10000"/>
          </a:bodyPr>
          <a:lstStyle/>
          <a:p>
            <a:pPr algn="just"/>
            <a:r>
              <a:rPr lang="en-US" sz="2800" b="1" i="1" dirty="0">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a:t>
            </a:r>
            <a:r>
              <a:rPr lang="en-US" sz="2800" b="1" i="1" dirty="0" smtClean="0">
                <a:effectLst>
                  <a:outerShdw blurRad="38100" dist="38100" dir="2700000" algn="tl">
                    <a:srgbClr val="C0C0C0"/>
                  </a:outerShdw>
                </a:effectLst>
              </a:rPr>
              <a:t>isochronous.</a:t>
            </a:r>
          </a:p>
          <a:p>
            <a:pPr algn="just"/>
            <a:r>
              <a:rPr lang="en-US" sz="2800" b="1" i="1" u="sng" dirty="0" smtClean="0">
                <a:solidFill>
                  <a:schemeClr val="hlink"/>
                </a:solidFill>
                <a:effectLst>
                  <a:outerShdw blurRad="38100" dist="38100" dir="2700000" algn="tl">
                    <a:srgbClr val="C0C0C0"/>
                  </a:outerShdw>
                </a:effectLst>
              </a:rPr>
              <a:t>Topics </a:t>
            </a:r>
            <a:r>
              <a:rPr lang="en-US" sz="2800" b="1" i="1" u="sng" dirty="0">
                <a:solidFill>
                  <a:schemeClr val="hlink"/>
                </a:solidFill>
                <a:effectLst>
                  <a:outerShdw blurRad="38100" dist="38100" dir="2700000" algn="tl">
                    <a:srgbClr val="C0C0C0"/>
                  </a:outerShdw>
                </a:effectLst>
              </a:rPr>
              <a:t>discussed in this section:</a:t>
            </a:r>
          </a:p>
          <a:p>
            <a:pPr>
              <a:buClr>
                <a:schemeClr val="tx1"/>
              </a:buClr>
              <a:buSzPct val="117000"/>
              <a:buFont typeface="Wingdings" panose="05000000000000000000" pitchFamily="2" charset="2"/>
              <a:buChar char="§"/>
            </a:pPr>
            <a:r>
              <a:rPr lang="en-US" sz="2800" b="1" dirty="0" smtClean="0">
                <a:solidFill>
                  <a:srgbClr val="0033CC"/>
                </a:solidFill>
              </a:rPr>
              <a:t> </a:t>
            </a:r>
            <a:r>
              <a:rPr lang="en-US" sz="2800" b="1" dirty="0">
                <a:solidFill>
                  <a:srgbClr val="0033CC"/>
                </a:solidFill>
              </a:rPr>
              <a:t>Parallel Transmission</a:t>
            </a:r>
            <a:endParaRPr lang="fr-FR" sz="2800" b="1" dirty="0">
              <a:solidFill>
                <a:srgbClr val="0033CC"/>
              </a:solidFill>
            </a:endParaRPr>
          </a:p>
          <a:p>
            <a:pPr>
              <a:buClr>
                <a:schemeClr val="tx1"/>
              </a:buClr>
              <a:buSzPct val="117000"/>
              <a:buFont typeface="Wingdings" panose="05000000000000000000" pitchFamily="2" charset="2"/>
              <a:buChar char="§"/>
            </a:pPr>
            <a:r>
              <a:rPr lang="fr-FR" sz="2800" b="1" dirty="0">
                <a:solidFill>
                  <a:srgbClr val="0033CC"/>
                </a:solidFill>
              </a:rPr>
              <a:t> Serial Transmission</a:t>
            </a:r>
            <a:endParaRPr lang="en-US" sz="2800" b="1" dirty="0">
              <a:solidFill>
                <a:srgbClr val="0033CC"/>
              </a:solidFill>
            </a:endParaRPr>
          </a:p>
          <a:p>
            <a:pPr algn="just"/>
            <a:endParaRPr lang="en-US" sz="2800" b="1" i="1" dirty="0">
              <a:effectLst>
                <a:outerShdw blurRad="38100" dist="38100" dir="2700000" algn="tl">
                  <a:srgbClr val="C0C0C0"/>
                </a:outerShdw>
              </a:effectLst>
            </a:endParaRPr>
          </a:p>
        </p:txBody>
      </p:sp>
    </p:spTree>
    <p:extLst>
      <p:ext uri="{BB962C8B-B14F-4D97-AF65-F5344CB8AC3E}">
        <p14:creationId xmlns:p14="http://schemas.microsoft.com/office/powerpoint/2010/main" val="173956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0501"/>
            <a:ext cx="10058400" cy="918494"/>
          </a:xfrm>
        </p:spPr>
        <p:txBody>
          <a:bodyPr/>
          <a:lstStyle/>
          <a:p>
            <a:r>
              <a:rPr lang="en-US" dirty="0" smtClean="0"/>
              <a:t>RS232 Transmission</a:t>
            </a:r>
            <a:endParaRPr lang="en-US" dirty="0"/>
          </a:p>
        </p:txBody>
      </p:sp>
      <p:sp>
        <p:nvSpPr>
          <p:cNvPr id="4" name="Content Placeholder 3"/>
          <p:cNvSpPr>
            <a:spLocks noGrp="1"/>
          </p:cNvSpPr>
          <p:nvPr>
            <p:ph idx="1"/>
          </p:nvPr>
        </p:nvSpPr>
        <p:spPr/>
        <p:txBody>
          <a:bodyPr/>
          <a:lstStyle/>
          <a:p>
            <a:endParaRPr lang="en-US" dirty="0"/>
          </a:p>
        </p:txBody>
      </p:sp>
      <p:pic>
        <p:nvPicPr>
          <p:cNvPr id="4100"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4"/>
            <a:ext cx="8074016" cy="380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523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Properties</a:t>
            </a:r>
            <a:endParaRPr lang="en-US" dirty="0"/>
          </a:p>
        </p:txBody>
      </p:sp>
      <p:sp>
        <p:nvSpPr>
          <p:cNvPr id="3" name="Content Placeholder 2"/>
          <p:cNvSpPr>
            <a:spLocks noGrp="1"/>
          </p:cNvSpPr>
          <p:nvPr>
            <p:ph idx="1"/>
          </p:nvPr>
        </p:nvSpPr>
        <p:spPr/>
        <p:txBody>
          <a:bodyPr/>
          <a:lstStyle/>
          <a:p>
            <a:r>
              <a:rPr lang="en-US" dirty="0" smtClean="0"/>
              <a:t>Serial Protocol which Can work in Full duplex mode since it has different transmit/receive lines and buffers.</a:t>
            </a:r>
          </a:p>
          <a:p>
            <a:r>
              <a:rPr lang="en-US" dirty="0" smtClean="0"/>
              <a:t>It also has a high resolution baud rate generator</a:t>
            </a:r>
          </a:p>
          <a:p>
            <a:pPr fontAlgn="base"/>
            <a:r>
              <a:rPr lang="en-US" dirty="0"/>
              <a:t>Supports Serial Frames with 5, 6, 7, 8, or 9 Data bits and 1 or 2 Stop Bits</a:t>
            </a:r>
          </a:p>
          <a:p>
            <a:r>
              <a:rPr lang="en-US" dirty="0"/>
              <a:t/>
            </a:r>
            <a:br>
              <a:rPr lang="en-US" dirty="0"/>
            </a:br>
            <a:endParaRPr lang="en-US" dirty="0"/>
          </a:p>
        </p:txBody>
      </p:sp>
    </p:spTree>
    <p:extLst>
      <p:ext uri="{BB962C8B-B14F-4D97-AF65-F5344CB8AC3E}">
        <p14:creationId xmlns:p14="http://schemas.microsoft.com/office/powerpoint/2010/main" val="3458037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USART Modes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The USART of the AVR can be operated in three modes, namely-</a:t>
            </a:r>
          </a:p>
          <a:p>
            <a:pPr fontAlgn="base"/>
            <a:r>
              <a:rPr lang="en-US" dirty="0"/>
              <a:t>Asynchronous Normal Mode</a:t>
            </a:r>
          </a:p>
          <a:p>
            <a:pPr fontAlgn="base"/>
            <a:r>
              <a:rPr lang="en-US" dirty="0"/>
              <a:t>Asynchronous Double Speed </a:t>
            </a:r>
            <a:r>
              <a:rPr lang="en-US" dirty="0" smtClean="0"/>
              <a:t>Mode</a:t>
            </a:r>
          </a:p>
          <a:p>
            <a:pPr fontAlgn="base"/>
            <a:r>
              <a:rPr lang="en-US" dirty="0" smtClean="0"/>
              <a:t>Synchronous Mode</a:t>
            </a:r>
            <a:endParaRPr lang="en-US" dirty="0"/>
          </a:p>
          <a:p>
            <a:pPr fontAlgn="base"/>
            <a:r>
              <a:rPr lang="en-US" b="1" dirty="0"/>
              <a:t>Asynchronous Normal Mode</a:t>
            </a:r>
          </a:p>
          <a:p>
            <a:pPr fontAlgn="base"/>
            <a:r>
              <a:rPr lang="en-US" dirty="0"/>
              <a:t>In this mode of communication, the data is transmitted/received asynchronously, i.e. we do not need (and use) the clock pulses, as well as the XCK pin. The data is transferred at the BAUD rate we set in the UBBR register. This is similar to the UART operation</a:t>
            </a:r>
            <a:r>
              <a:rPr lang="en-US" dirty="0" smtClean="0"/>
              <a:t>.</a:t>
            </a:r>
          </a:p>
          <a:p>
            <a:pPr fontAlgn="base"/>
            <a:r>
              <a:rPr lang="en-US" b="1" dirty="0"/>
              <a:t>Asynchronous Double Speed Mode</a:t>
            </a:r>
          </a:p>
          <a:p>
            <a:pPr fontAlgn="base"/>
            <a:r>
              <a:rPr lang="en-US" dirty="0"/>
              <a:t>This is higher speed mode for asynchronous communication. In this mode also we set the baud rates and other initializations similar to Normal Mode. The difference is that data is transferred at double the baud we set in the UBBR Register.</a:t>
            </a:r>
          </a:p>
          <a:p>
            <a:pPr fontAlgn="base"/>
            <a:endParaRPr lang="en-US" dirty="0"/>
          </a:p>
          <a:p>
            <a:endParaRPr lang="en-US" dirty="0"/>
          </a:p>
        </p:txBody>
      </p:sp>
    </p:spTree>
    <p:extLst>
      <p:ext uri="{BB962C8B-B14F-4D97-AF65-F5344CB8AC3E}">
        <p14:creationId xmlns:p14="http://schemas.microsoft.com/office/powerpoint/2010/main" val="200969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Setting UART</a:t>
            </a:r>
            <a:endParaRPr lang="en-US" dirty="0"/>
          </a:p>
        </p:txBody>
      </p:sp>
      <p:sp>
        <p:nvSpPr>
          <p:cNvPr id="3" name="Content Placeholder 2"/>
          <p:cNvSpPr>
            <a:spLocks noGrp="1"/>
          </p:cNvSpPr>
          <p:nvPr>
            <p:ph idx="1"/>
          </p:nvPr>
        </p:nvSpPr>
        <p:spPr/>
        <p:txBody>
          <a:bodyPr/>
          <a:lstStyle/>
          <a:p>
            <a:pPr fontAlgn="base"/>
            <a:r>
              <a:rPr lang="en-US" dirty="0"/>
              <a:t>The first step is to set the baud rate in both, the master and the slave. The baud rate has to be the same for both – master and slave.</a:t>
            </a:r>
          </a:p>
          <a:p>
            <a:pPr fontAlgn="base"/>
            <a:r>
              <a:rPr lang="en-US" dirty="0"/>
              <a:t>Set the number of data bits, which needs to be sent</a:t>
            </a:r>
            <a:r>
              <a:rPr lang="en-US" dirty="0" smtClean="0"/>
              <a:t>.</a:t>
            </a:r>
          </a:p>
          <a:p>
            <a:pPr fontAlgn="base"/>
            <a:r>
              <a:rPr lang="en-US" dirty="0"/>
              <a:t>Then enable the transmitter/receiver according to the desired usage</a:t>
            </a:r>
            <a:r>
              <a:rPr lang="en-US" dirty="0" smtClean="0"/>
              <a:t>.</a:t>
            </a:r>
            <a:endParaRPr lang="en-US" dirty="0"/>
          </a:p>
          <a:p>
            <a:pPr fontAlgn="base"/>
            <a:r>
              <a:rPr lang="en-US" dirty="0"/>
              <a:t>Get the buffer ready! In case of transmission (from AVR to some other device), load it up with the data to be sent, whereas in case of reception, save the previous data so that the new received data can be </a:t>
            </a:r>
            <a:r>
              <a:rPr lang="en-US" dirty="0" smtClean="0"/>
              <a:t>overwritten </a:t>
            </a:r>
            <a:r>
              <a:rPr lang="en-US" dirty="0"/>
              <a:t>onto it</a:t>
            </a:r>
            <a:r>
              <a:rPr lang="en-US" dirty="0" smtClean="0"/>
              <a:t>.</a:t>
            </a:r>
          </a:p>
          <a:p>
            <a:pPr fontAlgn="base"/>
            <a:r>
              <a:rPr lang="en-US" dirty="0" smtClean="0"/>
              <a:t>UART Can be used in Polling or Interrupt </a:t>
            </a:r>
            <a:endParaRPr lang="en-US" dirty="0"/>
          </a:p>
          <a:p>
            <a:endParaRPr lang="en-US" dirty="0"/>
          </a:p>
        </p:txBody>
      </p:sp>
    </p:spTree>
    <p:extLst>
      <p:ext uri="{BB962C8B-B14F-4D97-AF65-F5344CB8AC3E}">
        <p14:creationId xmlns:p14="http://schemas.microsoft.com/office/powerpoint/2010/main" val="41296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Baud Rate </a:t>
            </a:r>
            <a:endParaRPr lang="en-US" dirty="0"/>
          </a:p>
        </p:txBody>
      </p:sp>
      <p:pic>
        <p:nvPicPr>
          <p:cNvPr id="5122" name="Picture 2" descr="Baud Rate Calcul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406" y="1737360"/>
            <a:ext cx="6605694" cy="21222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67406" y="4086083"/>
            <a:ext cx="7699220" cy="1468555"/>
          </a:xfrm>
          <a:prstGeom prst="rect">
            <a:avLst/>
          </a:prstGeom>
        </p:spPr>
      </p:pic>
    </p:spTree>
    <p:extLst>
      <p:ext uri="{BB962C8B-B14F-4D97-AF65-F5344CB8AC3E}">
        <p14:creationId xmlns:p14="http://schemas.microsoft.com/office/powerpoint/2010/main" val="2330375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Settings </a:t>
            </a:r>
            <a:endParaRPr lang="en-US" dirty="0"/>
          </a:p>
        </p:txBody>
      </p:sp>
      <p:sp>
        <p:nvSpPr>
          <p:cNvPr id="3" name="Content Placeholder 2"/>
          <p:cNvSpPr>
            <a:spLocks noGrp="1"/>
          </p:cNvSpPr>
          <p:nvPr>
            <p:ph idx="1"/>
          </p:nvPr>
        </p:nvSpPr>
        <p:spPr/>
        <p:txBody>
          <a:bodyPr>
            <a:normAutofit/>
          </a:bodyPr>
          <a:lstStyle/>
          <a:p>
            <a:r>
              <a:rPr lang="en-US" sz="2800" dirty="0" smtClean="0"/>
              <a:t>Open Datasheet on USART Section and Start Designing UART Driver</a:t>
            </a:r>
          </a:p>
          <a:p>
            <a:r>
              <a:rPr lang="en-US" sz="2800" dirty="0" smtClean="0"/>
              <a:t>According to UART Operation needing to Initialize </a:t>
            </a:r>
            <a:r>
              <a:rPr lang="en-US" sz="2800" dirty="0" err="1" smtClean="0"/>
              <a:t>UART,Recv</a:t>
            </a:r>
            <a:r>
              <a:rPr lang="en-US" sz="2800" dirty="0" smtClean="0"/>
              <a:t> via UART and Send data using UART</a:t>
            </a:r>
          </a:p>
          <a:p>
            <a:endParaRPr lang="en-US" sz="2800" dirty="0"/>
          </a:p>
          <a:p>
            <a:r>
              <a:rPr lang="en-US" sz="2800" dirty="0" smtClean="0"/>
              <a:t>Note : What’s Register Banking?</a:t>
            </a:r>
            <a:endParaRPr lang="en-US" sz="2800" dirty="0"/>
          </a:p>
        </p:txBody>
      </p:sp>
    </p:spTree>
    <p:extLst>
      <p:ext uri="{BB962C8B-B14F-4D97-AF65-F5344CB8AC3E}">
        <p14:creationId xmlns:p14="http://schemas.microsoft.com/office/powerpoint/2010/main" val="331152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Initialize Example </a:t>
            </a:r>
            <a:endParaRPr lang="en-US" dirty="0"/>
          </a:p>
        </p:txBody>
      </p:sp>
      <p:pic>
        <p:nvPicPr>
          <p:cNvPr id="4" name="Content Placeholder 3"/>
          <p:cNvPicPr>
            <a:picLocks noGrp="1" noChangeAspect="1"/>
          </p:cNvPicPr>
          <p:nvPr>
            <p:ph idx="1"/>
          </p:nvPr>
        </p:nvPicPr>
        <p:blipFill>
          <a:blip r:embed="rId2"/>
          <a:stretch>
            <a:fillRect/>
          </a:stretch>
        </p:blipFill>
        <p:spPr>
          <a:xfrm>
            <a:off x="777922" y="2236599"/>
            <a:ext cx="7941742" cy="3253393"/>
          </a:xfrm>
          <a:prstGeom prst="rect">
            <a:avLst/>
          </a:prstGeom>
        </p:spPr>
      </p:pic>
    </p:spTree>
    <p:extLst>
      <p:ext uri="{BB962C8B-B14F-4D97-AF65-F5344CB8AC3E}">
        <p14:creationId xmlns:p14="http://schemas.microsoft.com/office/powerpoint/2010/main" val="3435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Receive in Interrupt Mode</a:t>
            </a:r>
            <a:endParaRPr lang="en-US" dirty="0"/>
          </a:p>
        </p:txBody>
      </p:sp>
      <p:pic>
        <p:nvPicPr>
          <p:cNvPr id="4" name="Content Placeholder 3"/>
          <p:cNvPicPr>
            <a:picLocks noGrp="1" noChangeAspect="1"/>
          </p:cNvPicPr>
          <p:nvPr>
            <p:ph idx="1"/>
          </p:nvPr>
        </p:nvPicPr>
        <p:blipFill>
          <a:blip r:embed="rId2"/>
          <a:stretch>
            <a:fillRect/>
          </a:stretch>
        </p:blipFill>
        <p:spPr>
          <a:xfrm>
            <a:off x="688289" y="2115403"/>
            <a:ext cx="10876381" cy="3070745"/>
          </a:xfrm>
          <a:prstGeom prst="rect">
            <a:avLst/>
          </a:prstGeom>
        </p:spPr>
      </p:pic>
    </p:spTree>
    <p:extLst>
      <p:ext uri="{BB962C8B-B14F-4D97-AF65-F5344CB8AC3E}">
        <p14:creationId xmlns:p14="http://schemas.microsoft.com/office/powerpoint/2010/main" val="1300765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330" y="204717"/>
            <a:ext cx="9941029" cy="686482"/>
          </a:xfrm>
        </p:spPr>
        <p:txBody>
          <a:bodyPr>
            <a:normAutofit fontScale="90000"/>
          </a:bodyPr>
          <a:lstStyle/>
          <a:p>
            <a:r>
              <a:rPr lang="en-US" dirty="0" smtClean="0"/>
              <a:t>Interrupt for UART Receive</a:t>
            </a:r>
            <a:endParaRPr lang="en-US" dirty="0"/>
          </a:p>
        </p:txBody>
      </p:sp>
      <p:pic>
        <p:nvPicPr>
          <p:cNvPr id="4" name="Content Placeholder 3"/>
          <p:cNvPicPr>
            <a:picLocks noGrp="1" noChangeAspect="1"/>
          </p:cNvPicPr>
          <p:nvPr>
            <p:ph idx="1"/>
          </p:nvPr>
        </p:nvPicPr>
        <p:blipFill>
          <a:blip r:embed="rId2"/>
          <a:stretch>
            <a:fillRect/>
          </a:stretch>
        </p:blipFill>
        <p:spPr>
          <a:xfrm>
            <a:off x="955902" y="1737360"/>
            <a:ext cx="8189969" cy="4295065"/>
          </a:xfrm>
          <a:prstGeom prst="rect">
            <a:avLst/>
          </a:prstGeom>
        </p:spPr>
      </p:pic>
    </p:spTree>
    <p:extLst>
      <p:ext uri="{BB962C8B-B14F-4D97-AF65-F5344CB8AC3E}">
        <p14:creationId xmlns:p14="http://schemas.microsoft.com/office/powerpoint/2010/main" val="44892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Send in polling Mode</a:t>
            </a:r>
            <a:endParaRPr lang="en-US" dirty="0"/>
          </a:p>
        </p:txBody>
      </p:sp>
      <p:pic>
        <p:nvPicPr>
          <p:cNvPr id="4" name="Content Placeholder 3"/>
          <p:cNvPicPr>
            <a:picLocks noGrp="1" noChangeAspect="1"/>
          </p:cNvPicPr>
          <p:nvPr>
            <p:ph idx="1"/>
          </p:nvPr>
        </p:nvPicPr>
        <p:blipFill>
          <a:blip r:embed="rId2"/>
          <a:stretch>
            <a:fillRect/>
          </a:stretch>
        </p:blipFill>
        <p:spPr>
          <a:xfrm>
            <a:off x="825864" y="1965277"/>
            <a:ext cx="7204943" cy="3592916"/>
          </a:xfrm>
          <a:prstGeom prst="rect">
            <a:avLst/>
          </a:prstGeom>
        </p:spPr>
      </p:pic>
    </p:spTree>
    <p:extLst>
      <p:ext uri="{BB962C8B-B14F-4D97-AF65-F5344CB8AC3E}">
        <p14:creationId xmlns:p14="http://schemas.microsoft.com/office/powerpoint/2010/main" val="247210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Modes</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2027162"/>
            <a:ext cx="10058400" cy="366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410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endParaRPr lang="en-US" dirty="0"/>
          </a:p>
        </p:txBody>
      </p:sp>
      <p:sp>
        <p:nvSpPr>
          <p:cNvPr id="3" name="Content Placeholder 2"/>
          <p:cNvSpPr>
            <a:spLocks noGrp="1"/>
          </p:cNvSpPr>
          <p:nvPr>
            <p:ph idx="1"/>
          </p:nvPr>
        </p:nvSpPr>
        <p:spPr/>
        <p:txBody>
          <a:bodyPr/>
          <a:lstStyle/>
          <a:p>
            <a:r>
              <a:rPr lang="en-US" dirty="0" smtClean="0"/>
              <a:t>Extend the UART Driver to have more functions such as :</a:t>
            </a:r>
          </a:p>
          <a:p>
            <a:r>
              <a:rPr lang="en-US" dirty="0" smtClean="0"/>
              <a:t>Void </a:t>
            </a:r>
            <a:r>
              <a:rPr lang="en-US" dirty="0" err="1" smtClean="0"/>
              <a:t>UART_SendString</a:t>
            </a:r>
            <a:r>
              <a:rPr lang="en-US" dirty="0" smtClean="0"/>
              <a:t>(char *data);</a:t>
            </a:r>
          </a:p>
          <a:p>
            <a:r>
              <a:rPr lang="en-US" dirty="0" smtClean="0"/>
              <a:t>Use USB to Serial TTL Module to communicate with PC </a:t>
            </a:r>
          </a:p>
          <a:p>
            <a:r>
              <a:rPr lang="en-US" dirty="0" smtClean="0"/>
              <a:t>Or</a:t>
            </a:r>
          </a:p>
          <a:p>
            <a:r>
              <a:rPr lang="en-US" dirty="0" smtClean="0"/>
              <a:t>Use Bluetooth Module to send data to be displayed to Mobile App such as </a:t>
            </a:r>
            <a:r>
              <a:rPr lang="en-US" dirty="0" err="1" smtClean="0"/>
              <a:t>BlueTerm</a:t>
            </a:r>
            <a:endParaRPr lang="en-US" dirty="0"/>
          </a:p>
        </p:txBody>
      </p:sp>
    </p:spTree>
    <p:extLst>
      <p:ext uri="{BB962C8B-B14F-4D97-AF65-F5344CB8AC3E}">
        <p14:creationId xmlns:p14="http://schemas.microsoft.com/office/powerpoint/2010/main" val="335374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Module</a:t>
            </a:r>
            <a:endParaRPr lang="en-US" dirty="0"/>
          </a:p>
        </p:txBody>
      </p:sp>
      <p:pic>
        <p:nvPicPr>
          <p:cNvPr id="4" name="Content Placeholder 3"/>
          <p:cNvPicPr>
            <a:picLocks noGrp="1" noChangeAspect="1"/>
          </p:cNvPicPr>
          <p:nvPr>
            <p:ph idx="1"/>
          </p:nvPr>
        </p:nvPicPr>
        <p:blipFill>
          <a:blip r:embed="rId2"/>
          <a:stretch>
            <a:fillRect/>
          </a:stretch>
        </p:blipFill>
        <p:spPr>
          <a:xfrm>
            <a:off x="8700969" y="1853820"/>
            <a:ext cx="2847975" cy="2533650"/>
          </a:xfrm>
          <a:prstGeom prst="rect">
            <a:avLst/>
          </a:prstGeom>
        </p:spPr>
      </p:pic>
      <p:sp>
        <p:nvSpPr>
          <p:cNvPr id="5" name="Rectangle 4"/>
          <p:cNvSpPr/>
          <p:nvPr/>
        </p:nvSpPr>
        <p:spPr>
          <a:xfrm>
            <a:off x="973541" y="2055969"/>
            <a:ext cx="6096000" cy="3970318"/>
          </a:xfrm>
          <a:prstGeom prst="rect">
            <a:avLst/>
          </a:prstGeom>
        </p:spPr>
        <p:txBody>
          <a:bodyPr>
            <a:spAutoFit/>
          </a:bodyPr>
          <a:lstStyle/>
          <a:p>
            <a:r>
              <a:rPr lang="en-US" b="1" dirty="0">
                <a:solidFill>
                  <a:srgbClr val="111111"/>
                </a:solidFill>
                <a:latin typeface="Montserrat"/>
              </a:rPr>
              <a:t>HC-05 Technical Specifications</a:t>
            </a:r>
            <a:endParaRPr lang="en-US" dirty="0">
              <a:solidFill>
                <a:srgbClr val="111111"/>
              </a:solidFill>
              <a:latin typeface="Montserrat"/>
            </a:endParaRPr>
          </a:p>
          <a:p>
            <a:pPr>
              <a:buFont typeface="Arial" panose="020B0604020202020204" pitchFamily="34" charset="0"/>
              <a:buChar char="•"/>
            </a:pPr>
            <a:r>
              <a:rPr lang="en-US" dirty="0">
                <a:solidFill>
                  <a:srgbClr val="303030"/>
                </a:solidFill>
                <a:latin typeface="Open Sans"/>
              </a:rPr>
              <a:t>Serial Bluetooth module for </a:t>
            </a:r>
            <a:r>
              <a:rPr lang="en-US" dirty="0" smtClean="0">
                <a:solidFill>
                  <a:srgbClr val="303030"/>
                </a:solidFill>
                <a:latin typeface="Open Sans"/>
              </a:rPr>
              <a:t>microcontrollers</a:t>
            </a:r>
            <a:endParaRPr lang="en-US" dirty="0">
              <a:solidFill>
                <a:srgbClr val="303030"/>
              </a:solidFill>
              <a:latin typeface="Open Sans"/>
            </a:endParaRPr>
          </a:p>
          <a:p>
            <a:pPr>
              <a:buFont typeface="Arial" panose="020B0604020202020204" pitchFamily="34" charset="0"/>
              <a:buChar char="•"/>
            </a:pPr>
            <a:r>
              <a:rPr lang="en-US" dirty="0">
                <a:solidFill>
                  <a:srgbClr val="303030"/>
                </a:solidFill>
                <a:latin typeface="Open Sans"/>
              </a:rPr>
              <a:t>Operating Voltage: 4V to 6V (Typically +5V)</a:t>
            </a:r>
          </a:p>
          <a:p>
            <a:pPr>
              <a:buFont typeface="Arial" panose="020B0604020202020204" pitchFamily="34" charset="0"/>
              <a:buChar char="•"/>
            </a:pPr>
            <a:r>
              <a:rPr lang="en-US" dirty="0">
                <a:solidFill>
                  <a:srgbClr val="303030"/>
                </a:solidFill>
                <a:latin typeface="Open Sans"/>
              </a:rPr>
              <a:t>Operating Current: 30mA</a:t>
            </a:r>
          </a:p>
          <a:p>
            <a:pPr>
              <a:buFont typeface="Arial" panose="020B0604020202020204" pitchFamily="34" charset="0"/>
              <a:buChar char="•"/>
            </a:pPr>
            <a:r>
              <a:rPr lang="en-US" dirty="0">
                <a:solidFill>
                  <a:srgbClr val="303030"/>
                </a:solidFill>
                <a:latin typeface="Open Sans"/>
              </a:rPr>
              <a:t>Range: &lt;100m</a:t>
            </a:r>
          </a:p>
          <a:p>
            <a:pPr>
              <a:buFont typeface="Arial" panose="020B0604020202020204" pitchFamily="34" charset="0"/>
              <a:buChar char="•"/>
            </a:pPr>
            <a:r>
              <a:rPr lang="en-US" dirty="0">
                <a:solidFill>
                  <a:srgbClr val="303030"/>
                </a:solidFill>
                <a:latin typeface="Open Sans"/>
              </a:rPr>
              <a:t>Works with Serial communication (USART) and TTL compatible</a:t>
            </a:r>
          </a:p>
          <a:p>
            <a:pPr>
              <a:buFont typeface="Arial" panose="020B0604020202020204" pitchFamily="34" charset="0"/>
              <a:buChar char="•"/>
            </a:pPr>
            <a:r>
              <a:rPr lang="en-US" dirty="0">
                <a:solidFill>
                  <a:srgbClr val="303030"/>
                </a:solidFill>
                <a:latin typeface="Open Sans"/>
              </a:rPr>
              <a:t>Follows IEEE 802.15.1 standardized protocol</a:t>
            </a:r>
          </a:p>
          <a:p>
            <a:pPr>
              <a:buFont typeface="Arial" panose="020B0604020202020204" pitchFamily="34" charset="0"/>
              <a:buChar char="•"/>
            </a:pPr>
            <a:r>
              <a:rPr lang="en-US" dirty="0">
                <a:solidFill>
                  <a:srgbClr val="303030"/>
                </a:solidFill>
                <a:latin typeface="Open Sans"/>
              </a:rPr>
              <a:t>Uses Frequency-Hopping Spread spectrum (FHSS)</a:t>
            </a:r>
          </a:p>
          <a:p>
            <a:pPr>
              <a:buFont typeface="Arial" panose="020B0604020202020204" pitchFamily="34" charset="0"/>
              <a:buChar char="•"/>
            </a:pPr>
            <a:r>
              <a:rPr lang="en-US" dirty="0">
                <a:solidFill>
                  <a:srgbClr val="303030"/>
                </a:solidFill>
                <a:latin typeface="Open Sans"/>
              </a:rPr>
              <a:t>Can operate in Master, Slave or Master/Slave mode</a:t>
            </a:r>
          </a:p>
          <a:p>
            <a:pPr>
              <a:buFont typeface="Arial" panose="020B0604020202020204" pitchFamily="34" charset="0"/>
              <a:buChar char="•"/>
            </a:pPr>
            <a:r>
              <a:rPr lang="en-US" dirty="0">
                <a:solidFill>
                  <a:srgbClr val="303030"/>
                </a:solidFill>
                <a:latin typeface="Open Sans"/>
              </a:rPr>
              <a:t>Can be easily interfaced with Laptop or Mobile phones with Bluetooth</a:t>
            </a:r>
          </a:p>
          <a:p>
            <a:pPr>
              <a:buFont typeface="Arial" panose="020B0604020202020204" pitchFamily="34" charset="0"/>
              <a:buChar char="•"/>
            </a:pPr>
            <a:r>
              <a:rPr lang="en-US" dirty="0">
                <a:solidFill>
                  <a:srgbClr val="303030"/>
                </a:solidFill>
                <a:latin typeface="Open Sans"/>
              </a:rPr>
              <a:t>Supported baud rate: 9600,19200,38400,57600,115200,230400,460800.</a:t>
            </a:r>
            <a:endParaRPr lang="en-US" b="0" i="0" dirty="0">
              <a:solidFill>
                <a:srgbClr val="303030"/>
              </a:solidFill>
              <a:effectLst/>
              <a:latin typeface="Open Sans"/>
            </a:endParaRPr>
          </a:p>
        </p:txBody>
      </p:sp>
    </p:spTree>
    <p:extLst>
      <p:ext uri="{BB962C8B-B14F-4D97-AF65-F5344CB8AC3E}">
        <p14:creationId xmlns:p14="http://schemas.microsoft.com/office/powerpoint/2010/main" val="177329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pin configuration</a:t>
            </a:r>
            <a:endParaRPr lang="en-US" dirty="0"/>
          </a:p>
        </p:txBody>
      </p:sp>
      <p:pic>
        <p:nvPicPr>
          <p:cNvPr id="6148" name="Picture 4" descr="HC-05 Bluetooth Module Pinou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0884" y="1886677"/>
            <a:ext cx="5238750"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169624" y="2197289"/>
            <a:ext cx="4813110" cy="2308324"/>
          </a:xfrm>
          <a:prstGeom prst="rect">
            <a:avLst/>
          </a:prstGeom>
        </p:spPr>
        <p:txBody>
          <a:bodyPr wrap="square">
            <a:spAutoFit/>
          </a:bodyPr>
          <a:lstStyle/>
          <a:p>
            <a:r>
              <a:rPr lang="en-US" b="1" dirty="0">
                <a:solidFill>
                  <a:srgbClr val="111111"/>
                </a:solidFill>
                <a:latin typeface="Montserrat"/>
              </a:rPr>
              <a:t>HC-05 Default Settings</a:t>
            </a:r>
            <a:endParaRPr lang="en-US" dirty="0">
              <a:solidFill>
                <a:srgbClr val="111111"/>
              </a:solidFill>
              <a:latin typeface="Montserrat"/>
            </a:endParaRPr>
          </a:p>
          <a:p>
            <a:pPr algn="just"/>
            <a:r>
              <a:rPr lang="en-US" dirty="0">
                <a:solidFill>
                  <a:srgbClr val="303030"/>
                </a:solidFill>
                <a:latin typeface="Open Sans"/>
              </a:rPr>
              <a:t>Default Bluetooth Name: “HC-05”</a:t>
            </a:r>
          </a:p>
          <a:p>
            <a:pPr algn="just"/>
            <a:r>
              <a:rPr lang="en-US" dirty="0">
                <a:solidFill>
                  <a:srgbClr val="303030"/>
                </a:solidFill>
                <a:latin typeface="Open Sans"/>
              </a:rPr>
              <a:t>Default Password: 1234 or 0000</a:t>
            </a:r>
          </a:p>
          <a:p>
            <a:pPr algn="just"/>
            <a:r>
              <a:rPr lang="en-US" dirty="0">
                <a:solidFill>
                  <a:srgbClr val="303030"/>
                </a:solidFill>
                <a:latin typeface="Open Sans"/>
              </a:rPr>
              <a:t>Default Communication: Slave</a:t>
            </a:r>
          </a:p>
          <a:p>
            <a:pPr algn="just"/>
            <a:r>
              <a:rPr lang="en-US" dirty="0">
                <a:solidFill>
                  <a:srgbClr val="303030"/>
                </a:solidFill>
                <a:latin typeface="Open Sans"/>
              </a:rPr>
              <a:t>Default Mode: Data Mode</a:t>
            </a:r>
          </a:p>
          <a:p>
            <a:pPr algn="just"/>
            <a:r>
              <a:rPr lang="en-US" dirty="0">
                <a:solidFill>
                  <a:srgbClr val="303030"/>
                </a:solidFill>
                <a:latin typeface="Open Sans"/>
              </a:rPr>
              <a:t>Data Mode Baud Rate: 9600, 8, N, 1</a:t>
            </a:r>
          </a:p>
          <a:p>
            <a:pPr algn="just"/>
            <a:r>
              <a:rPr lang="en-US" dirty="0">
                <a:solidFill>
                  <a:srgbClr val="303030"/>
                </a:solidFill>
                <a:latin typeface="Open Sans"/>
              </a:rPr>
              <a:t>Command Mode Baud Rate: 38400, 8, N, 1</a:t>
            </a:r>
          </a:p>
          <a:p>
            <a:pPr algn="just"/>
            <a:r>
              <a:rPr lang="en-US" dirty="0">
                <a:solidFill>
                  <a:srgbClr val="303030"/>
                </a:solidFill>
                <a:latin typeface="Open Sans"/>
              </a:rPr>
              <a:t>Default firmware: LINVOR</a:t>
            </a:r>
            <a:endParaRPr lang="en-US" b="0" i="0" dirty="0">
              <a:solidFill>
                <a:srgbClr val="303030"/>
              </a:solidFill>
              <a:effectLst/>
              <a:latin typeface="Open Sans"/>
            </a:endParaRPr>
          </a:p>
        </p:txBody>
      </p:sp>
    </p:spTree>
    <p:extLst>
      <p:ext uri="{BB962C8B-B14F-4D97-AF65-F5344CB8AC3E}">
        <p14:creationId xmlns:p14="http://schemas.microsoft.com/office/powerpoint/2010/main" val="3983780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to Start Bluetooth with Mobile</a:t>
            </a:r>
            <a:endParaRPr lang="en-US" dirty="0"/>
          </a:p>
        </p:txBody>
      </p:sp>
      <p:sp>
        <p:nvSpPr>
          <p:cNvPr id="3" name="Content Placeholder 2"/>
          <p:cNvSpPr>
            <a:spLocks noGrp="1"/>
          </p:cNvSpPr>
          <p:nvPr>
            <p:ph idx="1"/>
          </p:nvPr>
        </p:nvSpPr>
        <p:spPr/>
        <p:txBody>
          <a:bodyPr>
            <a:normAutofit/>
          </a:bodyPr>
          <a:lstStyle/>
          <a:p>
            <a:r>
              <a:rPr lang="en-US" sz="2800" dirty="0" smtClean="0"/>
              <a:t>First you need to pair HC05 with your Mobile </a:t>
            </a:r>
          </a:p>
          <a:p>
            <a:r>
              <a:rPr lang="en-US" sz="2800" dirty="0" smtClean="0"/>
              <a:t>Second you need to install </a:t>
            </a:r>
            <a:r>
              <a:rPr lang="en-US" sz="2800" dirty="0" err="1" smtClean="0"/>
              <a:t>BlueTerm</a:t>
            </a:r>
            <a:r>
              <a:rPr lang="en-US" sz="2800" dirty="0"/>
              <a:t> </a:t>
            </a:r>
            <a:r>
              <a:rPr lang="en-US" sz="2800" dirty="0" smtClean="0"/>
              <a:t>App or similar app on your Mobile</a:t>
            </a:r>
          </a:p>
          <a:p>
            <a:r>
              <a:rPr lang="en-US" sz="2800" dirty="0" smtClean="0"/>
              <a:t>Third you need to connect your app to the HC05</a:t>
            </a:r>
          </a:p>
          <a:p>
            <a:r>
              <a:rPr lang="en-US" sz="2800" dirty="0" smtClean="0"/>
              <a:t>Then Data will be displayed if the HC05 is sending or you can send characters to the HC05</a:t>
            </a:r>
            <a:endParaRPr lang="en-US" sz="2800" dirty="0"/>
          </a:p>
        </p:txBody>
      </p:sp>
    </p:spTree>
    <p:extLst>
      <p:ext uri="{BB962C8B-B14F-4D97-AF65-F5344CB8AC3E}">
        <p14:creationId xmlns:p14="http://schemas.microsoft.com/office/powerpoint/2010/main" val="228358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Communication </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5006" y="1846263"/>
            <a:ext cx="6900827"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95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Communication </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166" y="1846263"/>
            <a:ext cx="7835994"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3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sz="3200" b="1" dirty="0"/>
              <a:t>In asynchronous transmission, we send 1 start bit (0) at the beginning and 1 or more stop bits (1s) at the end of each byte. There may be a gap between </a:t>
            </a:r>
            <a:br>
              <a:rPr lang="en-US" sz="3200" b="1" dirty="0"/>
            </a:br>
            <a:r>
              <a:rPr lang="en-US" sz="3200" b="1" dirty="0"/>
              <a:t>each byte</a:t>
            </a:r>
            <a:r>
              <a:rPr lang="en-US" sz="3200" b="1" dirty="0" smtClean="0"/>
              <a:t>.</a:t>
            </a:r>
          </a:p>
          <a:p>
            <a:pPr algn="ctr"/>
            <a:r>
              <a:rPr lang="en-US" sz="3200" b="1" dirty="0">
                <a:solidFill>
                  <a:srgbClr val="FF0000"/>
                </a:solidFill>
                <a:latin typeface="Arial" panose="020B0604020202020204" pitchFamily="34" charset="0"/>
              </a:rPr>
              <a:t>Asynchronous here means “asynchronous at the byte level,”</a:t>
            </a:r>
          </a:p>
          <a:p>
            <a:pPr algn="ctr"/>
            <a:r>
              <a:rPr lang="en-US" sz="3200" b="1" dirty="0">
                <a:solidFill>
                  <a:srgbClr val="FF0000"/>
                </a:solidFill>
                <a:latin typeface="Arial" panose="020B0604020202020204" pitchFamily="34" charset="0"/>
              </a:rPr>
              <a:t>but the bits are still synchronized; </a:t>
            </a:r>
            <a:br>
              <a:rPr lang="en-US" sz="3200" b="1" dirty="0">
                <a:solidFill>
                  <a:srgbClr val="FF0000"/>
                </a:solidFill>
                <a:latin typeface="Arial" panose="020B0604020202020204" pitchFamily="34" charset="0"/>
              </a:rPr>
            </a:br>
            <a:r>
              <a:rPr lang="en-US" sz="3200" b="1" dirty="0">
                <a:solidFill>
                  <a:srgbClr val="FF0000"/>
                </a:solidFill>
                <a:latin typeface="Arial" panose="020B0604020202020204" pitchFamily="34" charset="0"/>
              </a:rPr>
              <a:t>their durations are the same.</a:t>
            </a:r>
          </a:p>
          <a:p>
            <a:endParaRPr lang="en-US" sz="3200" b="1" dirty="0"/>
          </a:p>
          <a:p>
            <a:endParaRPr lang="en-US" dirty="0"/>
          </a:p>
        </p:txBody>
      </p:sp>
    </p:spTree>
    <p:extLst>
      <p:ext uri="{BB962C8B-B14F-4D97-AF65-F5344CB8AC3E}">
        <p14:creationId xmlns:p14="http://schemas.microsoft.com/office/powerpoint/2010/main" val="172498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Transmission </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1895441"/>
            <a:ext cx="10058400" cy="392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39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normAutofit/>
          </a:bodyPr>
          <a:lstStyle/>
          <a:p>
            <a:r>
              <a:rPr lang="en-US" sz="2800" b="1" i="1" dirty="0">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r>
              <a:rPr lang="en-US" sz="2800" b="1" i="1" dirty="0" smtClean="0">
                <a:effectLst>
                  <a:outerShdw blurRad="38100" dist="38100" dir="2700000" algn="tl">
                    <a:srgbClr val="C0C0C0"/>
                  </a:outerShdw>
                </a:effectLst>
              </a:rPr>
              <a:t>.</a:t>
            </a:r>
          </a:p>
          <a:p>
            <a:endParaRPr lang="en-US" sz="2800" b="1" i="1" dirty="0" smtClean="0">
              <a:effectLst>
                <a:outerShdw blurRad="38100" dist="38100" dir="2700000" algn="tl">
                  <a:srgbClr val="C0C0C0"/>
                </a:outerShdw>
              </a:effectLst>
            </a:endParaRPr>
          </a:p>
          <a:p>
            <a:endParaRPr lang="en-US" sz="2800" dirty="0"/>
          </a:p>
        </p:txBody>
      </p:sp>
    </p:spTree>
    <p:extLst>
      <p:ext uri="{BB962C8B-B14F-4D97-AF65-F5344CB8AC3E}">
        <p14:creationId xmlns:p14="http://schemas.microsoft.com/office/powerpoint/2010/main" val="200857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Transmission </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943" y="2986542"/>
            <a:ext cx="779780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3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213</TotalTime>
  <Words>905</Words>
  <Application>Microsoft Office PowerPoint</Application>
  <PresentationFormat>Widescreen</PresentationFormat>
  <Paragraphs>101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Montserrat</vt:lpstr>
      <vt:lpstr>Open Sans</vt:lpstr>
      <vt:lpstr>Wingdings</vt:lpstr>
      <vt:lpstr>Retrospect</vt:lpstr>
      <vt:lpstr>Serial Communication </vt:lpstr>
      <vt:lpstr>Transmission Modes</vt:lpstr>
      <vt:lpstr>Transmission Modes</vt:lpstr>
      <vt:lpstr>Parallel Communication </vt:lpstr>
      <vt:lpstr>Serial Communication </vt:lpstr>
      <vt:lpstr>Note</vt:lpstr>
      <vt:lpstr>Asynchronous Transmission </vt:lpstr>
      <vt:lpstr>Note</vt:lpstr>
      <vt:lpstr>Synchronous Transmission </vt:lpstr>
      <vt:lpstr>Asynchronous Transmission</vt:lpstr>
      <vt:lpstr>Synchronous Transmission </vt:lpstr>
      <vt:lpstr>Synchronous Transmission</vt:lpstr>
      <vt:lpstr>Note</vt:lpstr>
      <vt:lpstr>Universal Synchronous Asynchronous Receiver Transmitter    USART</vt:lpstr>
      <vt:lpstr>UART</vt:lpstr>
      <vt:lpstr>Connection with PC</vt:lpstr>
      <vt:lpstr>RS232</vt:lpstr>
      <vt:lpstr>MicroController with MAX232</vt:lpstr>
      <vt:lpstr>MAX232 Operation</vt:lpstr>
      <vt:lpstr>RS232 Transmission</vt:lpstr>
      <vt:lpstr>UART Properties</vt:lpstr>
      <vt:lpstr>USART Modes</vt:lpstr>
      <vt:lpstr>Steps for Setting UART</vt:lpstr>
      <vt:lpstr>Baud Rate </vt:lpstr>
      <vt:lpstr>UART Settings </vt:lpstr>
      <vt:lpstr>UART Initialize Example </vt:lpstr>
      <vt:lpstr>UART Receive in Interrupt Mode</vt:lpstr>
      <vt:lpstr>Interrupt for UART Receive</vt:lpstr>
      <vt:lpstr>UART Send in polling Mode</vt:lpstr>
      <vt:lpstr>LAB </vt:lpstr>
      <vt:lpstr>Bluetooth Module</vt:lpstr>
      <vt:lpstr>Bluetooth pin configuration</vt:lpstr>
      <vt:lpstr>Settings to Start Bluetooth with Mobile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dc:creator>
  <cp:lastModifiedBy>Mohamed</cp:lastModifiedBy>
  <cp:revision>98</cp:revision>
  <dcterms:created xsi:type="dcterms:W3CDTF">2019-10-01T15:18:11Z</dcterms:created>
  <dcterms:modified xsi:type="dcterms:W3CDTF">2019-11-03T13:44:09Z</dcterms:modified>
</cp:coreProperties>
</file>