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57" r:id="rId5"/>
    <p:sldId id="268" r:id="rId6"/>
    <p:sldId id="259" r:id="rId7"/>
    <p:sldId id="260" r:id="rId8"/>
    <p:sldId id="261" r:id="rId9"/>
    <p:sldId id="273" r:id="rId10"/>
    <p:sldId id="274" r:id="rId11"/>
    <p:sldId id="275" r:id="rId12"/>
    <p:sldId id="262" r:id="rId13"/>
    <p:sldId id="263" r:id="rId14"/>
    <p:sldId id="264" r:id="rId15"/>
    <p:sldId id="265" r:id="rId16"/>
    <p:sldId id="267" r:id="rId17"/>
    <p:sldId id="266"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5E56C-59D7-46BF-B715-6017BC965E5C}" type="doc">
      <dgm:prSet loTypeId="urn:microsoft.com/office/officeart/2005/8/layout/chevron1" loCatId="process" qsTypeId="urn:microsoft.com/office/officeart/2005/8/quickstyle/simple1" qsCatId="simple" csTypeId="urn:microsoft.com/office/officeart/2005/8/colors/accent1_2" csCatId="accent1" phldr="1"/>
      <dgm:spPr/>
    </dgm:pt>
    <dgm:pt modelId="{F6BFD2C9-1A21-4C49-86AF-BA6607F263B1}">
      <dgm:prSet phldrT="[Text]"/>
      <dgm:spPr/>
      <dgm:t>
        <a:bodyPr/>
        <a:lstStyle/>
        <a:p>
          <a:r>
            <a:rPr lang="en-US" smtClean="0"/>
            <a:t>Data Order</a:t>
          </a:r>
          <a:endParaRPr lang="en-US" dirty="0"/>
        </a:p>
      </dgm:t>
    </dgm:pt>
    <dgm:pt modelId="{40F9813F-82FB-44BF-A672-BA5E15F7E136}" type="parTrans" cxnId="{ABB3CB2D-C3A7-4F06-BC4D-256FD23DB0AC}">
      <dgm:prSet/>
      <dgm:spPr/>
      <dgm:t>
        <a:bodyPr/>
        <a:lstStyle/>
        <a:p>
          <a:endParaRPr lang="en-US"/>
        </a:p>
      </dgm:t>
    </dgm:pt>
    <dgm:pt modelId="{21F19779-3663-4C13-9070-AFAA0265258D}" type="sibTrans" cxnId="{ABB3CB2D-C3A7-4F06-BC4D-256FD23DB0AC}">
      <dgm:prSet/>
      <dgm:spPr/>
      <dgm:t>
        <a:bodyPr/>
        <a:lstStyle/>
        <a:p>
          <a:endParaRPr lang="en-US"/>
        </a:p>
      </dgm:t>
    </dgm:pt>
    <dgm:pt modelId="{F4D3C089-0FA9-4F8B-A97D-DADD7E8FFD11}">
      <dgm:prSet phldrT="[Text]"/>
      <dgm:spPr/>
      <dgm:t>
        <a:bodyPr/>
        <a:lstStyle/>
        <a:p>
          <a:r>
            <a:rPr lang="en-US" dirty="0" smtClean="0"/>
            <a:t>Select </a:t>
          </a:r>
          <a:r>
            <a:rPr lang="en-US" dirty="0" err="1" smtClean="0"/>
            <a:t>mstr</a:t>
          </a:r>
          <a:r>
            <a:rPr lang="en-US" dirty="0" smtClean="0"/>
            <a:t> to 1</a:t>
          </a:r>
          <a:endParaRPr lang="en-US" dirty="0"/>
        </a:p>
      </dgm:t>
    </dgm:pt>
    <dgm:pt modelId="{7B6D8282-96DE-4168-A46E-816B84478742}" type="sibTrans" cxnId="{D45CF38B-37BB-4395-90C7-F83B52C190F0}">
      <dgm:prSet/>
      <dgm:spPr/>
      <dgm:t>
        <a:bodyPr/>
        <a:lstStyle/>
        <a:p>
          <a:endParaRPr lang="en-US"/>
        </a:p>
      </dgm:t>
    </dgm:pt>
    <dgm:pt modelId="{02B5F6B1-70D8-47A7-AA08-2A49CB3031A5}" type="parTrans" cxnId="{D45CF38B-37BB-4395-90C7-F83B52C190F0}">
      <dgm:prSet/>
      <dgm:spPr/>
      <dgm:t>
        <a:bodyPr/>
        <a:lstStyle/>
        <a:p>
          <a:endParaRPr lang="en-US"/>
        </a:p>
      </dgm:t>
    </dgm:pt>
    <dgm:pt modelId="{9938BCC9-81C4-4D4F-8E48-065BCA64F526}">
      <dgm:prSet phldrT="[Text]"/>
      <dgm:spPr/>
      <dgm:t>
        <a:bodyPr/>
        <a:lstStyle/>
        <a:p>
          <a:r>
            <a:rPr lang="en-US" dirty="0" smtClean="0"/>
            <a:t>Clock polarity and phase</a:t>
          </a:r>
          <a:endParaRPr lang="en-US" dirty="0"/>
        </a:p>
      </dgm:t>
    </dgm:pt>
    <dgm:pt modelId="{642BE44B-4C42-4796-B28D-C84A143E56EE}" type="sibTrans" cxnId="{53F67DCD-4A12-4098-AC1D-FBD462BFBCD4}">
      <dgm:prSet/>
      <dgm:spPr/>
      <dgm:t>
        <a:bodyPr/>
        <a:lstStyle/>
        <a:p>
          <a:endParaRPr lang="en-US"/>
        </a:p>
      </dgm:t>
    </dgm:pt>
    <dgm:pt modelId="{5C6333E5-D200-4F0E-9295-85AD989EE3A0}" type="parTrans" cxnId="{53F67DCD-4A12-4098-AC1D-FBD462BFBCD4}">
      <dgm:prSet/>
      <dgm:spPr/>
      <dgm:t>
        <a:bodyPr/>
        <a:lstStyle/>
        <a:p>
          <a:endParaRPr lang="en-US"/>
        </a:p>
      </dgm:t>
    </dgm:pt>
    <dgm:pt modelId="{AE2BC6C5-3ED9-49AB-A89C-08BF1724ACC3}">
      <dgm:prSet phldrT="[Text]"/>
      <dgm:spPr/>
      <dgm:t>
        <a:bodyPr/>
        <a:lstStyle/>
        <a:p>
          <a:r>
            <a:rPr lang="en-US" dirty="0" smtClean="0"/>
            <a:t>Select Speed</a:t>
          </a:r>
          <a:endParaRPr lang="en-US" dirty="0"/>
        </a:p>
      </dgm:t>
    </dgm:pt>
    <dgm:pt modelId="{9B322CAB-1897-4154-8D5E-C53518D6167C}" type="parTrans" cxnId="{4D3FD10F-568F-4372-A454-4EB48386B70D}">
      <dgm:prSet/>
      <dgm:spPr/>
      <dgm:t>
        <a:bodyPr/>
        <a:lstStyle/>
        <a:p>
          <a:endParaRPr lang="en-US"/>
        </a:p>
      </dgm:t>
    </dgm:pt>
    <dgm:pt modelId="{F898B76F-1BFB-426F-910E-FBFAA68BF689}" type="sibTrans" cxnId="{4D3FD10F-568F-4372-A454-4EB48386B70D}">
      <dgm:prSet/>
      <dgm:spPr/>
      <dgm:t>
        <a:bodyPr/>
        <a:lstStyle/>
        <a:p>
          <a:endParaRPr lang="en-US"/>
        </a:p>
      </dgm:t>
    </dgm:pt>
    <dgm:pt modelId="{BAC58E16-21F3-4D39-BA49-0D100DD23E51}">
      <dgm:prSet phldrT="[Text]"/>
      <dgm:spPr/>
      <dgm:t>
        <a:bodyPr/>
        <a:lstStyle/>
        <a:p>
          <a:r>
            <a:rPr lang="en-US" dirty="0" smtClean="0"/>
            <a:t>Enable SPI</a:t>
          </a:r>
          <a:endParaRPr lang="en-US" dirty="0"/>
        </a:p>
      </dgm:t>
    </dgm:pt>
    <dgm:pt modelId="{50790D26-A8D1-48FC-8421-5D31BDCA2CB4}" type="parTrans" cxnId="{03CA9A05-EED9-4EE0-A411-D25D47A3A218}">
      <dgm:prSet/>
      <dgm:spPr/>
      <dgm:t>
        <a:bodyPr/>
        <a:lstStyle/>
        <a:p>
          <a:endParaRPr lang="en-US"/>
        </a:p>
      </dgm:t>
    </dgm:pt>
    <dgm:pt modelId="{CFD14538-C379-44F8-B7D3-A8D46CDC8378}" type="sibTrans" cxnId="{03CA9A05-EED9-4EE0-A411-D25D47A3A218}">
      <dgm:prSet/>
      <dgm:spPr/>
      <dgm:t>
        <a:bodyPr/>
        <a:lstStyle/>
        <a:p>
          <a:endParaRPr lang="en-US"/>
        </a:p>
      </dgm:t>
    </dgm:pt>
    <dgm:pt modelId="{AB413FA0-8C56-4CBB-BE96-F69D67A4D46D}">
      <dgm:prSet phldrT="[Text]"/>
      <dgm:spPr/>
      <dgm:t>
        <a:bodyPr/>
        <a:lstStyle/>
        <a:p>
          <a:r>
            <a:rPr lang="en-US" smtClean="0"/>
            <a:t>Interrupt or polling</a:t>
          </a:r>
          <a:endParaRPr lang="en-US" dirty="0"/>
        </a:p>
      </dgm:t>
    </dgm:pt>
    <dgm:pt modelId="{FDFED7AC-EC82-4D8D-9C59-843B354A0AF4}" type="parTrans" cxnId="{97FA8F83-8868-4F37-BD35-DA0AE654C88E}">
      <dgm:prSet/>
      <dgm:spPr/>
      <dgm:t>
        <a:bodyPr/>
        <a:lstStyle/>
        <a:p>
          <a:endParaRPr lang="en-US"/>
        </a:p>
      </dgm:t>
    </dgm:pt>
    <dgm:pt modelId="{4B9248B3-1E72-46B4-A2DF-A2DD36E6957B}" type="sibTrans" cxnId="{97FA8F83-8868-4F37-BD35-DA0AE654C88E}">
      <dgm:prSet/>
      <dgm:spPr/>
      <dgm:t>
        <a:bodyPr/>
        <a:lstStyle/>
        <a:p>
          <a:endParaRPr lang="en-US"/>
        </a:p>
      </dgm:t>
    </dgm:pt>
    <dgm:pt modelId="{46FDF3AF-485A-47FE-B80A-74D0FA01653D}" type="pres">
      <dgm:prSet presAssocID="{3305E56C-59D7-46BF-B715-6017BC965E5C}" presName="Name0" presStyleCnt="0">
        <dgm:presLayoutVars>
          <dgm:dir/>
          <dgm:animLvl val="lvl"/>
          <dgm:resizeHandles val="exact"/>
        </dgm:presLayoutVars>
      </dgm:prSet>
      <dgm:spPr/>
    </dgm:pt>
    <dgm:pt modelId="{5452B3EE-E428-4297-980A-FEC1E1B0951F}" type="pres">
      <dgm:prSet presAssocID="{F4D3C089-0FA9-4F8B-A97D-DADD7E8FFD11}" presName="parTxOnly" presStyleLbl="node1" presStyleIdx="0" presStyleCnt="6">
        <dgm:presLayoutVars>
          <dgm:chMax val="0"/>
          <dgm:chPref val="0"/>
          <dgm:bulletEnabled val="1"/>
        </dgm:presLayoutVars>
      </dgm:prSet>
      <dgm:spPr/>
      <dgm:t>
        <a:bodyPr/>
        <a:lstStyle/>
        <a:p>
          <a:endParaRPr lang="en-US"/>
        </a:p>
      </dgm:t>
    </dgm:pt>
    <dgm:pt modelId="{608150EF-75B3-437F-A3FF-437FF5CE1A30}" type="pres">
      <dgm:prSet presAssocID="{7B6D8282-96DE-4168-A46E-816B84478742}" presName="parTxOnlySpace" presStyleCnt="0"/>
      <dgm:spPr/>
    </dgm:pt>
    <dgm:pt modelId="{080EAD9A-74ED-4ECB-AE9A-E35190D09A32}" type="pres">
      <dgm:prSet presAssocID="{F6BFD2C9-1A21-4C49-86AF-BA6607F263B1}" presName="parTxOnly" presStyleLbl="node1" presStyleIdx="1" presStyleCnt="6">
        <dgm:presLayoutVars>
          <dgm:chMax val="0"/>
          <dgm:chPref val="0"/>
          <dgm:bulletEnabled val="1"/>
        </dgm:presLayoutVars>
      </dgm:prSet>
      <dgm:spPr/>
      <dgm:t>
        <a:bodyPr/>
        <a:lstStyle/>
        <a:p>
          <a:endParaRPr lang="en-US"/>
        </a:p>
      </dgm:t>
    </dgm:pt>
    <dgm:pt modelId="{E7D44B02-CE5E-47B1-B4CC-2CF49FE9571A}" type="pres">
      <dgm:prSet presAssocID="{21F19779-3663-4C13-9070-AFAA0265258D}" presName="parTxOnlySpace" presStyleCnt="0"/>
      <dgm:spPr/>
    </dgm:pt>
    <dgm:pt modelId="{96D78EFB-B7B6-40AF-9BFF-F1F587A5CAD8}" type="pres">
      <dgm:prSet presAssocID="{9938BCC9-81C4-4D4F-8E48-065BCA64F526}" presName="parTxOnly" presStyleLbl="node1" presStyleIdx="2" presStyleCnt="6">
        <dgm:presLayoutVars>
          <dgm:chMax val="0"/>
          <dgm:chPref val="0"/>
          <dgm:bulletEnabled val="1"/>
        </dgm:presLayoutVars>
      </dgm:prSet>
      <dgm:spPr/>
      <dgm:t>
        <a:bodyPr/>
        <a:lstStyle/>
        <a:p>
          <a:endParaRPr lang="en-US"/>
        </a:p>
      </dgm:t>
    </dgm:pt>
    <dgm:pt modelId="{EC4B55BB-A392-4036-B4D6-0DF214664E9C}" type="pres">
      <dgm:prSet presAssocID="{642BE44B-4C42-4796-B28D-C84A143E56EE}" presName="parTxOnlySpace" presStyleCnt="0"/>
      <dgm:spPr/>
    </dgm:pt>
    <dgm:pt modelId="{A15B0CFE-61C5-4F7E-8C80-B3DFCCD62918}" type="pres">
      <dgm:prSet presAssocID="{AE2BC6C5-3ED9-49AB-A89C-08BF1724ACC3}" presName="parTxOnly" presStyleLbl="node1" presStyleIdx="3" presStyleCnt="6">
        <dgm:presLayoutVars>
          <dgm:chMax val="0"/>
          <dgm:chPref val="0"/>
          <dgm:bulletEnabled val="1"/>
        </dgm:presLayoutVars>
      </dgm:prSet>
      <dgm:spPr/>
      <dgm:t>
        <a:bodyPr/>
        <a:lstStyle/>
        <a:p>
          <a:endParaRPr lang="en-US"/>
        </a:p>
      </dgm:t>
    </dgm:pt>
    <dgm:pt modelId="{A69C22CD-AFFC-42BD-9EED-FCE663D5B545}" type="pres">
      <dgm:prSet presAssocID="{F898B76F-1BFB-426F-910E-FBFAA68BF689}" presName="parTxOnlySpace" presStyleCnt="0"/>
      <dgm:spPr/>
    </dgm:pt>
    <dgm:pt modelId="{654185E3-F551-44D0-BFA3-630B0F70DEE0}" type="pres">
      <dgm:prSet presAssocID="{AB413FA0-8C56-4CBB-BE96-F69D67A4D46D}" presName="parTxOnly" presStyleLbl="node1" presStyleIdx="4" presStyleCnt="6">
        <dgm:presLayoutVars>
          <dgm:chMax val="0"/>
          <dgm:chPref val="0"/>
          <dgm:bulletEnabled val="1"/>
        </dgm:presLayoutVars>
      </dgm:prSet>
      <dgm:spPr/>
      <dgm:t>
        <a:bodyPr/>
        <a:lstStyle/>
        <a:p>
          <a:endParaRPr lang="en-US"/>
        </a:p>
      </dgm:t>
    </dgm:pt>
    <dgm:pt modelId="{7921C259-20B8-47E3-9164-AB71B6115515}" type="pres">
      <dgm:prSet presAssocID="{4B9248B3-1E72-46B4-A2DF-A2DD36E6957B}" presName="parTxOnlySpace" presStyleCnt="0"/>
      <dgm:spPr/>
    </dgm:pt>
    <dgm:pt modelId="{62249F86-7CB7-49EB-AAC3-896B25479380}" type="pres">
      <dgm:prSet presAssocID="{BAC58E16-21F3-4D39-BA49-0D100DD23E51}" presName="parTxOnly" presStyleLbl="node1" presStyleIdx="5" presStyleCnt="6">
        <dgm:presLayoutVars>
          <dgm:chMax val="0"/>
          <dgm:chPref val="0"/>
          <dgm:bulletEnabled val="1"/>
        </dgm:presLayoutVars>
      </dgm:prSet>
      <dgm:spPr/>
      <dgm:t>
        <a:bodyPr/>
        <a:lstStyle/>
        <a:p>
          <a:endParaRPr lang="en-US"/>
        </a:p>
      </dgm:t>
    </dgm:pt>
  </dgm:ptLst>
  <dgm:cxnLst>
    <dgm:cxn modelId="{97FA8F83-8868-4F37-BD35-DA0AE654C88E}" srcId="{3305E56C-59D7-46BF-B715-6017BC965E5C}" destId="{AB413FA0-8C56-4CBB-BE96-F69D67A4D46D}" srcOrd="4" destOrd="0" parTransId="{FDFED7AC-EC82-4D8D-9C59-843B354A0AF4}" sibTransId="{4B9248B3-1E72-46B4-A2DF-A2DD36E6957B}"/>
    <dgm:cxn modelId="{D1142278-23DD-469C-9B3B-9A90B1332EF2}" type="presOf" srcId="{3305E56C-59D7-46BF-B715-6017BC965E5C}" destId="{46FDF3AF-485A-47FE-B80A-74D0FA01653D}" srcOrd="0" destOrd="0" presId="urn:microsoft.com/office/officeart/2005/8/layout/chevron1"/>
    <dgm:cxn modelId="{03CA9A05-EED9-4EE0-A411-D25D47A3A218}" srcId="{3305E56C-59D7-46BF-B715-6017BC965E5C}" destId="{BAC58E16-21F3-4D39-BA49-0D100DD23E51}" srcOrd="5" destOrd="0" parTransId="{50790D26-A8D1-48FC-8421-5D31BDCA2CB4}" sibTransId="{CFD14538-C379-44F8-B7D3-A8D46CDC8378}"/>
    <dgm:cxn modelId="{07E41B98-9D9E-4FD0-86AD-926E3E87ABAB}" type="presOf" srcId="{AE2BC6C5-3ED9-49AB-A89C-08BF1724ACC3}" destId="{A15B0CFE-61C5-4F7E-8C80-B3DFCCD62918}" srcOrd="0" destOrd="0" presId="urn:microsoft.com/office/officeart/2005/8/layout/chevron1"/>
    <dgm:cxn modelId="{5F419A0C-F0E6-4D58-8121-938DE096CFC0}" type="presOf" srcId="{F4D3C089-0FA9-4F8B-A97D-DADD7E8FFD11}" destId="{5452B3EE-E428-4297-980A-FEC1E1B0951F}" srcOrd="0" destOrd="0" presId="urn:microsoft.com/office/officeart/2005/8/layout/chevron1"/>
    <dgm:cxn modelId="{BDA96D8A-B78B-42B6-A64C-713EC17026E9}" type="presOf" srcId="{F6BFD2C9-1A21-4C49-86AF-BA6607F263B1}" destId="{080EAD9A-74ED-4ECB-AE9A-E35190D09A32}" srcOrd="0" destOrd="0" presId="urn:microsoft.com/office/officeart/2005/8/layout/chevron1"/>
    <dgm:cxn modelId="{67F730DF-DCA0-400E-BD88-4FC33A39ED4C}" type="presOf" srcId="{AB413FA0-8C56-4CBB-BE96-F69D67A4D46D}" destId="{654185E3-F551-44D0-BFA3-630B0F70DEE0}" srcOrd="0" destOrd="0" presId="urn:microsoft.com/office/officeart/2005/8/layout/chevron1"/>
    <dgm:cxn modelId="{ABB3CB2D-C3A7-4F06-BC4D-256FD23DB0AC}" srcId="{3305E56C-59D7-46BF-B715-6017BC965E5C}" destId="{F6BFD2C9-1A21-4C49-86AF-BA6607F263B1}" srcOrd="1" destOrd="0" parTransId="{40F9813F-82FB-44BF-A672-BA5E15F7E136}" sibTransId="{21F19779-3663-4C13-9070-AFAA0265258D}"/>
    <dgm:cxn modelId="{6EA40395-DB12-40F7-90ED-28705806FA7B}" type="presOf" srcId="{9938BCC9-81C4-4D4F-8E48-065BCA64F526}" destId="{96D78EFB-B7B6-40AF-9BFF-F1F587A5CAD8}" srcOrd="0" destOrd="0" presId="urn:microsoft.com/office/officeart/2005/8/layout/chevron1"/>
    <dgm:cxn modelId="{D45CF38B-37BB-4395-90C7-F83B52C190F0}" srcId="{3305E56C-59D7-46BF-B715-6017BC965E5C}" destId="{F4D3C089-0FA9-4F8B-A97D-DADD7E8FFD11}" srcOrd="0" destOrd="0" parTransId="{02B5F6B1-70D8-47A7-AA08-2A49CB3031A5}" sibTransId="{7B6D8282-96DE-4168-A46E-816B84478742}"/>
    <dgm:cxn modelId="{4D3FD10F-568F-4372-A454-4EB48386B70D}" srcId="{3305E56C-59D7-46BF-B715-6017BC965E5C}" destId="{AE2BC6C5-3ED9-49AB-A89C-08BF1724ACC3}" srcOrd="3" destOrd="0" parTransId="{9B322CAB-1897-4154-8D5E-C53518D6167C}" sibTransId="{F898B76F-1BFB-426F-910E-FBFAA68BF689}"/>
    <dgm:cxn modelId="{53F67DCD-4A12-4098-AC1D-FBD462BFBCD4}" srcId="{3305E56C-59D7-46BF-B715-6017BC965E5C}" destId="{9938BCC9-81C4-4D4F-8E48-065BCA64F526}" srcOrd="2" destOrd="0" parTransId="{5C6333E5-D200-4F0E-9295-85AD989EE3A0}" sibTransId="{642BE44B-4C42-4796-B28D-C84A143E56EE}"/>
    <dgm:cxn modelId="{64B26BBE-CA8D-47AA-BC5E-DDCC7F06928A}" type="presOf" srcId="{BAC58E16-21F3-4D39-BA49-0D100DD23E51}" destId="{62249F86-7CB7-49EB-AAC3-896B25479380}" srcOrd="0" destOrd="0" presId="urn:microsoft.com/office/officeart/2005/8/layout/chevron1"/>
    <dgm:cxn modelId="{D44077B8-F4CE-4A3A-9B4A-DE68782CE47A}" type="presParOf" srcId="{46FDF3AF-485A-47FE-B80A-74D0FA01653D}" destId="{5452B3EE-E428-4297-980A-FEC1E1B0951F}" srcOrd="0" destOrd="0" presId="urn:microsoft.com/office/officeart/2005/8/layout/chevron1"/>
    <dgm:cxn modelId="{507324A9-3FA5-42D6-A87C-E6A9CCC81B25}" type="presParOf" srcId="{46FDF3AF-485A-47FE-B80A-74D0FA01653D}" destId="{608150EF-75B3-437F-A3FF-437FF5CE1A30}" srcOrd="1" destOrd="0" presId="urn:microsoft.com/office/officeart/2005/8/layout/chevron1"/>
    <dgm:cxn modelId="{BCF6334D-80C4-4835-B257-7D8A0AB684B8}" type="presParOf" srcId="{46FDF3AF-485A-47FE-B80A-74D0FA01653D}" destId="{080EAD9A-74ED-4ECB-AE9A-E35190D09A32}" srcOrd="2" destOrd="0" presId="urn:microsoft.com/office/officeart/2005/8/layout/chevron1"/>
    <dgm:cxn modelId="{625186D5-DFE2-4DE3-95D2-16632A9EDD87}" type="presParOf" srcId="{46FDF3AF-485A-47FE-B80A-74D0FA01653D}" destId="{E7D44B02-CE5E-47B1-B4CC-2CF49FE9571A}" srcOrd="3" destOrd="0" presId="urn:microsoft.com/office/officeart/2005/8/layout/chevron1"/>
    <dgm:cxn modelId="{61AE3AE6-DE07-414D-BA0A-43CBA93A000C}" type="presParOf" srcId="{46FDF3AF-485A-47FE-B80A-74D0FA01653D}" destId="{96D78EFB-B7B6-40AF-9BFF-F1F587A5CAD8}" srcOrd="4" destOrd="0" presId="urn:microsoft.com/office/officeart/2005/8/layout/chevron1"/>
    <dgm:cxn modelId="{E3F347A0-BFF4-47D6-8E40-86236A61F7D3}" type="presParOf" srcId="{46FDF3AF-485A-47FE-B80A-74D0FA01653D}" destId="{EC4B55BB-A392-4036-B4D6-0DF214664E9C}" srcOrd="5" destOrd="0" presId="urn:microsoft.com/office/officeart/2005/8/layout/chevron1"/>
    <dgm:cxn modelId="{13124113-1BBE-403E-884A-DD2B0B420895}" type="presParOf" srcId="{46FDF3AF-485A-47FE-B80A-74D0FA01653D}" destId="{A15B0CFE-61C5-4F7E-8C80-B3DFCCD62918}" srcOrd="6" destOrd="0" presId="urn:microsoft.com/office/officeart/2005/8/layout/chevron1"/>
    <dgm:cxn modelId="{F19E78D8-D9B6-4FA6-BCB1-9C992D06D004}" type="presParOf" srcId="{46FDF3AF-485A-47FE-B80A-74D0FA01653D}" destId="{A69C22CD-AFFC-42BD-9EED-FCE663D5B545}" srcOrd="7" destOrd="0" presId="urn:microsoft.com/office/officeart/2005/8/layout/chevron1"/>
    <dgm:cxn modelId="{DC2C9048-B129-4F89-9E00-0B98DB55989A}" type="presParOf" srcId="{46FDF3AF-485A-47FE-B80A-74D0FA01653D}" destId="{654185E3-F551-44D0-BFA3-630B0F70DEE0}" srcOrd="8" destOrd="0" presId="urn:microsoft.com/office/officeart/2005/8/layout/chevron1"/>
    <dgm:cxn modelId="{FC5CC90F-8F69-4E9B-92FE-3129D88462A2}" type="presParOf" srcId="{46FDF3AF-485A-47FE-B80A-74D0FA01653D}" destId="{7921C259-20B8-47E3-9164-AB71B6115515}" srcOrd="9" destOrd="0" presId="urn:microsoft.com/office/officeart/2005/8/layout/chevron1"/>
    <dgm:cxn modelId="{D4AD3DB1-75C7-43E9-9F5D-48B1A03A826F}" type="presParOf" srcId="{46FDF3AF-485A-47FE-B80A-74D0FA01653D}" destId="{62249F86-7CB7-49EB-AAC3-896B2547938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2B3EE-E428-4297-980A-FEC1E1B0951F}">
      <dsp:nvSpPr>
        <dsp:cNvPr id="0" name=""/>
        <dsp:cNvSpPr/>
      </dsp:nvSpPr>
      <dsp:spPr>
        <a:xfrm>
          <a:off x="5134"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 </a:t>
          </a:r>
          <a:r>
            <a:rPr lang="en-US" sz="1700" kern="1200" dirty="0" err="1" smtClean="0"/>
            <a:t>mstr</a:t>
          </a:r>
          <a:r>
            <a:rPr lang="en-US" sz="1700" kern="1200" dirty="0" smtClean="0"/>
            <a:t> to 1</a:t>
          </a:r>
          <a:endParaRPr lang="en-US" sz="1700" kern="1200" dirty="0"/>
        </a:p>
      </dsp:txBody>
      <dsp:txXfrm>
        <a:off x="387146" y="1793656"/>
        <a:ext cx="1146036" cy="764024"/>
      </dsp:txXfrm>
    </dsp:sp>
    <dsp:sp modelId="{080EAD9A-74ED-4ECB-AE9A-E35190D09A32}">
      <dsp:nvSpPr>
        <dsp:cNvPr id="0" name=""/>
        <dsp:cNvSpPr/>
      </dsp:nvSpPr>
      <dsp:spPr>
        <a:xfrm>
          <a:off x="1724188"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Data Order</a:t>
          </a:r>
          <a:endParaRPr lang="en-US" sz="1700" kern="1200" dirty="0"/>
        </a:p>
      </dsp:txBody>
      <dsp:txXfrm>
        <a:off x="2106200" y="1793656"/>
        <a:ext cx="1146036" cy="764024"/>
      </dsp:txXfrm>
    </dsp:sp>
    <dsp:sp modelId="{96D78EFB-B7B6-40AF-9BFF-F1F587A5CAD8}">
      <dsp:nvSpPr>
        <dsp:cNvPr id="0" name=""/>
        <dsp:cNvSpPr/>
      </dsp:nvSpPr>
      <dsp:spPr>
        <a:xfrm>
          <a:off x="3443242"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Clock polarity and phase</a:t>
          </a:r>
          <a:endParaRPr lang="en-US" sz="1700" kern="1200" dirty="0"/>
        </a:p>
      </dsp:txBody>
      <dsp:txXfrm>
        <a:off x="3825254" y="1793656"/>
        <a:ext cx="1146036" cy="764024"/>
      </dsp:txXfrm>
    </dsp:sp>
    <dsp:sp modelId="{A15B0CFE-61C5-4F7E-8C80-B3DFCCD62918}">
      <dsp:nvSpPr>
        <dsp:cNvPr id="0" name=""/>
        <dsp:cNvSpPr/>
      </dsp:nvSpPr>
      <dsp:spPr>
        <a:xfrm>
          <a:off x="5162296"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Select Speed</a:t>
          </a:r>
          <a:endParaRPr lang="en-US" sz="1700" kern="1200" dirty="0"/>
        </a:p>
      </dsp:txBody>
      <dsp:txXfrm>
        <a:off x="5544308" y="1793656"/>
        <a:ext cx="1146036" cy="764024"/>
      </dsp:txXfrm>
    </dsp:sp>
    <dsp:sp modelId="{654185E3-F551-44D0-BFA3-630B0F70DEE0}">
      <dsp:nvSpPr>
        <dsp:cNvPr id="0" name=""/>
        <dsp:cNvSpPr/>
      </dsp:nvSpPr>
      <dsp:spPr>
        <a:xfrm>
          <a:off x="6881351"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Interrupt or polling</a:t>
          </a:r>
          <a:endParaRPr lang="en-US" sz="1700" kern="1200" dirty="0"/>
        </a:p>
      </dsp:txBody>
      <dsp:txXfrm>
        <a:off x="7263363" y="1793656"/>
        <a:ext cx="1146036" cy="764024"/>
      </dsp:txXfrm>
    </dsp:sp>
    <dsp:sp modelId="{62249F86-7CB7-49EB-AAC3-896B25479380}">
      <dsp:nvSpPr>
        <dsp:cNvPr id="0" name=""/>
        <dsp:cNvSpPr/>
      </dsp:nvSpPr>
      <dsp:spPr>
        <a:xfrm>
          <a:off x="8600405" y="1793656"/>
          <a:ext cx="1910060" cy="76402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Enable SPI</a:t>
          </a:r>
          <a:endParaRPr lang="en-US" sz="1700" kern="1200" dirty="0"/>
        </a:p>
      </dsp:txBody>
      <dsp:txXfrm>
        <a:off x="8982417" y="1793656"/>
        <a:ext cx="1146036" cy="7640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ABF41E-4BEA-4DD7-8C77-DFB968E44288}"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8F616-788A-4BE6-AB7C-0300EB3D9F00}" type="slidenum">
              <a:rPr lang="en-US" smtClean="0"/>
              <a:t>‹#›</a:t>
            </a:fld>
            <a:endParaRPr lang="en-US"/>
          </a:p>
        </p:txBody>
      </p:sp>
    </p:spTree>
    <p:extLst>
      <p:ext uri="{BB962C8B-B14F-4D97-AF65-F5344CB8AC3E}">
        <p14:creationId xmlns:p14="http://schemas.microsoft.com/office/powerpoint/2010/main" val="265789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BF41E-4BEA-4DD7-8C77-DFB968E44288}"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8F616-788A-4BE6-AB7C-0300EB3D9F00}" type="slidenum">
              <a:rPr lang="en-US" smtClean="0"/>
              <a:t>‹#›</a:t>
            </a:fld>
            <a:endParaRPr lang="en-US"/>
          </a:p>
        </p:txBody>
      </p:sp>
    </p:spTree>
    <p:extLst>
      <p:ext uri="{BB962C8B-B14F-4D97-AF65-F5344CB8AC3E}">
        <p14:creationId xmlns:p14="http://schemas.microsoft.com/office/powerpoint/2010/main" val="31769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BF41E-4BEA-4DD7-8C77-DFB968E44288}"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8F616-788A-4BE6-AB7C-0300EB3D9F00}" type="slidenum">
              <a:rPr lang="en-US" smtClean="0"/>
              <a:t>‹#›</a:t>
            </a:fld>
            <a:endParaRPr lang="en-US"/>
          </a:p>
        </p:txBody>
      </p:sp>
    </p:spTree>
    <p:extLst>
      <p:ext uri="{BB962C8B-B14F-4D97-AF65-F5344CB8AC3E}">
        <p14:creationId xmlns:p14="http://schemas.microsoft.com/office/powerpoint/2010/main" val="208302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ABF41E-4BEA-4DD7-8C77-DFB968E44288}"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8F616-788A-4BE6-AB7C-0300EB3D9F00}" type="slidenum">
              <a:rPr lang="en-US" smtClean="0"/>
              <a:t>‹#›</a:t>
            </a:fld>
            <a:endParaRPr lang="en-US"/>
          </a:p>
        </p:txBody>
      </p:sp>
    </p:spTree>
    <p:extLst>
      <p:ext uri="{BB962C8B-B14F-4D97-AF65-F5344CB8AC3E}">
        <p14:creationId xmlns:p14="http://schemas.microsoft.com/office/powerpoint/2010/main" val="38934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ABF41E-4BEA-4DD7-8C77-DFB968E44288}"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8F616-788A-4BE6-AB7C-0300EB3D9F00}" type="slidenum">
              <a:rPr lang="en-US" smtClean="0"/>
              <a:t>‹#›</a:t>
            </a:fld>
            <a:endParaRPr lang="en-US"/>
          </a:p>
        </p:txBody>
      </p:sp>
    </p:spTree>
    <p:extLst>
      <p:ext uri="{BB962C8B-B14F-4D97-AF65-F5344CB8AC3E}">
        <p14:creationId xmlns:p14="http://schemas.microsoft.com/office/powerpoint/2010/main" val="50426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ABF41E-4BEA-4DD7-8C77-DFB968E44288}"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8F616-788A-4BE6-AB7C-0300EB3D9F00}" type="slidenum">
              <a:rPr lang="en-US" smtClean="0"/>
              <a:t>‹#›</a:t>
            </a:fld>
            <a:endParaRPr lang="en-US"/>
          </a:p>
        </p:txBody>
      </p:sp>
    </p:spTree>
    <p:extLst>
      <p:ext uri="{BB962C8B-B14F-4D97-AF65-F5344CB8AC3E}">
        <p14:creationId xmlns:p14="http://schemas.microsoft.com/office/powerpoint/2010/main" val="291930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ABF41E-4BEA-4DD7-8C77-DFB968E44288}" type="datetimeFigureOut">
              <a:rPr lang="en-US" smtClean="0"/>
              <a:t>10/18/2019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8F616-788A-4BE6-AB7C-0300EB3D9F00}" type="slidenum">
              <a:rPr lang="en-US" smtClean="0"/>
              <a:t>‹#›</a:t>
            </a:fld>
            <a:endParaRPr lang="en-US"/>
          </a:p>
        </p:txBody>
      </p:sp>
    </p:spTree>
    <p:extLst>
      <p:ext uri="{BB962C8B-B14F-4D97-AF65-F5344CB8AC3E}">
        <p14:creationId xmlns:p14="http://schemas.microsoft.com/office/powerpoint/2010/main" val="194700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ABF41E-4BEA-4DD7-8C77-DFB968E44288}" type="datetimeFigureOut">
              <a:rPr lang="en-US" smtClean="0"/>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8F616-788A-4BE6-AB7C-0300EB3D9F00}" type="slidenum">
              <a:rPr lang="en-US" smtClean="0"/>
              <a:t>‹#›</a:t>
            </a:fld>
            <a:endParaRPr lang="en-US"/>
          </a:p>
        </p:txBody>
      </p:sp>
    </p:spTree>
    <p:extLst>
      <p:ext uri="{BB962C8B-B14F-4D97-AF65-F5344CB8AC3E}">
        <p14:creationId xmlns:p14="http://schemas.microsoft.com/office/powerpoint/2010/main" val="232631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BF41E-4BEA-4DD7-8C77-DFB968E44288}" type="datetimeFigureOut">
              <a:rPr lang="en-US" smtClean="0"/>
              <a:t>10/18/2019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8F616-788A-4BE6-AB7C-0300EB3D9F00}" type="slidenum">
              <a:rPr lang="en-US" smtClean="0"/>
              <a:t>‹#›</a:t>
            </a:fld>
            <a:endParaRPr lang="en-US"/>
          </a:p>
        </p:txBody>
      </p:sp>
    </p:spTree>
    <p:extLst>
      <p:ext uri="{BB962C8B-B14F-4D97-AF65-F5344CB8AC3E}">
        <p14:creationId xmlns:p14="http://schemas.microsoft.com/office/powerpoint/2010/main" val="363392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BF41E-4BEA-4DD7-8C77-DFB968E44288}"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8F616-788A-4BE6-AB7C-0300EB3D9F00}" type="slidenum">
              <a:rPr lang="en-US" smtClean="0"/>
              <a:t>‹#›</a:t>
            </a:fld>
            <a:endParaRPr lang="en-US"/>
          </a:p>
        </p:txBody>
      </p:sp>
    </p:spTree>
    <p:extLst>
      <p:ext uri="{BB962C8B-B14F-4D97-AF65-F5344CB8AC3E}">
        <p14:creationId xmlns:p14="http://schemas.microsoft.com/office/powerpoint/2010/main" val="338134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BF41E-4BEA-4DD7-8C77-DFB968E44288}"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8F616-788A-4BE6-AB7C-0300EB3D9F00}" type="slidenum">
              <a:rPr lang="en-US" smtClean="0"/>
              <a:t>‹#›</a:t>
            </a:fld>
            <a:endParaRPr lang="en-US"/>
          </a:p>
        </p:txBody>
      </p:sp>
    </p:spTree>
    <p:extLst>
      <p:ext uri="{BB962C8B-B14F-4D97-AF65-F5344CB8AC3E}">
        <p14:creationId xmlns:p14="http://schemas.microsoft.com/office/powerpoint/2010/main" val="275868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BF41E-4BEA-4DD7-8C77-DFB968E44288}" type="datetimeFigureOut">
              <a:rPr lang="en-US" smtClean="0"/>
              <a:t>10/18/2019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8F616-788A-4BE6-AB7C-0300EB3D9F00}" type="slidenum">
              <a:rPr lang="en-US" smtClean="0"/>
              <a:t>‹#›</a:t>
            </a:fld>
            <a:endParaRPr lang="en-US"/>
          </a:p>
        </p:txBody>
      </p:sp>
    </p:spTree>
    <p:extLst>
      <p:ext uri="{BB962C8B-B14F-4D97-AF65-F5344CB8AC3E}">
        <p14:creationId xmlns:p14="http://schemas.microsoft.com/office/powerpoint/2010/main" val="995988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Serial Peripheral Interface</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spTree>
    <p:extLst>
      <p:ext uri="{BB962C8B-B14F-4D97-AF65-F5344CB8AC3E}">
        <p14:creationId xmlns:p14="http://schemas.microsoft.com/office/powerpoint/2010/main" val="3144806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in SPI</a:t>
            </a:r>
            <a:endParaRPr lang="en-US" dirty="0"/>
          </a:p>
        </p:txBody>
      </p:sp>
      <p:sp>
        <p:nvSpPr>
          <p:cNvPr id="4" name="Rectangle 3"/>
          <p:cNvSpPr/>
          <p:nvPr/>
        </p:nvSpPr>
        <p:spPr>
          <a:xfrm>
            <a:off x="3352800" y="2057400"/>
            <a:ext cx="12954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000" y="2057400"/>
            <a:ext cx="12954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3581400" y="2362200"/>
          <a:ext cx="914400" cy="3886200"/>
        </p:xfrm>
        <a:graphic>
          <a:graphicData uri="http://schemas.openxmlformats.org/drawingml/2006/table">
            <a:tbl>
              <a:tblPr firstRow="1" bandRow="1">
                <a:tableStyleId>{5940675A-B579-460E-94D1-54222C63F5DA}</a:tableStyleId>
              </a:tblPr>
              <a:tblGrid>
                <a:gridCol w="914400"/>
              </a:tblGrid>
              <a:tr h="485775">
                <a:tc>
                  <a:txBody>
                    <a:bodyPr/>
                    <a:lstStyle/>
                    <a:p>
                      <a:pPr algn="ctr"/>
                      <a:r>
                        <a:rPr lang="en-US" dirty="0" smtClean="0"/>
                        <a:t>M2</a:t>
                      </a:r>
                      <a:endParaRPr lang="en-US" b="0" dirty="0"/>
                    </a:p>
                  </a:txBody>
                  <a:tcPr/>
                </a:tc>
              </a:tr>
              <a:tr h="485775">
                <a:tc>
                  <a:txBody>
                    <a:bodyPr/>
                    <a:lstStyle/>
                    <a:p>
                      <a:pPr algn="ctr"/>
                      <a:r>
                        <a:rPr lang="en-US" dirty="0" smtClean="0"/>
                        <a:t>M3</a:t>
                      </a:r>
                      <a:endParaRPr lang="en-US" dirty="0"/>
                    </a:p>
                  </a:txBody>
                  <a:tcPr/>
                </a:tc>
              </a:tr>
              <a:tr h="485775">
                <a:tc>
                  <a:txBody>
                    <a:bodyPr/>
                    <a:lstStyle/>
                    <a:p>
                      <a:pPr algn="ctr"/>
                      <a:r>
                        <a:rPr lang="en-US" dirty="0" smtClean="0"/>
                        <a:t>M4</a:t>
                      </a:r>
                      <a:endParaRPr lang="en-US" dirty="0"/>
                    </a:p>
                  </a:txBody>
                  <a:tcPr/>
                </a:tc>
              </a:tr>
              <a:tr h="485775">
                <a:tc>
                  <a:txBody>
                    <a:bodyPr/>
                    <a:lstStyle/>
                    <a:p>
                      <a:pPr algn="ctr"/>
                      <a:r>
                        <a:rPr lang="en-US" dirty="0" smtClean="0"/>
                        <a:t>M5</a:t>
                      </a:r>
                      <a:endParaRPr lang="en-US" dirty="0"/>
                    </a:p>
                  </a:txBody>
                  <a:tcPr/>
                </a:tc>
              </a:tr>
              <a:tr h="485775">
                <a:tc>
                  <a:txBody>
                    <a:bodyPr/>
                    <a:lstStyle/>
                    <a:p>
                      <a:pPr algn="ctr"/>
                      <a:r>
                        <a:rPr lang="en-US" dirty="0" smtClean="0"/>
                        <a:t>M6</a:t>
                      </a:r>
                      <a:endParaRPr lang="en-US" dirty="0"/>
                    </a:p>
                  </a:txBody>
                  <a:tcPr/>
                </a:tc>
              </a:tr>
              <a:tr h="485775">
                <a:tc>
                  <a:txBody>
                    <a:bodyPr/>
                    <a:lstStyle/>
                    <a:p>
                      <a:pPr algn="ctr"/>
                      <a:r>
                        <a:rPr lang="en-US" dirty="0" smtClean="0"/>
                        <a:t>M7</a:t>
                      </a:r>
                      <a:endParaRPr lang="en-US" dirty="0"/>
                    </a:p>
                  </a:txBody>
                  <a:tcPr/>
                </a:tc>
              </a:tr>
              <a:tr h="485775">
                <a:tc>
                  <a:txBody>
                    <a:bodyPr/>
                    <a:lstStyle/>
                    <a:p>
                      <a:pPr algn="ctr"/>
                      <a:r>
                        <a:rPr lang="en-US" dirty="0" smtClean="0"/>
                        <a:t>S0</a:t>
                      </a:r>
                      <a:endParaRPr lang="en-US" dirty="0"/>
                    </a:p>
                  </a:txBody>
                  <a:tcPr/>
                </a:tc>
              </a:tr>
              <a:tr h="485775">
                <a:tc>
                  <a:txBody>
                    <a:bodyPr/>
                    <a:lstStyle/>
                    <a:p>
                      <a:pPr algn="ctr"/>
                      <a:r>
                        <a:rPr lang="en-US" dirty="0" smtClean="0"/>
                        <a:t>S1</a:t>
                      </a:r>
                      <a:endParaRPr lang="en-US" dirty="0"/>
                    </a:p>
                  </a:txBody>
                  <a:tcPr/>
                </a:tc>
              </a:tr>
            </a:tbl>
          </a:graphicData>
        </a:graphic>
      </p:graphicFrame>
      <p:graphicFrame>
        <p:nvGraphicFramePr>
          <p:cNvPr id="7" name="Table 6"/>
          <p:cNvGraphicFramePr>
            <a:graphicFrameLocks noGrp="1"/>
          </p:cNvGraphicFramePr>
          <p:nvPr/>
        </p:nvGraphicFramePr>
        <p:xfrm>
          <a:off x="7848600" y="2362200"/>
          <a:ext cx="914400" cy="3886200"/>
        </p:xfrm>
        <a:graphic>
          <a:graphicData uri="http://schemas.openxmlformats.org/drawingml/2006/table">
            <a:tbl>
              <a:tblPr firstRow="1" bandRow="1">
                <a:tableStyleId>{5940675A-B579-460E-94D1-54222C63F5DA}</a:tableStyleId>
              </a:tblPr>
              <a:tblGrid>
                <a:gridCol w="914400"/>
              </a:tblGrid>
              <a:tr h="485775">
                <a:tc>
                  <a:txBody>
                    <a:bodyPr/>
                    <a:lstStyle/>
                    <a:p>
                      <a:pPr algn="ctr"/>
                      <a:r>
                        <a:rPr lang="en-US" dirty="0" smtClean="0"/>
                        <a:t>S2</a:t>
                      </a:r>
                      <a:endParaRPr lang="en-US" dirty="0"/>
                    </a:p>
                  </a:txBody>
                  <a:tcPr/>
                </a:tc>
              </a:tr>
              <a:tr h="485775">
                <a:tc>
                  <a:txBody>
                    <a:bodyPr/>
                    <a:lstStyle/>
                    <a:p>
                      <a:pPr algn="ctr"/>
                      <a:r>
                        <a:rPr lang="en-US" dirty="0" smtClean="0"/>
                        <a:t>S3</a:t>
                      </a:r>
                      <a:endParaRPr lang="en-US" dirty="0"/>
                    </a:p>
                  </a:txBody>
                  <a:tcPr/>
                </a:tc>
              </a:tr>
              <a:tr h="485775">
                <a:tc>
                  <a:txBody>
                    <a:bodyPr/>
                    <a:lstStyle/>
                    <a:p>
                      <a:pPr algn="ctr"/>
                      <a:r>
                        <a:rPr lang="en-US" dirty="0" smtClean="0"/>
                        <a:t>S4</a:t>
                      </a:r>
                      <a:endParaRPr lang="en-US" dirty="0"/>
                    </a:p>
                  </a:txBody>
                  <a:tcPr/>
                </a:tc>
              </a:tr>
              <a:tr h="485775">
                <a:tc>
                  <a:txBody>
                    <a:bodyPr/>
                    <a:lstStyle/>
                    <a:p>
                      <a:pPr algn="ctr"/>
                      <a:r>
                        <a:rPr lang="en-US" dirty="0" smtClean="0"/>
                        <a:t>S5</a:t>
                      </a:r>
                      <a:endParaRPr lang="en-US" dirty="0"/>
                    </a:p>
                  </a:txBody>
                  <a:tcPr/>
                </a:tc>
              </a:tr>
              <a:tr h="485775">
                <a:tc>
                  <a:txBody>
                    <a:bodyPr/>
                    <a:lstStyle/>
                    <a:p>
                      <a:pPr algn="ctr"/>
                      <a:r>
                        <a:rPr lang="en-US" dirty="0" smtClean="0"/>
                        <a:t>S6</a:t>
                      </a:r>
                      <a:endParaRPr lang="en-US" dirty="0"/>
                    </a:p>
                  </a:txBody>
                  <a:tcPr/>
                </a:tc>
              </a:tr>
              <a:tr h="485775">
                <a:tc>
                  <a:txBody>
                    <a:bodyPr/>
                    <a:lstStyle/>
                    <a:p>
                      <a:pPr algn="ctr"/>
                      <a:r>
                        <a:rPr lang="en-US" dirty="0" smtClean="0"/>
                        <a:t>S7</a:t>
                      </a:r>
                      <a:endParaRPr lang="en-US" dirty="0"/>
                    </a:p>
                  </a:txBody>
                  <a:tcPr/>
                </a:tc>
              </a:tr>
              <a:tr h="485775">
                <a:tc>
                  <a:txBody>
                    <a:bodyPr/>
                    <a:lstStyle/>
                    <a:p>
                      <a:pPr algn="ctr"/>
                      <a:r>
                        <a:rPr lang="en-US" dirty="0" smtClean="0"/>
                        <a:t>M0</a:t>
                      </a:r>
                      <a:endParaRPr lang="en-US" dirty="0"/>
                    </a:p>
                  </a:txBody>
                  <a:tcPr/>
                </a:tc>
              </a:tr>
              <a:tr h="485775">
                <a:tc>
                  <a:txBody>
                    <a:bodyPr/>
                    <a:lstStyle/>
                    <a:p>
                      <a:pPr algn="ctr"/>
                      <a:r>
                        <a:rPr lang="en-US" dirty="0" smtClean="0"/>
                        <a:t>M1</a:t>
                      </a:r>
                      <a:endParaRPr lang="en-US" dirty="0"/>
                    </a:p>
                  </a:txBody>
                  <a:tcPr/>
                </a:tc>
              </a:tr>
            </a:tbl>
          </a:graphicData>
        </a:graphic>
      </p:graphicFrame>
      <p:sp>
        <p:nvSpPr>
          <p:cNvPr id="8" name="TextBox 7"/>
          <p:cNvSpPr txBox="1"/>
          <p:nvPr/>
        </p:nvSpPr>
        <p:spPr>
          <a:xfrm>
            <a:off x="1828800" y="3505200"/>
            <a:ext cx="1143000" cy="369332"/>
          </a:xfrm>
          <a:prstGeom prst="rect">
            <a:avLst/>
          </a:prstGeom>
          <a:noFill/>
        </p:spPr>
        <p:txBody>
          <a:bodyPr wrap="square" rtlCol="0">
            <a:spAutoFit/>
          </a:bodyPr>
          <a:lstStyle/>
          <a:p>
            <a:r>
              <a:rPr lang="en-US" dirty="0"/>
              <a:t>MASTER</a:t>
            </a:r>
            <a:endParaRPr lang="en-US" dirty="0"/>
          </a:p>
        </p:txBody>
      </p:sp>
      <p:sp>
        <p:nvSpPr>
          <p:cNvPr id="9" name="TextBox 8"/>
          <p:cNvSpPr txBox="1"/>
          <p:nvPr/>
        </p:nvSpPr>
        <p:spPr>
          <a:xfrm>
            <a:off x="9296400" y="3581400"/>
            <a:ext cx="990600" cy="369332"/>
          </a:xfrm>
          <a:prstGeom prst="rect">
            <a:avLst/>
          </a:prstGeom>
          <a:noFill/>
        </p:spPr>
        <p:txBody>
          <a:bodyPr wrap="square" rtlCol="0">
            <a:spAutoFit/>
          </a:bodyPr>
          <a:lstStyle/>
          <a:p>
            <a:r>
              <a:rPr lang="en-US" dirty="0"/>
              <a:t>SLAVE</a:t>
            </a:r>
            <a:endParaRPr lang="en-US" dirty="0"/>
          </a:p>
        </p:txBody>
      </p:sp>
      <p:sp>
        <p:nvSpPr>
          <p:cNvPr id="10" name="TextBox 9"/>
          <p:cNvSpPr txBox="1"/>
          <p:nvPr/>
        </p:nvSpPr>
        <p:spPr>
          <a:xfrm>
            <a:off x="4800600" y="2209800"/>
            <a:ext cx="1143000" cy="369332"/>
          </a:xfrm>
          <a:prstGeom prst="rect">
            <a:avLst/>
          </a:prstGeom>
          <a:noFill/>
        </p:spPr>
        <p:txBody>
          <a:bodyPr wrap="square" rtlCol="0">
            <a:spAutoFit/>
          </a:bodyPr>
          <a:lstStyle/>
          <a:p>
            <a:r>
              <a:rPr lang="en-US" dirty="0"/>
              <a:t>MOSI</a:t>
            </a:r>
            <a:endParaRPr lang="en-US" dirty="0"/>
          </a:p>
        </p:txBody>
      </p:sp>
      <p:sp>
        <p:nvSpPr>
          <p:cNvPr id="11" name="TextBox 10"/>
          <p:cNvSpPr txBox="1"/>
          <p:nvPr/>
        </p:nvSpPr>
        <p:spPr>
          <a:xfrm>
            <a:off x="6705600" y="2209800"/>
            <a:ext cx="1219200" cy="381000"/>
          </a:xfrm>
          <a:prstGeom prst="rect">
            <a:avLst/>
          </a:prstGeom>
          <a:noFill/>
        </p:spPr>
        <p:txBody>
          <a:bodyPr wrap="square" rtlCol="0">
            <a:spAutoFit/>
          </a:bodyPr>
          <a:lstStyle/>
          <a:p>
            <a:r>
              <a:rPr lang="en-US" dirty="0"/>
              <a:t>MISO</a:t>
            </a:r>
            <a:endParaRPr lang="en-US" dirty="0"/>
          </a:p>
        </p:txBody>
      </p:sp>
      <p:cxnSp>
        <p:nvCxnSpPr>
          <p:cNvPr id="13" name="Straight Arrow Connector 12"/>
          <p:cNvCxnSpPr/>
          <p:nvPr/>
        </p:nvCxnSpPr>
        <p:spPr>
          <a:xfrm>
            <a:off x="4495800" y="2590800"/>
            <a:ext cx="3352800" cy="3429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495800" y="2667000"/>
            <a:ext cx="3352800" cy="3352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834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in SPI</a:t>
            </a:r>
            <a:endParaRPr lang="en-US" dirty="0"/>
          </a:p>
        </p:txBody>
      </p:sp>
      <p:sp>
        <p:nvSpPr>
          <p:cNvPr id="4" name="Rectangle 3"/>
          <p:cNvSpPr/>
          <p:nvPr/>
        </p:nvSpPr>
        <p:spPr>
          <a:xfrm>
            <a:off x="3352800" y="2057400"/>
            <a:ext cx="12954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000" y="2057400"/>
            <a:ext cx="12954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3581400" y="2362200"/>
          <a:ext cx="914400" cy="3886200"/>
        </p:xfrm>
        <a:graphic>
          <a:graphicData uri="http://schemas.openxmlformats.org/drawingml/2006/table">
            <a:tbl>
              <a:tblPr firstRow="1" bandRow="1">
                <a:tableStyleId>{5940675A-B579-460E-94D1-54222C63F5DA}</a:tableStyleId>
              </a:tblPr>
              <a:tblGrid>
                <a:gridCol w="914400"/>
              </a:tblGrid>
              <a:tr h="485775">
                <a:tc>
                  <a:txBody>
                    <a:bodyPr/>
                    <a:lstStyle/>
                    <a:p>
                      <a:pPr algn="ctr"/>
                      <a:r>
                        <a:rPr lang="en-US" dirty="0" smtClean="0"/>
                        <a:t>S0</a:t>
                      </a:r>
                      <a:endParaRPr lang="en-US" b="0" dirty="0"/>
                    </a:p>
                  </a:txBody>
                  <a:tcPr/>
                </a:tc>
              </a:tr>
              <a:tr h="485775">
                <a:tc>
                  <a:txBody>
                    <a:bodyPr/>
                    <a:lstStyle/>
                    <a:p>
                      <a:pPr algn="ctr"/>
                      <a:r>
                        <a:rPr lang="en-US" dirty="0" smtClean="0"/>
                        <a:t>S1</a:t>
                      </a:r>
                      <a:endParaRPr lang="en-US" dirty="0"/>
                    </a:p>
                  </a:txBody>
                  <a:tcPr/>
                </a:tc>
              </a:tr>
              <a:tr h="485775">
                <a:tc>
                  <a:txBody>
                    <a:bodyPr/>
                    <a:lstStyle/>
                    <a:p>
                      <a:pPr algn="ctr"/>
                      <a:r>
                        <a:rPr lang="en-US" dirty="0" smtClean="0"/>
                        <a:t>S2</a:t>
                      </a:r>
                      <a:endParaRPr lang="en-US" dirty="0"/>
                    </a:p>
                  </a:txBody>
                  <a:tcPr/>
                </a:tc>
              </a:tr>
              <a:tr h="485775">
                <a:tc>
                  <a:txBody>
                    <a:bodyPr/>
                    <a:lstStyle/>
                    <a:p>
                      <a:pPr algn="ctr"/>
                      <a:r>
                        <a:rPr lang="en-US" dirty="0" smtClean="0"/>
                        <a:t>S3</a:t>
                      </a:r>
                      <a:endParaRPr lang="en-US" dirty="0"/>
                    </a:p>
                  </a:txBody>
                  <a:tcPr/>
                </a:tc>
              </a:tr>
              <a:tr h="485775">
                <a:tc>
                  <a:txBody>
                    <a:bodyPr/>
                    <a:lstStyle/>
                    <a:p>
                      <a:pPr algn="ctr"/>
                      <a:r>
                        <a:rPr lang="en-US" dirty="0" smtClean="0"/>
                        <a:t>S4</a:t>
                      </a:r>
                      <a:endParaRPr lang="en-US" dirty="0"/>
                    </a:p>
                  </a:txBody>
                  <a:tcPr/>
                </a:tc>
              </a:tr>
              <a:tr h="485775">
                <a:tc>
                  <a:txBody>
                    <a:bodyPr/>
                    <a:lstStyle/>
                    <a:p>
                      <a:pPr algn="ctr"/>
                      <a:r>
                        <a:rPr lang="en-US" dirty="0" smtClean="0"/>
                        <a:t>S5</a:t>
                      </a:r>
                      <a:endParaRPr lang="en-US" dirty="0"/>
                    </a:p>
                  </a:txBody>
                  <a:tcPr/>
                </a:tc>
              </a:tr>
              <a:tr h="485775">
                <a:tc>
                  <a:txBody>
                    <a:bodyPr/>
                    <a:lstStyle/>
                    <a:p>
                      <a:pPr algn="ctr"/>
                      <a:r>
                        <a:rPr lang="en-US" dirty="0" smtClean="0"/>
                        <a:t>S6</a:t>
                      </a:r>
                      <a:endParaRPr lang="en-US" dirty="0"/>
                    </a:p>
                  </a:txBody>
                  <a:tcPr/>
                </a:tc>
              </a:tr>
              <a:tr h="485775">
                <a:tc>
                  <a:txBody>
                    <a:bodyPr/>
                    <a:lstStyle/>
                    <a:p>
                      <a:pPr algn="ctr"/>
                      <a:r>
                        <a:rPr lang="en-US" dirty="0" smtClean="0"/>
                        <a:t>S7</a:t>
                      </a:r>
                      <a:endParaRPr lang="en-US" dirty="0"/>
                    </a:p>
                  </a:txBody>
                  <a:tcPr/>
                </a:tc>
              </a:tr>
            </a:tbl>
          </a:graphicData>
        </a:graphic>
      </p:graphicFrame>
      <p:graphicFrame>
        <p:nvGraphicFramePr>
          <p:cNvPr id="7" name="Table 6"/>
          <p:cNvGraphicFramePr>
            <a:graphicFrameLocks noGrp="1"/>
          </p:cNvGraphicFramePr>
          <p:nvPr/>
        </p:nvGraphicFramePr>
        <p:xfrm>
          <a:off x="7848600" y="2362200"/>
          <a:ext cx="914400" cy="3886200"/>
        </p:xfrm>
        <a:graphic>
          <a:graphicData uri="http://schemas.openxmlformats.org/drawingml/2006/table">
            <a:tbl>
              <a:tblPr firstRow="1" bandRow="1">
                <a:tableStyleId>{5940675A-B579-460E-94D1-54222C63F5DA}</a:tableStyleId>
              </a:tblPr>
              <a:tblGrid>
                <a:gridCol w="914400"/>
              </a:tblGrid>
              <a:tr h="485775">
                <a:tc>
                  <a:txBody>
                    <a:bodyPr/>
                    <a:lstStyle/>
                    <a:p>
                      <a:pPr algn="ctr"/>
                      <a:r>
                        <a:rPr lang="en-US" dirty="0" smtClean="0"/>
                        <a:t>M0</a:t>
                      </a:r>
                      <a:r>
                        <a:rPr lang="en-US" baseline="0" dirty="0" smtClean="0"/>
                        <a:t> </a:t>
                      </a:r>
                      <a:endParaRPr lang="en-US" dirty="0"/>
                    </a:p>
                  </a:txBody>
                  <a:tcPr/>
                </a:tc>
              </a:tr>
              <a:tr h="485775">
                <a:tc>
                  <a:txBody>
                    <a:bodyPr/>
                    <a:lstStyle/>
                    <a:p>
                      <a:pPr algn="ctr"/>
                      <a:r>
                        <a:rPr lang="en-US" dirty="0" smtClean="0"/>
                        <a:t>M1</a:t>
                      </a:r>
                      <a:endParaRPr lang="en-US" dirty="0"/>
                    </a:p>
                  </a:txBody>
                  <a:tcPr/>
                </a:tc>
              </a:tr>
              <a:tr h="485775">
                <a:tc>
                  <a:txBody>
                    <a:bodyPr/>
                    <a:lstStyle/>
                    <a:p>
                      <a:pPr algn="ctr"/>
                      <a:r>
                        <a:rPr lang="en-US" dirty="0" smtClean="0"/>
                        <a:t>M2</a:t>
                      </a:r>
                      <a:endParaRPr lang="en-US" dirty="0"/>
                    </a:p>
                  </a:txBody>
                  <a:tcPr/>
                </a:tc>
              </a:tr>
              <a:tr h="485775">
                <a:tc>
                  <a:txBody>
                    <a:bodyPr/>
                    <a:lstStyle/>
                    <a:p>
                      <a:pPr algn="ctr"/>
                      <a:r>
                        <a:rPr lang="en-US" dirty="0" smtClean="0"/>
                        <a:t>M3</a:t>
                      </a:r>
                      <a:endParaRPr lang="en-US" dirty="0"/>
                    </a:p>
                  </a:txBody>
                  <a:tcPr/>
                </a:tc>
              </a:tr>
              <a:tr h="485775">
                <a:tc>
                  <a:txBody>
                    <a:bodyPr/>
                    <a:lstStyle/>
                    <a:p>
                      <a:pPr algn="ctr"/>
                      <a:r>
                        <a:rPr lang="en-US" dirty="0" smtClean="0"/>
                        <a:t>M4</a:t>
                      </a:r>
                      <a:endParaRPr lang="en-US" dirty="0"/>
                    </a:p>
                  </a:txBody>
                  <a:tcPr/>
                </a:tc>
              </a:tr>
              <a:tr h="485775">
                <a:tc>
                  <a:txBody>
                    <a:bodyPr/>
                    <a:lstStyle/>
                    <a:p>
                      <a:pPr algn="ctr"/>
                      <a:r>
                        <a:rPr lang="en-US" dirty="0" smtClean="0"/>
                        <a:t>M5</a:t>
                      </a:r>
                      <a:endParaRPr lang="en-US" dirty="0"/>
                    </a:p>
                  </a:txBody>
                  <a:tcPr/>
                </a:tc>
              </a:tr>
              <a:tr h="485775">
                <a:tc>
                  <a:txBody>
                    <a:bodyPr/>
                    <a:lstStyle/>
                    <a:p>
                      <a:pPr algn="ctr"/>
                      <a:r>
                        <a:rPr lang="en-US" dirty="0" smtClean="0"/>
                        <a:t>M6</a:t>
                      </a:r>
                      <a:endParaRPr lang="en-US" dirty="0"/>
                    </a:p>
                  </a:txBody>
                  <a:tcPr/>
                </a:tc>
              </a:tr>
              <a:tr h="485775">
                <a:tc>
                  <a:txBody>
                    <a:bodyPr/>
                    <a:lstStyle/>
                    <a:p>
                      <a:pPr algn="ctr"/>
                      <a:r>
                        <a:rPr lang="en-US" dirty="0" smtClean="0"/>
                        <a:t>M7</a:t>
                      </a:r>
                      <a:endParaRPr lang="en-US" dirty="0"/>
                    </a:p>
                  </a:txBody>
                  <a:tcPr/>
                </a:tc>
              </a:tr>
            </a:tbl>
          </a:graphicData>
        </a:graphic>
      </p:graphicFrame>
      <p:sp>
        <p:nvSpPr>
          <p:cNvPr id="8" name="TextBox 7"/>
          <p:cNvSpPr txBox="1"/>
          <p:nvPr/>
        </p:nvSpPr>
        <p:spPr>
          <a:xfrm>
            <a:off x="1828800" y="3505200"/>
            <a:ext cx="1143000" cy="369332"/>
          </a:xfrm>
          <a:prstGeom prst="rect">
            <a:avLst/>
          </a:prstGeom>
          <a:noFill/>
        </p:spPr>
        <p:txBody>
          <a:bodyPr wrap="square" rtlCol="0">
            <a:spAutoFit/>
          </a:bodyPr>
          <a:lstStyle/>
          <a:p>
            <a:r>
              <a:rPr lang="en-US" dirty="0"/>
              <a:t>MASTER</a:t>
            </a:r>
            <a:endParaRPr lang="en-US" dirty="0"/>
          </a:p>
        </p:txBody>
      </p:sp>
      <p:sp>
        <p:nvSpPr>
          <p:cNvPr id="9" name="TextBox 8"/>
          <p:cNvSpPr txBox="1"/>
          <p:nvPr/>
        </p:nvSpPr>
        <p:spPr>
          <a:xfrm>
            <a:off x="9296400" y="3581400"/>
            <a:ext cx="990600" cy="369332"/>
          </a:xfrm>
          <a:prstGeom prst="rect">
            <a:avLst/>
          </a:prstGeom>
          <a:noFill/>
        </p:spPr>
        <p:txBody>
          <a:bodyPr wrap="square" rtlCol="0">
            <a:spAutoFit/>
          </a:bodyPr>
          <a:lstStyle/>
          <a:p>
            <a:r>
              <a:rPr lang="en-US" dirty="0"/>
              <a:t>SLAVE</a:t>
            </a:r>
            <a:endParaRPr lang="en-US" dirty="0"/>
          </a:p>
        </p:txBody>
      </p:sp>
      <p:sp>
        <p:nvSpPr>
          <p:cNvPr id="10" name="TextBox 9"/>
          <p:cNvSpPr txBox="1"/>
          <p:nvPr/>
        </p:nvSpPr>
        <p:spPr>
          <a:xfrm>
            <a:off x="4800600" y="2209800"/>
            <a:ext cx="1143000" cy="369332"/>
          </a:xfrm>
          <a:prstGeom prst="rect">
            <a:avLst/>
          </a:prstGeom>
          <a:noFill/>
        </p:spPr>
        <p:txBody>
          <a:bodyPr wrap="square" rtlCol="0">
            <a:spAutoFit/>
          </a:bodyPr>
          <a:lstStyle/>
          <a:p>
            <a:r>
              <a:rPr lang="en-US" dirty="0"/>
              <a:t>MOSI</a:t>
            </a:r>
            <a:endParaRPr lang="en-US" dirty="0"/>
          </a:p>
        </p:txBody>
      </p:sp>
      <p:sp>
        <p:nvSpPr>
          <p:cNvPr id="11" name="TextBox 10"/>
          <p:cNvSpPr txBox="1"/>
          <p:nvPr/>
        </p:nvSpPr>
        <p:spPr>
          <a:xfrm>
            <a:off x="6705600" y="2209800"/>
            <a:ext cx="1219200" cy="381000"/>
          </a:xfrm>
          <a:prstGeom prst="rect">
            <a:avLst/>
          </a:prstGeom>
          <a:noFill/>
        </p:spPr>
        <p:txBody>
          <a:bodyPr wrap="square" rtlCol="0">
            <a:spAutoFit/>
          </a:bodyPr>
          <a:lstStyle/>
          <a:p>
            <a:r>
              <a:rPr lang="en-US" dirty="0"/>
              <a:t>MISO</a:t>
            </a:r>
            <a:endParaRPr lang="en-US" dirty="0"/>
          </a:p>
        </p:txBody>
      </p:sp>
      <p:cxnSp>
        <p:nvCxnSpPr>
          <p:cNvPr id="13" name="Straight Arrow Connector 12"/>
          <p:cNvCxnSpPr/>
          <p:nvPr/>
        </p:nvCxnSpPr>
        <p:spPr>
          <a:xfrm>
            <a:off x="4495800" y="2590800"/>
            <a:ext cx="3352800" cy="3429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495800" y="2667000"/>
            <a:ext cx="3352800" cy="3352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949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in AVR</a:t>
            </a:r>
            <a:endParaRPr lang="en-US" dirty="0"/>
          </a:p>
        </p:txBody>
      </p:sp>
      <p:sp>
        <p:nvSpPr>
          <p:cNvPr id="3" name="Content Placeholder 2"/>
          <p:cNvSpPr>
            <a:spLocks noGrp="1"/>
          </p:cNvSpPr>
          <p:nvPr>
            <p:ph idx="1"/>
          </p:nvPr>
        </p:nvSpPr>
        <p:spPr/>
        <p:txBody>
          <a:bodyPr/>
          <a:lstStyle/>
          <a:p>
            <a:r>
              <a:rPr lang="en-US" dirty="0" smtClean="0"/>
              <a:t>SPI pins in atmega32 </a:t>
            </a:r>
            <a:endParaRPr lang="en-US" dirty="0"/>
          </a:p>
        </p:txBody>
      </p:sp>
      <p:pic>
        <p:nvPicPr>
          <p:cNvPr id="5122" name="Picture 2" descr="SPI pins on 40 pin ATmega16/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043" y="1605756"/>
            <a:ext cx="4476750" cy="479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60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Registers</a:t>
            </a:r>
            <a:endParaRPr lang="en-US" dirty="0"/>
          </a:p>
        </p:txBody>
      </p:sp>
      <p:sp>
        <p:nvSpPr>
          <p:cNvPr id="3" name="Content Placeholder 2"/>
          <p:cNvSpPr>
            <a:spLocks noGrp="1"/>
          </p:cNvSpPr>
          <p:nvPr>
            <p:ph idx="1"/>
          </p:nvPr>
        </p:nvSpPr>
        <p:spPr/>
        <p:txBody>
          <a:bodyPr/>
          <a:lstStyle/>
          <a:p>
            <a:pPr fontAlgn="base"/>
            <a:r>
              <a:rPr lang="en-US" b="1" dirty="0"/>
              <a:t>SPCR – SPI Control Register</a:t>
            </a:r>
            <a:r>
              <a:rPr lang="en-US" dirty="0"/>
              <a:t> – This register is basically the master register i.e. it contains the bits to initialize SPI and control it</a:t>
            </a:r>
            <a:r>
              <a:rPr lang="en-US" dirty="0" smtClean="0"/>
              <a:t>.</a:t>
            </a:r>
          </a:p>
          <a:p>
            <a:pPr fontAlgn="base"/>
            <a:endParaRPr lang="en-US" dirty="0"/>
          </a:p>
          <a:p>
            <a:pPr fontAlgn="base"/>
            <a:r>
              <a:rPr lang="en-US" b="1" dirty="0"/>
              <a:t>SPSR – SPI Status Register</a:t>
            </a:r>
            <a:r>
              <a:rPr lang="en-US" dirty="0"/>
              <a:t> – This is the status register. This register is used to read the status of the bus lines</a:t>
            </a:r>
            <a:r>
              <a:rPr lang="en-US" dirty="0" smtClean="0"/>
              <a:t>.</a:t>
            </a:r>
          </a:p>
          <a:p>
            <a:pPr fontAlgn="base"/>
            <a:endParaRPr lang="en-US" dirty="0"/>
          </a:p>
          <a:p>
            <a:pPr fontAlgn="base"/>
            <a:r>
              <a:rPr lang="en-US" b="1" dirty="0"/>
              <a:t>SPDR – SPI Data Register</a:t>
            </a:r>
            <a:r>
              <a:rPr lang="en-US" dirty="0"/>
              <a:t> – The SPI Data Register is the read/write register where the actual data transfer takes place.</a:t>
            </a:r>
          </a:p>
          <a:p>
            <a:pPr marL="0" indent="0">
              <a:buNone/>
            </a:pPr>
            <a:endParaRPr lang="en-US" dirty="0"/>
          </a:p>
        </p:txBody>
      </p:sp>
    </p:spTree>
    <p:extLst>
      <p:ext uri="{BB962C8B-B14F-4D97-AF65-F5344CB8AC3E}">
        <p14:creationId xmlns:p14="http://schemas.microsoft.com/office/powerpoint/2010/main" val="281745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Register</a:t>
            </a:r>
            <a:endParaRPr lang="en-US" dirty="0"/>
          </a:p>
        </p:txBody>
      </p:sp>
      <p:sp>
        <p:nvSpPr>
          <p:cNvPr id="3" name="Content Placeholder 2"/>
          <p:cNvSpPr>
            <a:spLocks noGrp="1"/>
          </p:cNvSpPr>
          <p:nvPr>
            <p:ph idx="1"/>
          </p:nvPr>
        </p:nvSpPr>
        <p:spPr/>
        <p:txBody>
          <a:bodyPr/>
          <a:lstStyle/>
          <a:p>
            <a:r>
              <a:rPr lang="en-US" dirty="0"/>
              <a:t> enable SPI, set up clock </a:t>
            </a:r>
            <a:r>
              <a:rPr lang="en-US" dirty="0" smtClean="0"/>
              <a:t>speed ,its phase and polarity, </a:t>
            </a:r>
            <a:r>
              <a:rPr lang="en-US" dirty="0"/>
              <a:t>configure </a:t>
            </a:r>
            <a:r>
              <a:rPr lang="en-US" dirty="0" smtClean="0"/>
              <a:t>master/slave, polling or interrupt and data order</a:t>
            </a:r>
            <a:endParaRPr lang="en-US" dirty="0"/>
          </a:p>
        </p:txBody>
      </p:sp>
      <p:pic>
        <p:nvPicPr>
          <p:cNvPr id="6146" name="Picture 2" descr="SPCR Regi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44" y="3450214"/>
            <a:ext cx="10785312" cy="1629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05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phase and polarity</a:t>
            </a:r>
            <a:endParaRPr lang="en-US" dirty="0"/>
          </a:p>
        </p:txBody>
      </p:sp>
      <p:sp>
        <p:nvSpPr>
          <p:cNvPr id="3" name="Content Placeholder 2"/>
          <p:cNvSpPr>
            <a:spLocks noGrp="1"/>
          </p:cNvSpPr>
          <p:nvPr>
            <p:ph idx="1"/>
          </p:nvPr>
        </p:nvSpPr>
        <p:spPr>
          <a:xfrm>
            <a:off x="682625" y="1506537"/>
            <a:ext cx="10515600" cy="4351338"/>
          </a:xfrm>
        </p:spPr>
        <p:txBody>
          <a:bodyPr/>
          <a:lstStyle/>
          <a:p>
            <a:r>
              <a:rPr lang="en-US" dirty="0"/>
              <a:t>Clock polarity</a:t>
            </a:r>
          </a:p>
          <a:p>
            <a:endParaRPr lang="en-US" dirty="0" smtClean="0"/>
          </a:p>
          <a:p>
            <a:endParaRPr lang="en-US" dirty="0"/>
          </a:p>
          <a:p>
            <a:endParaRPr lang="en-US" dirty="0" smtClean="0"/>
          </a:p>
          <a:p>
            <a:r>
              <a:rPr lang="en-US" dirty="0" smtClean="0"/>
              <a:t>Clock phase</a:t>
            </a:r>
          </a:p>
        </p:txBody>
      </p:sp>
      <p:pic>
        <p:nvPicPr>
          <p:cNvPr id="7172" name="Picture 4" descr="CPOL Functiona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43674"/>
            <a:ext cx="8779667" cy="117685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PHA Functiona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790" y="4197024"/>
            <a:ext cx="8884485" cy="119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7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Modes</a:t>
            </a:r>
            <a:endParaRPr lang="en-US" dirty="0"/>
          </a:p>
        </p:txBody>
      </p:sp>
      <p:pic>
        <p:nvPicPr>
          <p:cNvPr id="9218" name="Picture 2" descr="SPI Data Mod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170" y="2201930"/>
            <a:ext cx="11706508" cy="254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789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Speed</a:t>
            </a:r>
            <a:endParaRPr lang="en-US" dirty="0"/>
          </a:p>
        </p:txBody>
      </p:sp>
      <p:sp>
        <p:nvSpPr>
          <p:cNvPr id="3" name="Content Placeholder 2"/>
          <p:cNvSpPr>
            <a:spLocks noGrp="1"/>
          </p:cNvSpPr>
          <p:nvPr>
            <p:ph idx="1"/>
          </p:nvPr>
        </p:nvSpPr>
        <p:spPr/>
        <p:txBody>
          <a:bodyPr/>
          <a:lstStyle/>
          <a:p>
            <a:r>
              <a:rPr lang="en-US" dirty="0" smtClean="0"/>
              <a:t>Note that spI2X is placed in SPSR and its used when we need specific frequency or high speed communication.</a:t>
            </a:r>
            <a:endParaRPr lang="en-US" dirty="0"/>
          </a:p>
        </p:txBody>
      </p:sp>
      <p:pic>
        <p:nvPicPr>
          <p:cNvPr id="8194" name="Picture 2" descr="Frequency Divi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118" y="2754028"/>
            <a:ext cx="8151628" cy="308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3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SPI in Master Mode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22231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9093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Write two programs for two atmega32 to Communicate over SPI</a:t>
            </a:r>
          </a:p>
          <a:p>
            <a:r>
              <a:rPr lang="en-US" dirty="0" smtClean="0"/>
              <a:t>Configure Speed to 1Mhz</a:t>
            </a:r>
          </a:p>
          <a:p>
            <a:r>
              <a:rPr lang="en-US" dirty="0" smtClean="0"/>
              <a:t>The first is master and the second is slave</a:t>
            </a:r>
          </a:p>
          <a:p>
            <a:r>
              <a:rPr lang="en-US" dirty="0" smtClean="0"/>
              <a:t>Where master sends ‘A’ and slaves checks if ‘A’ was received it gets led on</a:t>
            </a:r>
            <a:endParaRPr lang="en-US" dirty="0"/>
          </a:p>
        </p:txBody>
      </p:sp>
    </p:spTree>
    <p:extLst>
      <p:ext uri="{BB962C8B-B14F-4D97-AF65-F5344CB8AC3E}">
        <p14:creationId xmlns:p14="http://schemas.microsoft.com/office/powerpoint/2010/main" val="153114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96112"/>
          </a:xfrm>
        </p:spPr>
        <p:txBody>
          <a:bodyPr/>
          <a:lstStyle/>
          <a:p>
            <a:r>
              <a:rPr lang="en-US" dirty="0" smtClean="0"/>
              <a:t>Synchronous Mode</a:t>
            </a:r>
            <a:endParaRPr lang="en-US" dirty="0"/>
          </a:p>
        </p:txBody>
      </p:sp>
      <p:sp>
        <p:nvSpPr>
          <p:cNvPr id="3" name="Content Placeholder 2"/>
          <p:cNvSpPr>
            <a:spLocks noGrp="1"/>
          </p:cNvSpPr>
          <p:nvPr>
            <p:ph idx="1"/>
          </p:nvPr>
        </p:nvSpPr>
        <p:spPr>
          <a:xfrm>
            <a:off x="1981200" y="1600200"/>
            <a:ext cx="8229600" cy="4724400"/>
          </a:xfrm>
        </p:spPr>
        <p:txBody>
          <a:bodyPr/>
          <a:lstStyle/>
          <a:p>
            <a:r>
              <a:rPr lang="en-US" dirty="0" smtClean="0"/>
              <a:t>Sender sends a clock signal along with data  at every rising / falling edge of the clock, the  data value is read by the receiver.</a:t>
            </a:r>
          </a:p>
          <a:p>
            <a:pPr>
              <a:buNone/>
            </a:pPr>
            <a:endParaRPr lang="en-US" sz="3200" dirty="0"/>
          </a:p>
        </p:txBody>
      </p:sp>
      <p:sp>
        <p:nvSpPr>
          <p:cNvPr id="4" name="Rectangle 3"/>
          <p:cNvSpPr/>
          <p:nvPr/>
        </p:nvSpPr>
        <p:spPr>
          <a:xfrm>
            <a:off x="2286000" y="2895600"/>
            <a:ext cx="2209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86000" y="3200400"/>
            <a:ext cx="2209800" cy="381000"/>
          </a:xfrm>
          <a:prstGeom prst="rect">
            <a:avLst/>
          </a:prstGeom>
          <a:noFill/>
        </p:spPr>
        <p:txBody>
          <a:bodyPr wrap="square" rtlCol="0">
            <a:spAutoFit/>
          </a:bodyPr>
          <a:lstStyle/>
          <a:p>
            <a:pPr algn="ctr"/>
            <a:r>
              <a:rPr lang="en-US" dirty="0"/>
              <a:t>SENDER</a:t>
            </a:r>
          </a:p>
        </p:txBody>
      </p:sp>
      <p:sp>
        <p:nvSpPr>
          <p:cNvPr id="12" name="Rectangle 11"/>
          <p:cNvSpPr/>
          <p:nvPr/>
        </p:nvSpPr>
        <p:spPr>
          <a:xfrm>
            <a:off x="2286000" y="4343400"/>
            <a:ext cx="2209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286000" y="4648200"/>
            <a:ext cx="2209800" cy="381000"/>
          </a:xfrm>
          <a:prstGeom prst="rect">
            <a:avLst/>
          </a:prstGeom>
          <a:noFill/>
        </p:spPr>
        <p:txBody>
          <a:bodyPr wrap="square" rtlCol="0">
            <a:spAutoFit/>
          </a:bodyPr>
          <a:lstStyle/>
          <a:p>
            <a:pPr algn="ctr"/>
            <a:r>
              <a:rPr lang="en-US" dirty="0"/>
              <a:t>SENDER CLOCK</a:t>
            </a:r>
          </a:p>
        </p:txBody>
      </p:sp>
      <p:cxnSp>
        <p:nvCxnSpPr>
          <p:cNvPr id="20" name="Straight Connector 19"/>
          <p:cNvCxnSpPr/>
          <p:nvPr/>
        </p:nvCxnSpPr>
        <p:spPr>
          <a:xfrm flipV="1">
            <a:off x="7010400" y="2743200"/>
            <a:ext cx="0" cy="289560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V="1">
            <a:off x="5867400" y="2743200"/>
            <a:ext cx="0" cy="289560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flipV="1">
            <a:off x="9296400" y="2743200"/>
            <a:ext cx="0" cy="289560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flipV="1">
            <a:off x="8229600" y="2819400"/>
            <a:ext cx="0" cy="2895600"/>
          </a:xfrm>
          <a:prstGeom prst="line">
            <a:avLst/>
          </a:prstGeom>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209800" y="5867400"/>
            <a:ext cx="2209800" cy="381000"/>
          </a:xfrm>
          <a:prstGeom prst="rect">
            <a:avLst/>
          </a:prstGeom>
          <a:noFill/>
        </p:spPr>
        <p:txBody>
          <a:bodyPr wrap="square" rtlCol="0">
            <a:spAutoFit/>
          </a:bodyPr>
          <a:lstStyle/>
          <a:p>
            <a:pPr algn="ctr"/>
            <a:r>
              <a:rPr lang="en-US" dirty="0"/>
              <a:t>RECIEVER</a:t>
            </a:r>
          </a:p>
        </p:txBody>
      </p:sp>
      <p:sp>
        <p:nvSpPr>
          <p:cNvPr id="27" name="TextBox 26"/>
          <p:cNvSpPr txBox="1"/>
          <p:nvPr/>
        </p:nvSpPr>
        <p:spPr>
          <a:xfrm>
            <a:off x="5105400" y="5791200"/>
            <a:ext cx="4572000" cy="523220"/>
          </a:xfrm>
          <a:prstGeom prst="rect">
            <a:avLst/>
          </a:prstGeom>
          <a:noFill/>
        </p:spPr>
        <p:txBody>
          <a:bodyPr wrap="square" rtlCol="0">
            <a:spAutoFit/>
          </a:bodyPr>
          <a:lstStyle/>
          <a:p>
            <a:r>
              <a:rPr lang="en-US" sz="2800" dirty="0"/>
              <a:t>       0           1            0          1</a:t>
            </a:r>
          </a:p>
        </p:txBody>
      </p:sp>
      <p:cxnSp>
        <p:nvCxnSpPr>
          <p:cNvPr id="69" name="Elbow Connector 68"/>
          <p:cNvCxnSpPr/>
          <p:nvPr/>
        </p:nvCxnSpPr>
        <p:spPr>
          <a:xfrm>
            <a:off x="4724400" y="29718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7010400" y="29718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flipH="1">
            <a:off x="5867400" y="29718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flipV="1">
            <a:off x="8153400" y="29718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a:off x="9296400" y="29718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a:off x="47244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5" name="Elbow Connector 84"/>
          <p:cNvCxnSpPr/>
          <p:nvPr/>
        </p:nvCxnSpPr>
        <p:spPr>
          <a:xfrm flipH="1">
            <a:off x="53340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a:off x="59436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64770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a:off x="70104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76200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a:off x="81534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1" name="Elbow Connector 90"/>
          <p:cNvCxnSpPr/>
          <p:nvPr/>
        </p:nvCxnSpPr>
        <p:spPr>
          <a:xfrm flipV="1">
            <a:off x="87630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2" name="Elbow Connector 91"/>
          <p:cNvCxnSpPr/>
          <p:nvPr/>
        </p:nvCxnSpPr>
        <p:spPr>
          <a:xfrm>
            <a:off x="9296400" y="4343400"/>
            <a:ext cx="1143000" cy="762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5334000" y="3286780"/>
            <a:ext cx="1066800" cy="523220"/>
          </a:xfrm>
          <a:prstGeom prst="rect">
            <a:avLst/>
          </a:prstGeom>
          <a:noFill/>
        </p:spPr>
        <p:txBody>
          <a:bodyPr wrap="square" rtlCol="0">
            <a:spAutoFit/>
          </a:bodyPr>
          <a:lstStyle/>
          <a:p>
            <a:pPr algn="ctr"/>
            <a:r>
              <a:rPr lang="en-US" sz="2800" dirty="0"/>
              <a:t>0</a:t>
            </a:r>
          </a:p>
        </p:txBody>
      </p:sp>
      <p:sp>
        <p:nvSpPr>
          <p:cNvPr id="96" name="TextBox 95"/>
          <p:cNvSpPr txBox="1"/>
          <p:nvPr/>
        </p:nvSpPr>
        <p:spPr>
          <a:xfrm>
            <a:off x="6477000" y="3200400"/>
            <a:ext cx="1066800" cy="523220"/>
          </a:xfrm>
          <a:prstGeom prst="rect">
            <a:avLst/>
          </a:prstGeom>
          <a:noFill/>
        </p:spPr>
        <p:txBody>
          <a:bodyPr wrap="square" rtlCol="0">
            <a:spAutoFit/>
          </a:bodyPr>
          <a:lstStyle/>
          <a:p>
            <a:pPr algn="ctr"/>
            <a:r>
              <a:rPr lang="en-US" sz="2800" dirty="0"/>
              <a:t>1</a:t>
            </a:r>
          </a:p>
        </p:txBody>
      </p:sp>
      <p:sp>
        <p:nvSpPr>
          <p:cNvPr id="97" name="TextBox 96"/>
          <p:cNvSpPr txBox="1"/>
          <p:nvPr/>
        </p:nvSpPr>
        <p:spPr>
          <a:xfrm>
            <a:off x="7620000" y="3200400"/>
            <a:ext cx="1066800" cy="523220"/>
          </a:xfrm>
          <a:prstGeom prst="rect">
            <a:avLst/>
          </a:prstGeom>
          <a:noFill/>
        </p:spPr>
        <p:txBody>
          <a:bodyPr wrap="square" rtlCol="0">
            <a:spAutoFit/>
          </a:bodyPr>
          <a:lstStyle/>
          <a:p>
            <a:pPr algn="ctr"/>
            <a:r>
              <a:rPr lang="en-US" sz="2800" dirty="0"/>
              <a:t>0</a:t>
            </a:r>
          </a:p>
        </p:txBody>
      </p:sp>
      <p:sp>
        <p:nvSpPr>
          <p:cNvPr id="98" name="TextBox 97"/>
          <p:cNvSpPr txBox="1"/>
          <p:nvPr/>
        </p:nvSpPr>
        <p:spPr>
          <a:xfrm>
            <a:off x="8763000" y="3200400"/>
            <a:ext cx="1066800" cy="523220"/>
          </a:xfrm>
          <a:prstGeom prst="rect">
            <a:avLst/>
          </a:prstGeom>
          <a:noFill/>
        </p:spPr>
        <p:txBody>
          <a:bodyPr wrap="square" rtlCol="0">
            <a:spAutoFit/>
          </a:bodyPr>
          <a:lstStyle/>
          <a:p>
            <a:pPr algn="ctr"/>
            <a:r>
              <a:rPr lang="en-US" sz="2800" dirty="0"/>
              <a:t>1</a:t>
            </a:r>
          </a:p>
        </p:txBody>
      </p:sp>
    </p:spTree>
    <p:extLst>
      <p:ext uri="{BB962C8B-B14F-4D97-AF65-F5344CB8AC3E}">
        <p14:creationId xmlns:p14="http://schemas.microsoft.com/office/powerpoint/2010/main" val="6850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heckerboard(across)">
                                      <p:cBhvr>
                                        <p:cTn id="11" dur="500"/>
                                        <p:tgtEl>
                                          <p:spTgt spid="11"/>
                                        </p:tgtEl>
                                      </p:cBhvr>
                                    </p:animEffect>
                                  </p:childTnLst>
                                </p:cTn>
                              </p:par>
                              <p:par>
                                <p:cTn id="12" presetID="3" presetClass="entr" presetSubtype="10" fill="hold" nodeType="with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blinds(horizontal)">
                                      <p:cBhvr>
                                        <p:cTn id="14" dur="500"/>
                                        <p:tgtEl>
                                          <p:spTgt spid="69"/>
                                        </p:tgtEl>
                                      </p:cBhvr>
                                    </p:animEffect>
                                  </p:childTnLst>
                                </p:cTn>
                              </p:par>
                              <p:par>
                                <p:cTn id="15" presetID="3" presetClass="entr" presetSubtype="1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blinds(horizontal)">
                                      <p:cBhvr>
                                        <p:cTn id="17" dur="500"/>
                                        <p:tgtEl>
                                          <p:spTgt spid="74"/>
                                        </p:tgtEl>
                                      </p:cBhvr>
                                    </p:animEffect>
                                  </p:childTnLst>
                                </p:cTn>
                              </p:par>
                              <p:par>
                                <p:cTn id="18" presetID="3" presetClass="entr" presetSubtype="10" fill="hold" nodeType="with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blinds(horizontal)">
                                      <p:cBhvr>
                                        <p:cTn id="20" dur="500"/>
                                        <p:tgtEl>
                                          <p:spTgt spid="70"/>
                                        </p:tgtEl>
                                      </p:cBhvr>
                                    </p:animEffect>
                                  </p:childTnLst>
                                </p:cTn>
                              </p:par>
                              <p:par>
                                <p:cTn id="21" presetID="3" presetClass="entr" presetSubtype="10" fill="hold" nodeType="with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blinds(horizontal)">
                                      <p:cBhvr>
                                        <p:cTn id="23" dur="500"/>
                                        <p:tgtEl>
                                          <p:spTgt spid="82"/>
                                        </p:tgtEl>
                                      </p:cBhvr>
                                    </p:animEffect>
                                  </p:childTnLst>
                                </p:cTn>
                              </p:par>
                              <p:par>
                                <p:cTn id="24" presetID="3" presetClass="entr" presetSubtype="10" fill="hold" nodeType="with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blinds(horizontal)">
                                      <p:cBhvr>
                                        <p:cTn id="26" dur="500"/>
                                        <p:tgtEl>
                                          <p:spTgt spid="8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blinds(horizontal)">
                                      <p:cBhvr>
                                        <p:cTn id="34" dur="500"/>
                                        <p:tgtEl>
                                          <p:spTgt spid="9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blinds(horizontal)">
                                      <p:cBhvr>
                                        <p:cTn id="37" dur="500"/>
                                        <p:tgtEl>
                                          <p:spTgt spid="9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blinds(horizontal)">
                                      <p:cBhvr>
                                        <p:cTn id="40" dur="500"/>
                                        <p:tgtEl>
                                          <p:spTgt spid="9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blinds(horizontal)">
                                      <p:cBhvr>
                                        <p:cTn id="43" dur="500"/>
                                        <p:tgtEl>
                                          <p:spTgt spid="98"/>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checkerboard(across)">
                                      <p:cBhvr>
                                        <p:cTn id="48" dur="500"/>
                                        <p:tgtEl>
                                          <p:spTgt spid="19"/>
                                        </p:tgtEl>
                                      </p:cBhvr>
                                    </p:animEffect>
                                  </p:childTnLst>
                                </p:cTn>
                              </p:par>
                              <p:par>
                                <p:cTn id="49" presetID="3" presetClass="entr" presetSubtype="10" fill="hold" nodeType="withEffect">
                                  <p:stCondLst>
                                    <p:cond delay="0"/>
                                  </p:stCondLst>
                                  <p:childTnLst>
                                    <p:set>
                                      <p:cBhvr>
                                        <p:cTn id="50" dur="1" fill="hold">
                                          <p:stCondLst>
                                            <p:cond delay="0"/>
                                          </p:stCondLst>
                                        </p:cTn>
                                        <p:tgtEl>
                                          <p:spTgt spid="84"/>
                                        </p:tgtEl>
                                        <p:attrNameLst>
                                          <p:attrName>style.visibility</p:attrName>
                                        </p:attrNameLst>
                                      </p:cBhvr>
                                      <p:to>
                                        <p:strVal val="visible"/>
                                      </p:to>
                                    </p:set>
                                    <p:animEffect transition="in" filter="blinds(horizontal)">
                                      <p:cBhvr>
                                        <p:cTn id="51" dur="500"/>
                                        <p:tgtEl>
                                          <p:spTgt spid="84"/>
                                        </p:tgtEl>
                                      </p:cBhvr>
                                    </p:animEffect>
                                  </p:childTnLst>
                                </p:cTn>
                              </p:par>
                              <p:par>
                                <p:cTn id="52" presetID="3" presetClass="entr" presetSubtype="10" fill="hold" nodeType="withEffect">
                                  <p:stCondLst>
                                    <p:cond delay="0"/>
                                  </p:stCondLst>
                                  <p:childTnLst>
                                    <p:set>
                                      <p:cBhvr>
                                        <p:cTn id="53" dur="1" fill="hold">
                                          <p:stCondLst>
                                            <p:cond delay="0"/>
                                          </p:stCondLst>
                                        </p:cTn>
                                        <p:tgtEl>
                                          <p:spTgt spid="85"/>
                                        </p:tgtEl>
                                        <p:attrNameLst>
                                          <p:attrName>style.visibility</p:attrName>
                                        </p:attrNameLst>
                                      </p:cBhvr>
                                      <p:to>
                                        <p:strVal val="visible"/>
                                      </p:to>
                                    </p:set>
                                    <p:animEffect transition="in" filter="blinds(horizontal)">
                                      <p:cBhvr>
                                        <p:cTn id="54" dur="500"/>
                                        <p:tgtEl>
                                          <p:spTgt spid="85"/>
                                        </p:tgtEl>
                                      </p:cBhvr>
                                    </p:animEffect>
                                  </p:childTnLst>
                                </p:cTn>
                              </p:par>
                              <p:par>
                                <p:cTn id="55" presetID="3" presetClass="entr" presetSubtype="1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animEffect transition="in" filter="blinds(horizontal)">
                                      <p:cBhvr>
                                        <p:cTn id="57" dur="500"/>
                                        <p:tgtEl>
                                          <p:spTgt spid="86"/>
                                        </p:tgtEl>
                                      </p:cBhvr>
                                    </p:animEffect>
                                  </p:childTnLst>
                                </p:cTn>
                              </p:par>
                              <p:par>
                                <p:cTn id="58" presetID="3" presetClass="entr" presetSubtype="10" fill="hold" nodeType="with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blinds(horizontal)">
                                      <p:cBhvr>
                                        <p:cTn id="60" dur="500"/>
                                        <p:tgtEl>
                                          <p:spTgt spid="87"/>
                                        </p:tgtEl>
                                      </p:cBhvr>
                                    </p:animEffect>
                                  </p:childTnLst>
                                </p:cTn>
                              </p:par>
                              <p:par>
                                <p:cTn id="61" presetID="3" presetClass="entr" presetSubtype="10" fill="hold" nodeType="withEffect">
                                  <p:stCondLst>
                                    <p:cond delay="0"/>
                                  </p:stCondLst>
                                  <p:childTnLst>
                                    <p:set>
                                      <p:cBhvr>
                                        <p:cTn id="62" dur="1" fill="hold">
                                          <p:stCondLst>
                                            <p:cond delay="0"/>
                                          </p:stCondLst>
                                        </p:cTn>
                                        <p:tgtEl>
                                          <p:spTgt spid="88"/>
                                        </p:tgtEl>
                                        <p:attrNameLst>
                                          <p:attrName>style.visibility</p:attrName>
                                        </p:attrNameLst>
                                      </p:cBhvr>
                                      <p:to>
                                        <p:strVal val="visible"/>
                                      </p:to>
                                    </p:set>
                                    <p:animEffect transition="in" filter="blinds(horizontal)">
                                      <p:cBhvr>
                                        <p:cTn id="63" dur="500"/>
                                        <p:tgtEl>
                                          <p:spTgt spid="88"/>
                                        </p:tgtEl>
                                      </p:cBhvr>
                                    </p:animEffect>
                                  </p:childTnLst>
                                </p:cTn>
                              </p:par>
                              <p:par>
                                <p:cTn id="64" presetID="3" presetClass="entr" presetSubtype="10" fill="hold" nodeType="withEffect">
                                  <p:stCondLst>
                                    <p:cond delay="0"/>
                                  </p:stCondLst>
                                  <p:childTnLst>
                                    <p:set>
                                      <p:cBhvr>
                                        <p:cTn id="65" dur="1" fill="hold">
                                          <p:stCondLst>
                                            <p:cond delay="0"/>
                                          </p:stCondLst>
                                        </p:cTn>
                                        <p:tgtEl>
                                          <p:spTgt spid="89"/>
                                        </p:tgtEl>
                                        <p:attrNameLst>
                                          <p:attrName>style.visibility</p:attrName>
                                        </p:attrNameLst>
                                      </p:cBhvr>
                                      <p:to>
                                        <p:strVal val="visible"/>
                                      </p:to>
                                    </p:set>
                                    <p:animEffect transition="in" filter="blinds(horizontal)">
                                      <p:cBhvr>
                                        <p:cTn id="66" dur="500"/>
                                        <p:tgtEl>
                                          <p:spTgt spid="89"/>
                                        </p:tgtEl>
                                      </p:cBhvr>
                                    </p:animEffect>
                                  </p:childTnLst>
                                </p:cTn>
                              </p:par>
                              <p:par>
                                <p:cTn id="67" presetID="3" presetClass="entr" presetSubtype="10" fill="hold" nodeType="with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blinds(horizontal)">
                                      <p:cBhvr>
                                        <p:cTn id="69" dur="500"/>
                                        <p:tgtEl>
                                          <p:spTgt spid="90"/>
                                        </p:tgtEl>
                                      </p:cBhvr>
                                    </p:animEffect>
                                  </p:childTnLst>
                                </p:cTn>
                              </p:par>
                              <p:par>
                                <p:cTn id="70" presetID="3" presetClass="entr" presetSubtype="10" fill="hold"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blinds(horizontal)">
                                      <p:cBhvr>
                                        <p:cTn id="72" dur="500"/>
                                        <p:tgtEl>
                                          <p:spTgt spid="91"/>
                                        </p:tgtEl>
                                      </p:cBhvr>
                                    </p:animEffect>
                                  </p:childTnLst>
                                </p:cTn>
                              </p:par>
                              <p:par>
                                <p:cTn id="73" presetID="3" presetClass="entr" presetSubtype="10" fill="hold" nodeType="with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blinds(horizontal)">
                                      <p:cBhvr>
                                        <p:cTn id="75" dur="500"/>
                                        <p:tgtEl>
                                          <p:spTgt spid="92"/>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checkerboard(across)">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checkerboard(across)">
                                      <p:cBhvr>
                                        <p:cTn id="83" dur="500"/>
                                        <p:tgtEl>
                                          <p:spTgt spid="25"/>
                                        </p:tgtEl>
                                      </p:cBhvr>
                                    </p:animEffect>
                                  </p:childTnLst>
                                </p:cTn>
                              </p:par>
                              <p:par>
                                <p:cTn id="84" presetID="5" presetClass="entr" presetSubtype="10"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checkerboard(across)">
                                      <p:cBhvr>
                                        <p:cTn id="86" dur="500"/>
                                        <p:tgtEl>
                                          <p:spTgt spid="24"/>
                                        </p:tgtEl>
                                      </p:cBhvr>
                                    </p:animEffect>
                                  </p:childTnLst>
                                </p:cTn>
                              </p:par>
                              <p:par>
                                <p:cTn id="87" presetID="5" presetClass="entr" presetSubtype="10"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checkerboard(across)">
                                      <p:cBhvr>
                                        <p:cTn id="89" dur="500"/>
                                        <p:tgtEl>
                                          <p:spTgt spid="21"/>
                                        </p:tgtEl>
                                      </p:cBhvr>
                                    </p:animEffect>
                                  </p:childTnLst>
                                </p:cTn>
                              </p:par>
                              <p:par>
                                <p:cTn id="90" presetID="5" presetClass="entr" presetSubtype="10" fill="hold"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checkerboard(across)">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checkerboard(across)">
                                      <p:cBhvr>
                                        <p:cTn id="97" dur="500"/>
                                        <p:tgtEl>
                                          <p:spTgt spid="26"/>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checkerboard(across)">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1" grpId="0"/>
      <p:bldP spid="12" grpId="0" animBg="1"/>
      <p:bldP spid="19" grpId="0"/>
      <p:bldP spid="26" grpId="0"/>
      <p:bldP spid="27" grpId="0"/>
      <p:bldP spid="95" grpId="0"/>
      <p:bldP spid="96" grpId="0"/>
      <p:bldP spid="97" grpId="0"/>
      <p:bldP spid="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SPI?</a:t>
            </a:r>
            <a:endParaRPr lang="en-US" dirty="0"/>
          </a:p>
        </p:txBody>
      </p:sp>
      <p:sp>
        <p:nvSpPr>
          <p:cNvPr id="3" name="Content Placeholder 2"/>
          <p:cNvSpPr>
            <a:spLocks noGrp="1"/>
          </p:cNvSpPr>
          <p:nvPr>
            <p:ph idx="1"/>
          </p:nvPr>
        </p:nvSpPr>
        <p:spPr/>
        <p:txBody>
          <a:bodyPr/>
          <a:lstStyle/>
          <a:p>
            <a:r>
              <a:rPr lang="en-US" dirty="0" smtClean="0"/>
              <a:t>To overcome the overhead problem of the UART[Asynchronous protocol] , the need of synchronous solution became essential.</a:t>
            </a:r>
          </a:p>
          <a:p>
            <a:r>
              <a:rPr lang="en-US" dirty="0" smtClean="0"/>
              <a:t>Where the communication is over bus means multiple devices can communicate on the same lines</a:t>
            </a:r>
          </a:p>
          <a:p>
            <a:r>
              <a:rPr lang="en-US" dirty="0" smtClean="0"/>
              <a:t>SPI is a single master multi-slave protocol</a:t>
            </a:r>
          </a:p>
          <a:p>
            <a:r>
              <a:rPr lang="en-US" dirty="0" smtClean="0"/>
              <a:t>Slave follows the clock of the master</a:t>
            </a:r>
            <a:endParaRPr lang="en-US" dirty="0"/>
          </a:p>
        </p:txBody>
      </p:sp>
      <p:pic>
        <p:nvPicPr>
          <p:cNvPr id="1026"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263" y="3084335"/>
            <a:ext cx="5055737" cy="284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94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SPI works?</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interconnection between Master and Slave CPUs with SPI is shown in Figure 66. The system</a:t>
            </a:r>
          </a:p>
          <a:p>
            <a:r>
              <a:rPr lang="en-US" dirty="0"/>
              <a:t>consists of two Shift Registers, and a Master clock generator. The SPI Master initiates the</a:t>
            </a:r>
          </a:p>
          <a:p>
            <a:r>
              <a:rPr lang="en-US" dirty="0"/>
              <a:t>communication cycle when pulling low the Slave Select SS pin of the desired Slave. Master and</a:t>
            </a:r>
          </a:p>
          <a:p>
            <a:r>
              <a:rPr lang="en-US" dirty="0"/>
              <a:t>Slave prepare the data to be sent in their respective Shift Registers, and the Master generates</a:t>
            </a:r>
          </a:p>
          <a:p>
            <a:r>
              <a:rPr lang="en-US" dirty="0"/>
              <a:t>the required clock pulses on the SCK line to interchange data. Data is always shifted from Master</a:t>
            </a:r>
          </a:p>
          <a:p>
            <a:r>
              <a:rPr lang="en-US" dirty="0"/>
              <a:t>to Slave on the Master Out – Slave In, MOSI, line, and from Slave to Master on the Master In</a:t>
            </a:r>
          </a:p>
          <a:p>
            <a:r>
              <a:rPr lang="en-US" dirty="0"/>
              <a:t>– Slave Out, MISO, line. After each data packet, the Master will synchronize the Slave by pulling</a:t>
            </a:r>
          </a:p>
          <a:p>
            <a:r>
              <a:rPr lang="en-US" dirty="0"/>
              <a:t>high the Slave Select, SS, line.</a:t>
            </a:r>
          </a:p>
          <a:p>
            <a:r>
              <a:rPr lang="en-US" dirty="0"/>
              <a:t>When configured as a Master, the SPI interface has no automatic control of the SS line. This</a:t>
            </a:r>
          </a:p>
          <a:p>
            <a:r>
              <a:rPr lang="en-US" dirty="0"/>
              <a:t>must be handled by user software before communication can start. When this is done</a:t>
            </a:r>
          </a:p>
        </p:txBody>
      </p:sp>
    </p:spTree>
    <p:extLst>
      <p:ext uri="{BB962C8B-B14F-4D97-AF65-F5344CB8AC3E}">
        <p14:creationId xmlns:p14="http://schemas.microsoft.com/office/powerpoint/2010/main" val="416427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SPI?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We can use SPI when interfacing with sensors or modules which have specific or complex structure like it needs special initialization commands so we transfer data and wait for the module to response , for example we send one byte and the module might send two bytes in return , so we expect variable data length , this is where SPI can  be useful.</a:t>
            </a:r>
            <a:endParaRPr lang="en-US" dirty="0"/>
          </a:p>
        </p:txBody>
      </p:sp>
    </p:spTree>
    <p:extLst>
      <p:ext uri="{BB962C8B-B14F-4D97-AF65-F5344CB8AC3E}">
        <p14:creationId xmlns:p14="http://schemas.microsoft.com/office/powerpoint/2010/main" val="326377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Communication is done?</a:t>
            </a:r>
            <a:endParaRPr lang="en-US" dirty="0"/>
          </a:p>
        </p:txBody>
      </p:sp>
      <p:sp>
        <p:nvSpPr>
          <p:cNvPr id="3" name="Content Placeholder 2"/>
          <p:cNvSpPr>
            <a:spLocks noGrp="1"/>
          </p:cNvSpPr>
          <p:nvPr>
            <p:ph idx="1"/>
          </p:nvPr>
        </p:nvSpPr>
        <p:spPr>
          <a:xfrm>
            <a:off x="838200" y="1620908"/>
            <a:ext cx="10515600" cy="4351338"/>
          </a:xfrm>
        </p:spPr>
        <p:txBody>
          <a:bodyPr/>
          <a:lstStyle/>
          <a:p>
            <a:r>
              <a:rPr lang="en-US" dirty="0" smtClean="0"/>
              <a:t>Clock has phase and polarity transfer is </a:t>
            </a:r>
            <a:br>
              <a:rPr lang="en-US" dirty="0" smtClean="0"/>
            </a:br>
            <a:r>
              <a:rPr lang="en-US" dirty="0" smtClean="0"/>
              <a:t>done at specific edge condition</a:t>
            </a:r>
          </a:p>
          <a:p>
            <a:r>
              <a:rPr lang="en-US" dirty="0" smtClean="0"/>
              <a:t>SPI has 4 lines one for clock</a:t>
            </a:r>
          </a:p>
          <a:p>
            <a:r>
              <a:rPr lang="en-US" dirty="0" smtClean="0"/>
              <a:t>And two for data , Master Out Slave in</a:t>
            </a:r>
          </a:p>
          <a:p>
            <a:r>
              <a:rPr lang="en-US" dirty="0" smtClean="0"/>
              <a:t>Master In Slave Out</a:t>
            </a:r>
          </a:p>
          <a:p>
            <a:endParaRPr lang="en-US" dirty="0"/>
          </a:p>
        </p:txBody>
      </p:sp>
      <p:pic>
        <p:nvPicPr>
          <p:cNvPr id="2052" name="Picture 4"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7820" y="1690688"/>
            <a:ext cx="4762500"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41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Slave select</a:t>
            </a:r>
            <a:endParaRPr lang="en-US" dirty="0"/>
          </a:p>
        </p:txBody>
      </p:sp>
      <p:sp>
        <p:nvSpPr>
          <p:cNvPr id="3" name="Content Placeholder 2"/>
          <p:cNvSpPr>
            <a:spLocks noGrp="1"/>
          </p:cNvSpPr>
          <p:nvPr>
            <p:ph idx="1"/>
          </p:nvPr>
        </p:nvSpPr>
        <p:spPr>
          <a:xfrm>
            <a:off x="838200" y="1411288"/>
            <a:ext cx="10515600" cy="4351338"/>
          </a:xfrm>
        </p:spPr>
        <p:txBody>
          <a:bodyPr/>
          <a:lstStyle/>
          <a:p>
            <a:r>
              <a:rPr lang="en-US" dirty="0" smtClean="0"/>
              <a:t>SS pin is slave select is to make </a:t>
            </a:r>
            <a:br>
              <a:rPr lang="en-US" dirty="0" smtClean="0"/>
            </a:br>
            <a:r>
              <a:rPr lang="en-US" dirty="0" smtClean="0"/>
              <a:t>the master to select which device</a:t>
            </a:r>
            <a:br>
              <a:rPr lang="en-US" dirty="0" smtClean="0"/>
            </a:br>
            <a:r>
              <a:rPr lang="en-US" dirty="0" smtClean="0"/>
              <a:t>to communicate with</a:t>
            </a:r>
          </a:p>
          <a:p>
            <a:r>
              <a:rPr lang="en-US" dirty="0" smtClean="0"/>
              <a:t>It’s an active low signal comes out from</a:t>
            </a:r>
          </a:p>
          <a:p>
            <a:r>
              <a:rPr lang="en-US" dirty="0" smtClean="0"/>
              <a:t>The master to slave</a:t>
            </a:r>
          </a:p>
          <a:p>
            <a:r>
              <a:rPr lang="en-US" dirty="0" smtClean="0"/>
              <a:t>In master the user has the control of</a:t>
            </a:r>
          </a:p>
          <a:p>
            <a:r>
              <a:rPr lang="en-US" dirty="0" smtClean="0"/>
              <a:t>The SS pin</a:t>
            </a:r>
          </a:p>
          <a:p>
            <a:r>
              <a:rPr lang="en-US" dirty="0" smtClean="0"/>
              <a:t>In slave the SPI has the control on SS pin</a:t>
            </a:r>
            <a:endParaRPr lang="en-US" dirty="0"/>
          </a:p>
        </p:txBody>
      </p:sp>
      <p:pic>
        <p:nvPicPr>
          <p:cNvPr id="3076" name="Picture 4"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047" y="1562894"/>
            <a:ext cx="47625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97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Master Multi-Slave</a:t>
            </a:r>
            <a:endParaRPr lang="en-US" dirty="0"/>
          </a:p>
        </p:txBody>
      </p:sp>
      <p:sp>
        <p:nvSpPr>
          <p:cNvPr id="3" name="Content Placeholder 2"/>
          <p:cNvSpPr>
            <a:spLocks noGrp="1"/>
          </p:cNvSpPr>
          <p:nvPr>
            <p:ph idx="1"/>
          </p:nvPr>
        </p:nvSpPr>
        <p:spPr/>
        <p:txBody>
          <a:bodyPr/>
          <a:lstStyle/>
          <a:p>
            <a:r>
              <a:rPr lang="en-US" dirty="0" smtClean="0"/>
              <a:t>Multiple slaves option is guaranteed in SPI by using multiple SS pins each for every device</a:t>
            </a:r>
            <a:endParaRPr lang="en-US" dirty="0"/>
          </a:p>
        </p:txBody>
      </p:sp>
      <p:pic>
        <p:nvPicPr>
          <p:cNvPr id="4098"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300" y="2523153"/>
            <a:ext cx="476250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60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in SPI</a:t>
            </a:r>
            <a:endParaRPr lang="en-US" dirty="0"/>
          </a:p>
        </p:txBody>
      </p:sp>
      <p:sp>
        <p:nvSpPr>
          <p:cNvPr id="4" name="Rectangle 3"/>
          <p:cNvSpPr/>
          <p:nvPr/>
        </p:nvSpPr>
        <p:spPr>
          <a:xfrm>
            <a:off x="3352800" y="2057400"/>
            <a:ext cx="12954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000" y="2057400"/>
            <a:ext cx="12954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3581400" y="2362200"/>
          <a:ext cx="914400" cy="3886200"/>
        </p:xfrm>
        <a:graphic>
          <a:graphicData uri="http://schemas.openxmlformats.org/drawingml/2006/table">
            <a:tbl>
              <a:tblPr firstRow="1" bandRow="1">
                <a:tableStyleId>{5940675A-B579-460E-94D1-54222C63F5DA}</a:tableStyleId>
              </a:tblPr>
              <a:tblGrid>
                <a:gridCol w="914400"/>
              </a:tblGrid>
              <a:tr h="485775">
                <a:tc>
                  <a:txBody>
                    <a:bodyPr/>
                    <a:lstStyle/>
                    <a:p>
                      <a:pPr algn="ctr"/>
                      <a:r>
                        <a:rPr lang="en-US" dirty="0" smtClean="0"/>
                        <a:t>M1</a:t>
                      </a:r>
                      <a:endParaRPr lang="en-US" b="0" dirty="0"/>
                    </a:p>
                  </a:txBody>
                  <a:tcPr/>
                </a:tc>
              </a:tr>
              <a:tr h="485775">
                <a:tc>
                  <a:txBody>
                    <a:bodyPr/>
                    <a:lstStyle/>
                    <a:p>
                      <a:pPr algn="ctr"/>
                      <a:r>
                        <a:rPr lang="en-US" dirty="0" smtClean="0"/>
                        <a:t>M2</a:t>
                      </a:r>
                      <a:endParaRPr lang="en-US" dirty="0"/>
                    </a:p>
                  </a:txBody>
                  <a:tcPr/>
                </a:tc>
              </a:tr>
              <a:tr h="485775">
                <a:tc>
                  <a:txBody>
                    <a:bodyPr/>
                    <a:lstStyle/>
                    <a:p>
                      <a:pPr algn="ctr"/>
                      <a:r>
                        <a:rPr lang="en-US" dirty="0" smtClean="0"/>
                        <a:t>M3</a:t>
                      </a:r>
                      <a:endParaRPr lang="en-US" dirty="0"/>
                    </a:p>
                  </a:txBody>
                  <a:tcPr/>
                </a:tc>
              </a:tr>
              <a:tr h="485775">
                <a:tc>
                  <a:txBody>
                    <a:bodyPr/>
                    <a:lstStyle/>
                    <a:p>
                      <a:pPr algn="ctr"/>
                      <a:r>
                        <a:rPr lang="en-US" dirty="0" smtClean="0"/>
                        <a:t>M4</a:t>
                      </a:r>
                      <a:endParaRPr lang="en-US" dirty="0"/>
                    </a:p>
                  </a:txBody>
                  <a:tcPr/>
                </a:tc>
              </a:tr>
              <a:tr h="485775">
                <a:tc>
                  <a:txBody>
                    <a:bodyPr/>
                    <a:lstStyle/>
                    <a:p>
                      <a:pPr algn="ctr"/>
                      <a:r>
                        <a:rPr lang="en-US" dirty="0" smtClean="0"/>
                        <a:t>M5</a:t>
                      </a:r>
                      <a:endParaRPr lang="en-US" dirty="0"/>
                    </a:p>
                  </a:txBody>
                  <a:tcPr/>
                </a:tc>
              </a:tr>
              <a:tr h="485775">
                <a:tc>
                  <a:txBody>
                    <a:bodyPr/>
                    <a:lstStyle/>
                    <a:p>
                      <a:pPr algn="ctr"/>
                      <a:r>
                        <a:rPr lang="en-US" dirty="0" smtClean="0"/>
                        <a:t>M6</a:t>
                      </a:r>
                      <a:endParaRPr lang="en-US" dirty="0"/>
                    </a:p>
                  </a:txBody>
                  <a:tcPr/>
                </a:tc>
              </a:tr>
              <a:tr h="485775">
                <a:tc>
                  <a:txBody>
                    <a:bodyPr/>
                    <a:lstStyle/>
                    <a:p>
                      <a:pPr algn="ctr"/>
                      <a:r>
                        <a:rPr lang="en-US" dirty="0" smtClean="0"/>
                        <a:t>M7</a:t>
                      </a:r>
                      <a:endParaRPr lang="en-US" dirty="0"/>
                    </a:p>
                  </a:txBody>
                  <a:tcPr/>
                </a:tc>
              </a:tr>
              <a:tr h="485775">
                <a:tc>
                  <a:txBody>
                    <a:bodyPr/>
                    <a:lstStyle/>
                    <a:p>
                      <a:pPr algn="ctr"/>
                      <a:r>
                        <a:rPr lang="en-US" dirty="0" smtClean="0"/>
                        <a:t>S0</a:t>
                      </a:r>
                      <a:endParaRPr lang="en-US" dirty="0"/>
                    </a:p>
                  </a:txBody>
                  <a:tcPr/>
                </a:tc>
              </a:tr>
            </a:tbl>
          </a:graphicData>
        </a:graphic>
      </p:graphicFrame>
      <p:graphicFrame>
        <p:nvGraphicFramePr>
          <p:cNvPr id="7" name="Table 6"/>
          <p:cNvGraphicFramePr>
            <a:graphicFrameLocks noGrp="1"/>
          </p:cNvGraphicFramePr>
          <p:nvPr/>
        </p:nvGraphicFramePr>
        <p:xfrm>
          <a:off x="7848600" y="2362200"/>
          <a:ext cx="914400" cy="3886200"/>
        </p:xfrm>
        <a:graphic>
          <a:graphicData uri="http://schemas.openxmlformats.org/drawingml/2006/table">
            <a:tbl>
              <a:tblPr firstRow="1" bandRow="1">
                <a:tableStyleId>{5940675A-B579-460E-94D1-54222C63F5DA}</a:tableStyleId>
              </a:tblPr>
              <a:tblGrid>
                <a:gridCol w="914400"/>
              </a:tblGrid>
              <a:tr h="485775">
                <a:tc>
                  <a:txBody>
                    <a:bodyPr/>
                    <a:lstStyle/>
                    <a:p>
                      <a:pPr algn="ctr"/>
                      <a:r>
                        <a:rPr lang="en-US" dirty="0" smtClean="0"/>
                        <a:t>S1</a:t>
                      </a:r>
                      <a:endParaRPr lang="en-US" dirty="0"/>
                    </a:p>
                  </a:txBody>
                  <a:tcPr/>
                </a:tc>
              </a:tr>
              <a:tr h="485775">
                <a:tc>
                  <a:txBody>
                    <a:bodyPr/>
                    <a:lstStyle/>
                    <a:p>
                      <a:pPr algn="ctr"/>
                      <a:r>
                        <a:rPr lang="en-US" dirty="0" smtClean="0"/>
                        <a:t>S2</a:t>
                      </a:r>
                      <a:endParaRPr lang="en-US" dirty="0"/>
                    </a:p>
                  </a:txBody>
                  <a:tcPr/>
                </a:tc>
              </a:tr>
              <a:tr h="485775">
                <a:tc>
                  <a:txBody>
                    <a:bodyPr/>
                    <a:lstStyle/>
                    <a:p>
                      <a:pPr algn="ctr"/>
                      <a:r>
                        <a:rPr lang="en-US" dirty="0" smtClean="0"/>
                        <a:t>S3</a:t>
                      </a:r>
                      <a:endParaRPr lang="en-US" dirty="0"/>
                    </a:p>
                  </a:txBody>
                  <a:tcPr/>
                </a:tc>
              </a:tr>
              <a:tr h="485775">
                <a:tc>
                  <a:txBody>
                    <a:bodyPr/>
                    <a:lstStyle/>
                    <a:p>
                      <a:pPr algn="ctr"/>
                      <a:r>
                        <a:rPr lang="en-US" dirty="0" smtClean="0"/>
                        <a:t>S4</a:t>
                      </a:r>
                      <a:endParaRPr lang="en-US" dirty="0"/>
                    </a:p>
                  </a:txBody>
                  <a:tcPr/>
                </a:tc>
              </a:tr>
              <a:tr h="485775">
                <a:tc>
                  <a:txBody>
                    <a:bodyPr/>
                    <a:lstStyle/>
                    <a:p>
                      <a:pPr algn="ctr"/>
                      <a:r>
                        <a:rPr lang="en-US" dirty="0" smtClean="0"/>
                        <a:t>S5</a:t>
                      </a:r>
                      <a:endParaRPr lang="en-US" dirty="0"/>
                    </a:p>
                  </a:txBody>
                  <a:tcPr/>
                </a:tc>
              </a:tr>
              <a:tr h="485775">
                <a:tc>
                  <a:txBody>
                    <a:bodyPr/>
                    <a:lstStyle/>
                    <a:p>
                      <a:pPr algn="ctr"/>
                      <a:r>
                        <a:rPr lang="en-US" dirty="0" smtClean="0"/>
                        <a:t>S6</a:t>
                      </a:r>
                      <a:endParaRPr lang="en-US" dirty="0"/>
                    </a:p>
                  </a:txBody>
                  <a:tcPr/>
                </a:tc>
              </a:tr>
              <a:tr h="485775">
                <a:tc>
                  <a:txBody>
                    <a:bodyPr/>
                    <a:lstStyle/>
                    <a:p>
                      <a:pPr algn="ctr"/>
                      <a:r>
                        <a:rPr lang="en-US" dirty="0" smtClean="0"/>
                        <a:t>S7</a:t>
                      </a:r>
                      <a:endParaRPr lang="en-US" dirty="0"/>
                    </a:p>
                  </a:txBody>
                  <a:tcPr/>
                </a:tc>
              </a:tr>
              <a:tr h="485775">
                <a:tc>
                  <a:txBody>
                    <a:bodyPr/>
                    <a:lstStyle/>
                    <a:p>
                      <a:pPr algn="ctr"/>
                      <a:r>
                        <a:rPr lang="en-US" dirty="0" smtClean="0"/>
                        <a:t>M0</a:t>
                      </a:r>
                      <a:endParaRPr lang="en-US" dirty="0"/>
                    </a:p>
                  </a:txBody>
                  <a:tcPr/>
                </a:tc>
              </a:tr>
            </a:tbl>
          </a:graphicData>
        </a:graphic>
      </p:graphicFrame>
      <p:sp>
        <p:nvSpPr>
          <p:cNvPr id="8" name="TextBox 7"/>
          <p:cNvSpPr txBox="1"/>
          <p:nvPr/>
        </p:nvSpPr>
        <p:spPr>
          <a:xfrm>
            <a:off x="1828800" y="3505200"/>
            <a:ext cx="1143000" cy="369332"/>
          </a:xfrm>
          <a:prstGeom prst="rect">
            <a:avLst/>
          </a:prstGeom>
          <a:noFill/>
        </p:spPr>
        <p:txBody>
          <a:bodyPr wrap="square" rtlCol="0">
            <a:spAutoFit/>
          </a:bodyPr>
          <a:lstStyle/>
          <a:p>
            <a:r>
              <a:rPr lang="en-US" dirty="0"/>
              <a:t>MASTER</a:t>
            </a:r>
            <a:endParaRPr lang="en-US" dirty="0"/>
          </a:p>
        </p:txBody>
      </p:sp>
      <p:sp>
        <p:nvSpPr>
          <p:cNvPr id="9" name="TextBox 8"/>
          <p:cNvSpPr txBox="1"/>
          <p:nvPr/>
        </p:nvSpPr>
        <p:spPr>
          <a:xfrm>
            <a:off x="9296400" y="3581400"/>
            <a:ext cx="990600" cy="369332"/>
          </a:xfrm>
          <a:prstGeom prst="rect">
            <a:avLst/>
          </a:prstGeom>
          <a:noFill/>
        </p:spPr>
        <p:txBody>
          <a:bodyPr wrap="square" rtlCol="0">
            <a:spAutoFit/>
          </a:bodyPr>
          <a:lstStyle/>
          <a:p>
            <a:r>
              <a:rPr lang="en-US" dirty="0"/>
              <a:t>SLAVE</a:t>
            </a:r>
            <a:endParaRPr lang="en-US" dirty="0"/>
          </a:p>
        </p:txBody>
      </p:sp>
      <p:sp>
        <p:nvSpPr>
          <p:cNvPr id="10" name="TextBox 9"/>
          <p:cNvSpPr txBox="1"/>
          <p:nvPr/>
        </p:nvSpPr>
        <p:spPr>
          <a:xfrm>
            <a:off x="4800600" y="2209800"/>
            <a:ext cx="1143000" cy="369332"/>
          </a:xfrm>
          <a:prstGeom prst="rect">
            <a:avLst/>
          </a:prstGeom>
          <a:noFill/>
        </p:spPr>
        <p:txBody>
          <a:bodyPr wrap="square" rtlCol="0">
            <a:spAutoFit/>
          </a:bodyPr>
          <a:lstStyle/>
          <a:p>
            <a:r>
              <a:rPr lang="en-US" dirty="0"/>
              <a:t>MOSI</a:t>
            </a:r>
            <a:endParaRPr lang="en-US" dirty="0"/>
          </a:p>
        </p:txBody>
      </p:sp>
      <p:sp>
        <p:nvSpPr>
          <p:cNvPr id="11" name="TextBox 10"/>
          <p:cNvSpPr txBox="1"/>
          <p:nvPr/>
        </p:nvSpPr>
        <p:spPr>
          <a:xfrm>
            <a:off x="6705600" y="2209800"/>
            <a:ext cx="1219200" cy="381000"/>
          </a:xfrm>
          <a:prstGeom prst="rect">
            <a:avLst/>
          </a:prstGeom>
          <a:noFill/>
        </p:spPr>
        <p:txBody>
          <a:bodyPr wrap="square" rtlCol="0">
            <a:spAutoFit/>
          </a:bodyPr>
          <a:lstStyle/>
          <a:p>
            <a:r>
              <a:rPr lang="en-US" dirty="0"/>
              <a:t>MISO</a:t>
            </a:r>
            <a:endParaRPr lang="en-US" dirty="0"/>
          </a:p>
        </p:txBody>
      </p:sp>
      <p:cxnSp>
        <p:nvCxnSpPr>
          <p:cNvPr id="13" name="Straight Arrow Connector 12"/>
          <p:cNvCxnSpPr/>
          <p:nvPr/>
        </p:nvCxnSpPr>
        <p:spPr>
          <a:xfrm>
            <a:off x="4495800" y="2590800"/>
            <a:ext cx="3352800" cy="3429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495800" y="2667000"/>
            <a:ext cx="3352800" cy="3352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25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571</Words>
  <Application>Microsoft Office PowerPoint</Application>
  <PresentationFormat>Widescreen</PresentationFormat>
  <Paragraphs>138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Serial Peripheral Interface</vt:lpstr>
      <vt:lpstr>Synchronous Mode</vt:lpstr>
      <vt:lpstr>Why SPI?</vt:lpstr>
      <vt:lpstr>How SPI works?</vt:lpstr>
      <vt:lpstr>Why SPI? Cont’</vt:lpstr>
      <vt:lpstr>How Communication is done?</vt:lpstr>
      <vt:lpstr>Slave select</vt:lpstr>
      <vt:lpstr>Single Master Multi-Slave</vt:lpstr>
      <vt:lpstr>Data Transfer in SPI</vt:lpstr>
      <vt:lpstr>Data Transfer in SPI</vt:lpstr>
      <vt:lpstr>Data Transfer in SPI</vt:lpstr>
      <vt:lpstr>SPI in AVR</vt:lpstr>
      <vt:lpstr>SPI Registers</vt:lpstr>
      <vt:lpstr>Control Register</vt:lpstr>
      <vt:lpstr>Clock phase and polarity</vt:lpstr>
      <vt:lpstr>Data Modes</vt:lpstr>
      <vt:lpstr>SPI Speed</vt:lpstr>
      <vt:lpstr>Initialize SPI in Master Mode</vt:lpstr>
      <vt:lpstr>LAB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Peripheral Interface</dc:title>
  <dc:creator>Mohamed</dc:creator>
  <cp:lastModifiedBy>Mohamed</cp:lastModifiedBy>
  <cp:revision>51</cp:revision>
  <dcterms:created xsi:type="dcterms:W3CDTF">2019-10-17T08:52:22Z</dcterms:created>
  <dcterms:modified xsi:type="dcterms:W3CDTF">2019-10-18T13:30:11Z</dcterms:modified>
</cp:coreProperties>
</file>