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E2C8AC-6333-46B9-BDBE-3E33A4229B4E}"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92543-E8F1-460D-85DB-76A1B1716537}" type="slidenum">
              <a:rPr lang="en-US" smtClean="0"/>
              <a:t>‹#›</a:t>
            </a:fld>
            <a:endParaRPr lang="en-US"/>
          </a:p>
        </p:txBody>
      </p:sp>
    </p:spTree>
    <p:extLst>
      <p:ext uri="{BB962C8B-B14F-4D97-AF65-F5344CB8AC3E}">
        <p14:creationId xmlns:p14="http://schemas.microsoft.com/office/powerpoint/2010/main" val="136937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2C8AC-6333-46B9-BDBE-3E33A4229B4E}"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92543-E8F1-460D-85DB-76A1B1716537}" type="slidenum">
              <a:rPr lang="en-US" smtClean="0"/>
              <a:t>‹#›</a:t>
            </a:fld>
            <a:endParaRPr lang="en-US"/>
          </a:p>
        </p:txBody>
      </p:sp>
    </p:spTree>
    <p:extLst>
      <p:ext uri="{BB962C8B-B14F-4D97-AF65-F5344CB8AC3E}">
        <p14:creationId xmlns:p14="http://schemas.microsoft.com/office/powerpoint/2010/main" val="9660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2C8AC-6333-46B9-BDBE-3E33A4229B4E}"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92543-E8F1-460D-85DB-76A1B1716537}" type="slidenum">
              <a:rPr lang="en-US" smtClean="0"/>
              <a:t>‹#›</a:t>
            </a:fld>
            <a:endParaRPr lang="en-US"/>
          </a:p>
        </p:txBody>
      </p:sp>
    </p:spTree>
    <p:extLst>
      <p:ext uri="{BB962C8B-B14F-4D97-AF65-F5344CB8AC3E}">
        <p14:creationId xmlns:p14="http://schemas.microsoft.com/office/powerpoint/2010/main" val="126655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2C8AC-6333-46B9-BDBE-3E33A4229B4E}"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92543-E8F1-460D-85DB-76A1B1716537}" type="slidenum">
              <a:rPr lang="en-US" smtClean="0"/>
              <a:t>‹#›</a:t>
            </a:fld>
            <a:endParaRPr lang="en-US"/>
          </a:p>
        </p:txBody>
      </p:sp>
    </p:spTree>
    <p:extLst>
      <p:ext uri="{BB962C8B-B14F-4D97-AF65-F5344CB8AC3E}">
        <p14:creationId xmlns:p14="http://schemas.microsoft.com/office/powerpoint/2010/main" val="90679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E2C8AC-6333-46B9-BDBE-3E33A4229B4E}"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92543-E8F1-460D-85DB-76A1B1716537}" type="slidenum">
              <a:rPr lang="en-US" smtClean="0"/>
              <a:t>‹#›</a:t>
            </a:fld>
            <a:endParaRPr lang="en-US"/>
          </a:p>
        </p:txBody>
      </p:sp>
    </p:spTree>
    <p:extLst>
      <p:ext uri="{BB962C8B-B14F-4D97-AF65-F5344CB8AC3E}">
        <p14:creationId xmlns:p14="http://schemas.microsoft.com/office/powerpoint/2010/main" val="270349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E2C8AC-6333-46B9-BDBE-3E33A4229B4E}"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92543-E8F1-460D-85DB-76A1B1716537}" type="slidenum">
              <a:rPr lang="en-US" smtClean="0"/>
              <a:t>‹#›</a:t>
            </a:fld>
            <a:endParaRPr lang="en-US"/>
          </a:p>
        </p:txBody>
      </p:sp>
    </p:spTree>
    <p:extLst>
      <p:ext uri="{BB962C8B-B14F-4D97-AF65-F5344CB8AC3E}">
        <p14:creationId xmlns:p14="http://schemas.microsoft.com/office/powerpoint/2010/main" val="7522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E2C8AC-6333-46B9-BDBE-3E33A4229B4E}"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92543-E8F1-460D-85DB-76A1B1716537}" type="slidenum">
              <a:rPr lang="en-US" smtClean="0"/>
              <a:t>‹#›</a:t>
            </a:fld>
            <a:endParaRPr lang="en-US"/>
          </a:p>
        </p:txBody>
      </p:sp>
    </p:spTree>
    <p:extLst>
      <p:ext uri="{BB962C8B-B14F-4D97-AF65-F5344CB8AC3E}">
        <p14:creationId xmlns:p14="http://schemas.microsoft.com/office/powerpoint/2010/main" val="999235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E2C8AC-6333-46B9-BDBE-3E33A4229B4E}"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92543-E8F1-460D-85DB-76A1B1716537}" type="slidenum">
              <a:rPr lang="en-US" smtClean="0"/>
              <a:t>‹#›</a:t>
            </a:fld>
            <a:endParaRPr lang="en-US"/>
          </a:p>
        </p:txBody>
      </p:sp>
    </p:spTree>
    <p:extLst>
      <p:ext uri="{BB962C8B-B14F-4D97-AF65-F5344CB8AC3E}">
        <p14:creationId xmlns:p14="http://schemas.microsoft.com/office/powerpoint/2010/main" val="145489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2C8AC-6333-46B9-BDBE-3E33A4229B4E}" type="datetimeFigureOut">
              <a:rPr lang="en-US" smtClean="0"/>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92543-E8F1-460D-85DB-76A1B1716537}" type="slidenum">
              <a:rPr lang="en-US" smtClean="0"/>
              <a:t>‹#›</a:t>
            </a:fld>
            <a:endParaRPr lang="en-US"/>
          </a:p>
        </p:txBody>
      </p:sp>
    </p:spTree>
    <p:extLst>
      <p:ext uri="{BB962C8B-B14F-4D97-AF65-F5344CB8AC3E}">
        <p14:creationId xmlns:p14="http://schemas.microsoft.com/office/powerpoint/2010/main" val="305084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2C8AC-6333-46B9-BDBE-3E33A4229B4E}"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92543-E8F1-460D-85DB-76A1B1716537}" type="slidenum">
              <a:rPr lang="en-US" smtClean="0"/>
              <a:t>‹#›</a:t>
            </a:fld>
            <a:endParaRPr lang="en-US"/>
          </a:p>
        </p:txBody>
      </p:sp>
    </p:spTree>
    <p:extLst>
      <p:ext uri="{BB962C8B-B14F-4D97-AF65-F5344CB8AC3E}">
        <p14:creationId xmlns:p14="http://schemas.microsoft.com/office/powerpoint/2010/main" val="2852271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2C8AC-6333-46B9-BDBE-3E33A4229B4E}"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92543-E8F1-460D-85DB-76A1B1716537}" type="slidenum">
              <a:rPr lang="en-US" smtClean="0"/>
              <a:t>‹#›</a:t>
            </a:fld>
            <a:endParaRPr lang="en-US"/>
          </a:p>
        </p:txBody>
      </p:sp>
    </p:spTree>
    <p:extLst>
      <p:ext uri="{BB962C8B-B14F-4D97-AF65-F5344CB8AC3E}">
        <p14:creationId xmlns:p14="http://schemas.microsoft.com/office/powerpoint/2010/main" val="258599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2C8AC-6333-46B9-BDBE-3E33A4229B4E}" type="datetimeFigureOut">
              <a:rPr lang="en-US" smtClean="0"/>
              <a:t>12/10/2019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92543-E8F1-460D-85DB-76A1B1716537}" type="slidenum">
              <a:rPr lang="en-US" smtClean="0"/>
              <a:t>‹#›</a:t>
            </a:fld>
            <a:endParaRPr lang="en-US"/>
          </a:p>
        </p:txBody>
      </p:sp>
    </p:spTree>
    <p:extLst>
      <p:ext uri="{BB962C8B-B14F-4D97-AF65-F5344CB8AC3E}">
        <p14:creationId xmlns:p14="http://schemas.microsoft.com/office/powerpoint/2010/main" val="2857959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IoT</a:t>
            </a:r>
            <a:r>
              <a:rPr lang="en-US" dirty="0" smtClean="0"/>
              <a:t> Platforms</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spTree>
    <p:extLst>
      <p:ext uri="{BB962C8B-B14F-4D97-AF65-F5344CB8AC3E}">
        <p14:creationId xmlns:p14="http://schemas.microsoft.com/office/powerpoint/2010/main" val="94195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DAC</a:t>
            </a:r>
            <a:endParaRPr lang="en-US" dirty="0"/>
          </a:p>
        </p:txBody>
      </p:sp>
      <p:sp>
        <p:nvSpPr>
          <p:cNvPr id="3" name="Content Placeholder 2"/>
          <p:cNvSpPr>
            <a:spLocks noGrp="1"/>
          </p:cNvSpPr>
          <p:nvPr>
            <p:ph idx="1"/>
          </p:nvPr>
        </p:nvSpPr>
        <p:spPr/>
        <p:txBody>
          <a:bodyPr/>
          <a:lstStyle/>
          <a:p>
            <a:r>
              <a:rPr lang="en-US" dirty="0"/>
              <a:t>There are 2 x 8 bits DAC channels on the ESP32 to convert digital signals into analog voltage signal outputs. These are the DAC channels:</a:t>
            </a:r>
          </a:p>
          <a:p>
            <a:r>
              <a:rPr lang="en-US" dirty="0"/>
              <a:t>DAC1 (GPIO25)</a:t>
            </a:r>
          </a:p>
          <a:p>
            <a:r>
              <a:rPr lang="en-US" dirty="0"/>
              <a:t>DAC2 (GPIO26)</a:t>
            </a:r>
          </a:p>
          <a:p>
            <a:endParaRPr lang="en-US" dirty="0"/>
          </a:p>
        </p:txBody>
      </p:sp>
    </p:spTree>
    <p:extLst>
      <p:ext uri="{BB962C8B-B14F-4D97-AF65-F5344CB8AC3E}">
        <p14:creationId xmlns:p14="http://schemas.microsoft.com/office/powerpoint/2010/main" val="123565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RTC </a:t>
            </a:r>
            <a:r>
              <a:rPr lang="en-US" b="1" dirty="0" smtClean="0"/>
              <a:t>GPIOs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There is RTC GPIO support on the ESP32. The GPIOs routed to the RTC low-power subsystem can be used when the ESP32 is in deep sleep. These RTC GPIOs can be used to wake up the ESP32 from deep sleep when the Ultra Low Power (ULP) co-processor is running. The following GPIOs can be used as an external wake up source</a:t>
            </a:r>
            <a:r>
              <a:rPr lang="en-US" dirty="0" smtClean="0"/>
              <a:t>.</a:t>
            </a:r>
          </a:p>
          <a:p>
            <a:endParaRPr lang="en-US" dirty="0"/>
          </a:p>
          <a:p>
            <a:r>
              <a:rPr lang="en-US" dirty="0"/>
              <a:t>RTC_GPIO0 (GPIO36</a:t>
            </a:r>
            <a:r>
              <a:rPr lang="en-US" dirty="0" smtClean="0"/>
              <a:t>)		RTC_GPIO9 (GPIO32)</a:t>
            </a:r>
          </a:p>
          <a:p>
            <a:r>
              <a:rPr lang="en-US" dirty="0" smtClean="0"/>
              <a:t>RTC_GPIO10 (GPIO4)		RTC_GPIO3 (GPIO39)</a:t>
            </a:r>
          </a:p>
          <a:p>
            <a:r>
              <a:rPr lang="en-US" dirty="0" smtClean="0"/>
              <a:t>RTC_GPIO11 (GPIO0)		RTC_GPIO4 (GPIO34)</a:t>
            </a:r>
          </a:p>
          <a:p>
            <a:r>
              <a:rPr lang="en-US" dirty="0" smtClean="0"/>
              <a:t>RTC_GPIO12 (GPIO2)		RTC_GPIO5 (GPIO35)</a:t>
            </a:r>
          </a:p>
          <a:p>
            <a:r>
              <a:rPr lang="en-US" dirty="0" smtClean="0"/>
              <a:t>RTC_GPIO13 (GPIO15)	RTC_GPIO6 (GPIO25)</a:t>
            </a:r>
          </a:p>
          <a:p>
            <a:r>
              <a:rPr lang="en-US" dirty="0" smtClean="0"/>
              <a:t>RTC_GPIO14 (GPIO13)	RTC_GPIO8 (GPIO33)</a:t>
            </a:r>
          </a:p>
          <a:p>
            <a:r>
              <a:rPr lang="en-US" dirty="0" smtClean="0"/>
              <a:t>RTC_GPIO7 (GPIO26)		RTC_GPIO17 (GPIO27)</a:t>
            </a:r>
          </a:p>
          <a:p>
            <a:r>
              <a:rPr lang="en-US" dirty="0" smtClean="0"/>
              <a:t>RTC_GPIO15 (GPIO12) 	RTC_GPIO16 (GPIO14)</a:t>
            </a:r>
          </a:p>
          <a:p>
            <a:endParaRPr lang="en-US" dirty="0" smtClean="0"/>
          </a:p>
          <a:p>
            <a:endParaRPr lang="en-US" dirty="0"/>
          </a:p>
        </p:txBody>
      </p:sp>
    </p:spTree>
    <p:extLst>
      <p:ext uri="{BB962C8B-B14F-4D97-AF65-F5344CB8AC3E}">
        <p14:creationId xmlns:p14="http://schemas.microsoft.com/office/powerpoint/2010/main" val="86540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a:t>
            </a:r>
            <a:endParaRPr lang="en-US" dirty="0"/>
          </a:p>
        </p:txBody>
      </p:sp>
      <p:sp>
        <p:nvSpPr>
          <p:cNvPr id="3" name="Content Placeholder 2"/>
          <p:cNvSpPr>
            <a:spLocks noGrp="1"/>
          </p:cNvSpPr>
          <p:nvPr>
            <p:ph idx="1"/>
          </p:nvPr>
        </p:nvSpPr>
        <p:spPr/>
        <p:txBody>
          <a:bodyPr>
            <a:normAutofit lnSpcReduction="10000"/>
          </a:bodyPr>
          <a:lstStyle/>
          <a:p>
            <a:r>
              <a:rPr lang="en-US" dirty="0"/>
              <a:t>The ESP32 LED PWM controller has 16 independent channels that can be configured to generate PWM signals with different properties. All pins that can act as outputs can be used as PWM pins (Input only pin GPIOs 34 to 39 can’t generate PWM).</a:t>
            </a:r>
          </a:p>
          <a:p>
            <a:r>
              <a:rPr lang="en-US" dirty="0"/>
              <a:t>To set a PWM signal, you need to define these parameters in the code</a:t>
            </a:r>
            <a:r>
              <a:rPr lang="en-US" dirty="0" smtClean="0"/>
              <a:t>:</a:t>
            </a:r>
          </a:p>
          <a:p>
            <a:r>
              <a:rPr lang="en-US" dirty="0"/>
              <a:t>Signal’s frequency;</a:t>
            </a:r>
          </a:p>
          <a:p>
            <a:r>
              <a:rPr lang="en-US" dirty="0"/>
              <a:t>Duty cycle;</a:t>
            </a:r>
          </a:p>
          <a:p>
            <a:r>
              <a:rPr lang="en-US" dirty="0"/>
              <a:t>PWM channel;</a:t>
            </a:r>
          </a:p>
          <a:p>
            <a:r>
              <a:rPr lang="en-US" dirty="0"/>
              <a:t>GPIO where you want to output the signal.</a:t>
            </a:r>
          </a:p>
          <a:p>
            <a:endParaRPr lang="en-US" dirty="0"/>
          </a:p>
        </p:txBody>
      </p:sp>
    </p:spTree>
    <p:extLst>
      <p:ext uri="{BB962C8B-B14F-4D97-AF65-F5344CB8AC3E}">
        <p14:creationId xmlns:p14="http://schemas.microsoft.com/office/powerpoint/2010/main" val="194267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(UART)</a:t>
            </a:r>
            <a:endParaRPr lang="en-US" dirty="0"/>
          </a:p>
        </p:txBody>
      </p:sp>
      <p:sp>
        <p:nvSpPr>
          <p:cNvPr id="3" name="Content Placeholder 2"/>
          <p:cNvSpPr>
            <a:spLocks noGrp="1"/>
          </p:cNvSpPr>
          <p:nvPr>
            <p:ph idx="1"/>
          </p:nvPr>
        </p:nvSpPr>
        <p:spPr/>
        <p:txBody>
          <a:bodyPr/>
          <a:lstStyle/>
          <a:p>
            <a:r>
              <a:rPr lang="en-US" dirty="0"/>
              <a:t>ESP32 has three serial ports</a:t>
            </a:r>
          </a:p>
          <a:p>
            <a:r>
              <a:rPr lang="en-US" dirty="0"/>
              <a:t>First Serial RX0, TX0 is used for programming,</a:t>
            </a:r>
          </a:p>
          <a:p>
            <a:r>
              <a:rPr lang="en-US" b="1" dirty="0"/>
              <a:t>GPIO3 (U0RXD)</a:t>
            </a:r>
            <a:endParaRPr lang="en-US" dirty="0"/>
          </a:p>
          <a:p>
            <a:r>
              <a:rPr lang="en-US" b="1" dirty="0"/>
              <a:t>GPIO1(U0TXD)</a:t>
            </a:r>
            <a:endParaRPr lang="en-US" dirty="0"/>
          </a:p>
          <a:p>
            <a:r>
              <a:rPr lang="en-US" dirty="0"/>
              <a:t>Another Serial port is available on</a:t>
            </a:r>
          </a:p>
          <a:p>
            <a:r>
              <a:rPr lang="en-US" b="1" dirty="0"/>
              <a:t>GPIO16 (U2RXD).</a:t>
            </a:r>
            <a:endParaRPr lang="en-US" dirty="0"/>
          </a:p>
          <a:p>
            <a:r>
              <a:rPr lang="en-US" b="1" dirty="0"/>
              <a:t>GIIO17 (U2TXD).</a:t>
            </a:r>
            <a:endParaRPr lang="en-US" dirty="0"/>
          </a:p>
          <a:p>
            <a:endParaRPr lang="en-US" dirty="0"/>
          </a:p>
        </p:txBody>
      </p:sp>
    </p:spTree>
    <p:extLst>
      <p:ext uri="{BB962C8B-B14F-4D97-AF65-F5344CB8AC3E}">
        <p14:creationId xmlns:p14="http://schemas.microsoft.com/office/powerpoint/2010/main" val="2900856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a:t>
            </a:r>
            <a:endParaRPr lang="en-US" dirty="0"/>
          </a:p>
        </p:txBody>
      </p:sp>
      <p:sp>
        <p:nvSpPr>
          <p:cNvPr id="3" name="Content Placeholder 2"/>
          <p:cNvSpPr>
            <a:spLocks noGrp="1"/>
          </p:cNvSpPr>
          <p:nvPr>
            <p:ph idx="1"/>
          </p:nvPr>
        </p:nvSpPr>
        <p:spPr/>
        <p:txBody>
          <a:bodyPr/>
          <a:lstStyle/>
          <a:p>
            <a:r>
              <a:rPr lang="en-US" dirty="0"/>
              <a:t>By default, the pin mapping for SPI is:</a:t>
            </a:r>
          </a:p>
          <a:p>
            <a:pPr marL="0" indent="0">
              <a:buNone/>
            </a:pPr>
            <a:r>
              <a:rPr lang="en-US" dirty="0" smtClean="0"/>
              <a:t/>
            </a:r>
            <a:br>
              <a:rPr lang="en-US" dirty="0" smtClean="0"/>
            </a:br>
            <a:endParaRPr lang="en-US" dirty="0"/>
          </a:p>
        </p:txBody>
      </p:sp>
      <p:pic>
        <p:nvPicPr>
          <p:cNvPr id="8" name="Picture 7"/>
          <p:cNvPicPr>
            <a:picLocks noChangeAspect="1"/>
          </p:cNvPicPr>
          <p:nvPr/>
        </p:nvPicPr>
        <p:blipFill>
          <a:blip r:embed="rId2"/>
          <a:stretch>
            <a:fillRect/>
          </a:stretch>
        </p:blipFill>
        <p:spPr>
          <a:xfrm>
            <a:off x="838200" y="2607944"/>
            <a:ext cx="11307853" cy="2428289"/>
          </a:xfrm>
          <a:prstGeom prst="rect">
            <a:avLst/>
          </a:prstGeom>
        </p:spPr>
      </p:pic>
    </p:spTree>
    <p:extLst>
      <p:ext uri="{BB962C8B-B14F-4D97-AF65-F5344CB8AC3E}">
        <p14:creationId xmlns:p14="http://schemas.microsoft.com/office/powerpoint/2010/main" val="1339692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I2C</a:t>
            </a:r>
            <a:endParaRPr lang="en-US" dirty="0"/>
          </a:p>
        </p:txBody>
      </p:sp>
      <p:sp>
        <p:nvSpPr>
          <p:cNvPr id="3" name="Content Placeholder 2"/>
          <p:cNvSpPr>
            <a:spLocks noGrp="1"/>
          </p:cNvSpPr>
          <p:nvPr>
            <p:ph idx="1"/>
          </p:nvPr>
        </p:nvSpPr>
        <p:spPr/>
        <p:txBody>
          <a:bodyPr/>
          <a:lstStyle/>
          <a:p>
            <a:r>
              <a:rPr lang="en-US" dirty="0"/>
              <a:t>When using the ESP32 with the </a:t>
            </a:r>
            <a:r>
              <a:rPr lang="en-US" dirty="0" err="1"/>
              <a:t>Arduino</a:t>
            </a:r>
            <a:r>
              <a:rPr lang="en-US" dirty="0"/>
              <a:t> IDE, you should use the ESP32 I2C default pins (supported by the Wire library):</a:t>
            </a:r>
          </a:p>
          <a:p>
            <a:r>
              <a:rPr lang="en-US" dirty="0"/>
              <a:t>GPIO 21 (SDA)</a:t>
            </a:r>
          </a:p>
          <a:p>
            <a:r>
              <a:rPr lang="en-US" dirty="0"/>
              <a:t>GPIO 22 (SCL)</a:t>
            </a:r>
          </a:p>
          <a:p>
            <a:endParaRPr lang="en-US" dirty="0"/>
          </a:p>
        </p:txBody>
      </p:sp>
    </p:spTree>
    <p:extLst>
      <p:ext uri="{BB962C8B-B14F-4D97-AF65-F5344CB8AC3E}">
        <p14:creationId xmlns:p14="http://schemas.microsoft.com/office/powerpoint/2010/main" val="1945549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a:t>
            </a:r>
            <a:endParaRPr lang="en-US" dirty="0"/>
          </a:p>
        </p:txBody>
      </p:sp>
      <p:sp>
        <p:nvSpPr>
          <p:cNvPr id="3" name="Content Placeholder 2"/>
          <p:cNvSpPr>
            <a:spLocks noGrp="1"/>
          </p:cNvSpPr>
          <p:nvPr>
            <p:ph idx="1"/>
          </p:nvPr>
        </p:nvSpPr>
        <p:spPr/>
        <p:txBody>
          <a:bodyPr/>
          <a:lstStyle/>
          <a:p>
            <a:r>
              <a:rPr lang="en-US" dirty="0"/>
              <a:t>All GPIOs can be configured as interrupts.</a:t>
            </a:r>
          </a:p>
          <a:p>
            <a:r>
              <a:rPr lang="en-US" dirty="0" smtClean="0"/>
              <a:t/>
            </a:r>
            <a:br>
              <a:rPr lang="en-US" dirty="0" smtClean="0"/>
            </a:br>
            <a:endParaRPr lang="en-US" dirty="0"/>
          </a:p>
        </p:txBody>
      </p:sp>
    </p:spTree>
    <p:extLst>
      <p:ext uri="{BB962C8B-B14F-4D97-AF65-F5344CB8AC3E}">
        <p14:creationId xmlns:p14="http://schemas.microsoft.com/office/powerpoint/2010/main" val="2550881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pin (EN)</a:t>
            </a:r>
            <a:endParaRPr lang="en-US" dirty="0"/>
          </a:p>
        </p:txBody>
      </p:sp>
      <p:sp>
        <p:nvSpPr>
          <p:cNvPr id="3" name="Content Placeholder 2"/>
          <p:cNvSpPr>
            <a:spLocks noGrp="1"/>
          </p:cNvSpPr>
          <p:nvPr>
            <p:ph idx="1"/>
          </p:nvPr>
        </p:nvSpPr>
        <p:spPr/>
        <p:txBody>
          <a:bodyPr/>
          <a:lstStyle/>
          <a:p>
            <a:r>
              <a:rPr lang="en-US" dirty="0"/>
              <a:t>Enable (EN) is the 3.3V regulator’s enable pin. It’s pulled up, so connect to ground to disable the 3.3V regulator. This means that you can use this pin connected to a pushbutton to restart your ESP32.</a:t>
            </a:r>
          </a:p>
        </p:txBody>
      </p:sp>
    </p:spTree>
    <p:extLst>
      <p:ext uri="{BB962C8B-B14F-4D97-AF65-F5344CB8AC3E}">
        <p14:creationId xmlns:p14="http://schemas.microsoft.com/office/powerpoint/2010/main" val="923459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GPIO Current Drawn</a:t>
            </a:r>
            <a:endParaRPr lang="en-US" dirty="0"/>
          </a:p>
        </p:txBody>
      </p:sp>
      <p:sp>
        <p:nvSpPr>
          <p:cNvPr id="3" name="Content Placeholder 2"/>
          <p:cNvSpPr>
            <a:spLocks noGrp="1"/>
          </p:cNvSpPr>
          <p:nvPr>
            <p:ph idx="1"/>
          </p:nvPr>
        </p:nvSpPr>
        <p:spPr/>
        <p:txBody>
          <a:bodyPr/>
          <a:lstStyle/>
          <a:p>
            <a:r>
              <a:rPr lang="en-US" dirty="0"/>
              <a:t>The absolute maximum current drawn per GPIO is source 40mA  and sink 28mAmp according to the “Recommended Operating Conditions” section in the ESP32 datasheet.</a:t>
            </a:r>
          </a:p>
        </p:txBody>
      </p:sp>
    </p:spTree>
    <p:extLst>
      <p:ext uri="{BB962C8B-B14F-4D97-AF65-F5344CB8AC3E}">
        <p14:creationId xmlns:p14="http://schemas.microsoft.com/office/powerpoint/2010/main" val="333285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2995"/>
            <a:ext cx="10515600" cy="1325563"/>
          </a:xfrm>
        </p:spPr>
        <p:txBody>
          <a:bodyPr/>
          <a:lstStyle/>
          <a:p>
            <a:r>
              <a:rPr lang="en-US" dirty="0" smtClean="0"/>
              <a:t>ESP32</a:t>
            </a:r>
            <a:endParaRPr lang="en-US" dirty="0"/>
          </a:p>
        </p:txBody>
      </p:sp>
      <p:sp>
        <p:nvSpPr>
          <p:cNvPr id="3" name="Content Placeholder 2"/>
          <p:cNvSpPr>
            <a:spLocks noGrp="1"/>
          </p:cNvSpPr>
          <p:nvPr>
            <p:ph idx="1"/>
          </p:nvPr>
        </p:nvSpPr>
        <p:spPr>
          <a:xfrm>
            <a:off x="838200" y="1825625"/>
            <a:ext cx="5098576" cy="4351338"/>
          </a:xfrm>
        </p:spPr>
        <p:txBody>
          <a:bodyPr/>
          <a:lstStyle/>
          <a:p>
            <a:r>
              <a:rPr lang="en-US" dirty="0"/>
              <a:t>ESP32-WROOM-32 is a powerful, generic </a:t>
            </a:r>
            <a:r>
              <a:rPr lang="en-US" dirty="0" err="1"/>
              <a:t>Wi-Fi+BT+BLE</a:t>
            </a:r>
            <a:r>
              <a:rPr lang="en-US" dirty="0"/>
              <a:t> MCU module that targets a wide variety of applications, ranging from low-power sensor networks to the most demanding tasks, such as voice encoding, music streaming and MP3 decoding.</a:t>
            </a:r>
            <a:endParaRPr lang="en-US" dirty="0"/>
          </a:p>
        </p:txBody>
      </p:sp>
      <p:pic>
        <p:nvPicPr>
          <p:cNvPr id="4" name="Picture 2" descr="ESP32 LED Blink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924" y="1778558"/>
            <a:ext cx="4466419" cy="3612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34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ESP32</a:t>
            </a:r>
            <a:endParaRPr lang="en-US" dirty="0"/>
          </a:p>
        </p:txBody>
      </p:sp>
      <p:pic>
        <p:nvPicPr>
          <p:cNvPr id="1026" name="Picture 2" descr="ESP32 DevKit Pinou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9080" y="2003046"/>
            <a:ext cx="704767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61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ESP32 Peripherals </a:t>
            </a:r>
            <a:r>
              <a:rPr lang="en-US" b="1" dirty="0" smtClean="0"/>
              <a:t>Features</a:t>
            </a:r>
            <a:endParaRPr lang="en-US" dirty="0"/>
          </a:p>
        </p:txBody>
      </p:sp>
      <p:sp>
        <p:nvSpPr>
          <p:cNvPr id="3" name="Content Placeholder 2"/>
          <p:cNvSpPr>
            <a:spLocks noGrp="1"/>
          </p:cNvSpPr>
          <p:nvPr>
            <p:ph idx="1"/>
          </p:nvPr>
        </p:nvSpPr>
        <p:spPr/>
        <p:txBody>
          <a:bodyPr/>
          <a:lstStyle/>
          <a:p>
            <a:r>
              <a:rPr lang="en-US" dirty="0"/>
              <a:t>18 Analog-to-Digital Converter (ADC) channels</a:t>
            </a:r>
          </a:p>
          <a:p>
            <a:r>
              <a:rPr lang="en-US" dirty="0"/>
              <a:t>10 Capacitive sensing GPIOs</a:t>
            </a:r>
          </a:p>
          <a:p>
            <a:r>
              <a:rPr lang="en-US" dirty="0"/>
              <a:t>3 UART interfaces</a:t>
            </a:r>
          </a:p>
          <a:p>
            <a:r>
              <a:rPr lang="en-US" dirty="0"/>
              <a:t>3 SPI interfaces</a:t>
            </a:r>
          </a:p>
          <a:p>
            <a:r>
              <a:rPr lang="en-US" dirty="0"/>
              <a:t>2 I2C interfaces</a:t>
            </a:r>
          </a:p>
          <a:p>
            <a:r>
              <a:rPr lang="en-US" dirty="0"/>
              <a:t>16 PWM output channels</a:t>
            </a:r>
          </a:p>
          <a:p>
            <a:r>
              <a:rPr lang="en-US" dirty="0"/>
              <a:t>2 Digital-to-Analog Converters (DAC)</a:t>
            </a:r>
          </a:p>
          <a:p>
            <a:r>
              <a:rPr lang="en-US" dirty="0"/>
              <a:t>2 I2S interfaces</a:t>
            </a:r>
          </a:p>
          <a:p>
            <a:endParaRPr lang="en-US" dirty="0"/>
          </a:p>
        </p:txBody>
      </p:sp>
    </p:spTree>
    <p:extLst>
      <p:ext uri="{BB962C8B-B14F-4D97-AF65-F5344CB8AC3E}">
        <p14:creationId xmlns:p14="http://schemas.microsoft.com/office/powerpoint/2010/main" val="17337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Only Pins</a:t>
            </a:r>
            <a:endParaRPr lang="en-US" dirty="0"/>
          </a:p>
        </p:txBody>
      </p:sp>
      <p:sp>
        <p:nvSpPr>
          <p:cNvPr id="3" name="Content Placeholder 2"/>
          <p:cNvSpPr>
            <a:spLocks noGrp="1"/>
          </p:cNvSpPr>
          <p:nvPr>
            <p:ph idx="1"/>
          </p:nvPr>
        </p:nvSpPr>
        <p:spPr/>
        <p:txBody>
          <a:bodyPr/>
          <a:lstStyle/>
          <a:p>
            <a:r>
              <a:rPr lang="en-US" dirty="0"/>
              <a:t>ESP32 Wroom32 </a:t>
            </a:r>
            <a:r>
              <a:rPr lang="en-US" dirty="0" err="1"/>
              <a:t>DevKit</a:t>
            </a:r>
            <a:r>
              <a:rPr lang="en-US" dirty="0"/>
              <a:t> has total 25 GPIOs out of that few pins are Input only Pins,</a:t>
            </a:r>
          </a:p>
          <a:p>
            <a:r>
              <a:rPr lang="en-US" b="1" dirty="0"/>
              <a:t>Input Only Pins</a:t>
            </a:r>
            <a:endParaRPr lang="en-US" dirty="0"/>
          </a:p>
          <a:p>
            <a:r>
              <a:rPr lang="en-US" dirty="0"/>
              <a:t>GPIO 34</a:t>
            </a:r>
          </a:p>
          <a:p>
            <a:r>
              <a:rPr lang="en-US" dirty="0"/>
              <a:t>GPIO 35</a:t>
            </a:r>
          </a:p>
          <a:p>
            <a:r>
              <a:rPr lang="en-US" dirty="0"/>
              <a:t>GPIO 36</a:t>
            </a:r>
          </a:p>
          <a:p>
            <a:r>
              <a:rPr lang="en-US" dirty="0"/>
              <a:t>GPIO 39</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296951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Pins with internal pull up INPUT_PULLUP</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a:t>Not all pins have input </a:t>
            </a:r>
            <a:r>
              <a:rPr lang="en-US" dirty="0" err="1"/>
              <a:t>pullup</a:t>
            </a:r>
            <a:r>
              <a:rPr lang="en-US" dirty="0"/>
              <a:t>, you need external </a:t>
            </a:r>
            <a:r>
              <a:rPr lang="en-US" dirty="0" err="1"/>
              <a:t>pullup</a:t>
            </a:r>
            <a:r>
              <a:rPr lang="en-US" dirty="0"/>
              <a:t> on these pins when using as input </a:t>
            </a:r>
            <a:r>
              <a:rPr lang="en-US" dirty="0" err="1"/>
              <a:t>pullup</a:t>
            </a:r>
            <a:r>
              <a:rPr lang="en-US" dirty="0"/>
              <a:t>.</a:t>
            </a:r>
          </a:p>
          <a:p>
            <a:endParaRPr lang="en-US" dirty="0" smtClean="0"/>
          </a:p>
          <a:p>
            <a:r>
              <a:rPr lang="en-US" dirty="0" smtClean="0"/>
              <a:t>GPIO14</a:t>
            </a:r>
            <a:endParaRPr lang="en-US" dirty="0"/>
          </a:p>
          <a:p>
            <a:r>
              <a:rPr lang="en-US" dirty="0"/>
              <a:t>GPIO16</a:t>
            </a:r>
          </a:p>
          <a:p>
            <a:r>
              <a:rPr lang="en-US" dirty="0"/>
              <a:t>GPIO17</a:t>
            </a:r>
          </a:p>
          <a:p>
            <a:r>
              <a:rPr lang="en-US" dirty="0"/>
              <a:t>GPIO18</a:t>
            </a:r>
          </a:p>
          <a:p>
            <a:r>
              <a:rPr lang="en-US" dirty="0"/>
              <a:t>GPIO19</a:t>
            </a:r>
          </a:p>
          <a:p>
            <a:r>
              <a:rPr lang="en-US" dirty="0"/>
              <a:t>GPIO21</a:t>
            </a:r>
          </a:p>
          <a:p>
            <a:r>
              <a:rPr lang="en-US" dirty="0"/>
              <a:t>GPIO22</a:t>
            </a:r>
          </a:p>
          <a:p>
            <a:r>
              <a:rPr lang="en-US" dirty="0"/>
              <a:t>GPIO23</a:t>
            </a:r>
          </a:p>
          <a:p>
            <a:endParaRPr lang="en-US" dirty="0"/>
          </a:p>
        </p:txBody>
      </p:sp>
    </p:spTree>
    <p:extLst>
      <p:ext uri="{BB962C8B-B14F-4D97-AF65-F5344CB8AC3E}">
        <p14:creationId xmlns:p14="http://schemas.microsoft.com/office/powerpoint/2010/main" val="37367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Pins without internal pull up</a:t>
            </a:r>
            <a:endParaRPr lang="en-US" dirty="0"/>
          </a:p>
        </p:txBody>
      </p:sp>
      <p:sp>
        <p:nvSpPr>
          <p:cNvPr id="3" name="Content Placeholder 2"/>
          <p:cNvSpPr>
            <a:spLocks noGrp="1"/>
          </p:cNvSpPr>
          <p:nvPr>
            <p:ph idx="1"/>
          </p:nvPr>
        </p:nvSpPr>
        <p:spPr/>
        <p:txBody>
          <a:bodyPr/>
          <a:lstStyle/>
          <a:p>
            <a:r>
              <a:rPr lang="en-US" dirty="0" smtClean="0"/>
              <a:t>GPIO13</a:t>
            </a:r>
            <a:endParaRPr lang="en-US" dirty="0"/>
          </a:p>
          <a:p>
            <a:r>
              <a:rPr lang="en-US" dirty="0"/>
              <a:t>GPIO25</a:t>
            </a:r>
          </a:p>
          <a:p>
            <a:r>
              <a:rPr lang="en-US" dirty="0"/>
              <a:t>GPIO26</a:t>
            </a:r>
          </a:p>
          <a:p>
            <a:r>
              <a:rPr lang="en-US" dirty="0"/>
              <a:t>GPIO27</a:t>
            </a:r>
          </a:p>
          <a:p>
            <a:r>
              <a:rPr lang="en-US" dirty="0"/>
              <a:t>GPIO32</a:t>
            </a:r>
          </a:p>
          <a:p>
            <a:r>
              <a:rPr lang="en-US" dirty="0"/>
              <a:t>GPIO33</a:t>
            </a:r>
          </a:p>
          <a:p>
            <a:endParaRPr lang="en-US" dirty="0"/>
          </a:p>
        </p:txBody>
      </p:sp>
    </p:spTree>
    <p:extLst>
      <p:ext uri="{BB962C8B-B14F-4D97-AF65-F5344CB8AC3E}">
        <p14:creationId xmlns:p14="http://schemas.microsoft.com/office/powerpoint/2010/main" val="4235166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a:t>
            </a:r>
            <a:endParaRPr lang="en-US" dirty="0"/>
          </a:p>
        </p:txBody>
      </p:sp>
      <p:sp>
        <p:nvSpPr>
          <p:cNvPr id="3" name="Content Placeholder 2"/>
          <p:cNvSpPr>
            <a:spLocks noGrp="1"/>
          </p:cNvSpPr>
          <p:nvPr>
            <p:ph idx="1"/>
          </p:nvPr>
        </p:nvSpPr>
        <p:spPr/>
        <p:txBody>
          <a:bodyPr/>
          <a:lstStyle/>
          <a:p>
            <a:r>
              <a:rPr lang="en-US" dirty="0"/>
              <a:t>Note that only a subset of ADC pins and functions are exposed. First, the supplied drivers expose only ADC1. The board layout of the ESP32-DevKitC only exposes some of the pins. Specifically, the following are exposed: </a:t>
            </a:r>
            <a:endParaRPr lang="en-US" dirty="0" smtClean="0"/>
          </a:p>
          <a:p>
            <a:r>
              <a:rPr lang="en-US" b="1" dirty="0" smtClean="0"/>
              <a:t>ADC1_CH0 </a:t>
            </a:r>
            <a:r>
              <a:rPr lang="en-US" b="1" dirty="0"/>
              <a:t>, ADC1_CH3 , ADC1_CH4 , ADC1_CH5 , ADC1_CH6 and ADC1_CH7 .</a:t>
            </a:r>
            <a:endParaRPr lang="en-US" dirty="0"/>
          </a:p>
        </p:txBody>
      </p:sp>
    </p:spTree>
    <p:extLst>
      <p:ext uri="{BB962C8B-B14F-4D97-AF65-F5344CB8AC3E}">
        <p14:creationId xmlns:p14="http://schemas.microsoft.com/office/powerpoint/2010/main" val="105252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Capacitive touch </a:t>
            </a:r>
            <a:r>
              <a:rPr lang="en-US" b="1" dirty="0" smtClean="0"/>
              <a:t>GPIOs</a:t>
            </a:r>
            <a:endParaRPr lang="en-US" dirty="0"/>
          </a:p>
        </p:txBody>
      </p:sp>
      <p:sp>
        <p:nvSpPr>
          <p:cNvPr id="3" name="Content Placeholder 2"/>
          <p:cNvSpPr>
            <a:spLocks noGrp="1"/>
          </p:cNvSpPr>
          <p:nvPr>
            <p:ph idx="1"/>
          </p:nvPr>
        </p:nvSpPr>
        <p:spPr>
          <a:xfrm>
            <a:off x="600501" y="1881780"/>
            <a:ext cx="4476465" cy="4490113"/>
          </a:xfrm>
        </p:spPr>
        <p:txBody>
          <a:bodyPr>
            <a:normAutofit fontScale="92500" lnSpcReduction="10000"/>
          </a:bodyPr>
          <a:lstStyle/>
          <a:p>
            <a:r>
              <a:rPr lang="en-US" dirty="0"/>
              <a:t>T0 (GPIO 4)</a:t>
            </a:r>
          </a:p>
          <a:p>
            <a:r>
              <a:rPr lang="en-US" dirty="0"/>
              <a:t>T1 (GPIO 0)</a:t>
            </a:r>
          </a:p>
          <a:p>
            <a:r>
              <a:rPr lang="en-US" dirty="0"/>
              <a:t>T2 (GPIO 2)</a:t>
            </a:r>
          </a:p>
          <a:p>
            <a:r>
              <a:rPr lang="en-US" dirty="0"/>
              <a:t>T3 (GPIO 15)</a:t>
            </a:r>
          </a:p>
          <a:p>
            <a:r>
              <a:rPr lang="en-US" dirty="0"/>
              <a:t>T4 (GPIO 13)</a:t>
            </a:r>
          </a:p>
          <a:p>
            <a:r>
              <a:rPr lang="en-US" dirty="0"/>
              <a:t>T5 (GPIO 12)</a:t>
            </a:r>
          </a:p>
          <a:p>
            <a:r>
              <a:rPr lang="en-US" dirty="0"/>
              <a:t>T6 (GPIO 14)</a:t>
            </a:r>
          </a:p>
          <a:p>
            <a:r>
              <a:rPr lang="en-US" dirty="0"/>
              <a:t>T7 (GPIO 27)</a:t>
            </a:r>
          </a:p>
          <a:p>
            <a:r>
              <a:rPr lang="en-US" dirty="0"/>
              <a:t>T8 (GPIO 33)</a:t>
            </a:r>
          </a:p>
          <a:p>
            <a:r>
              <a:rPr lang="en-US" dirty="0"/>
              <a:t>T9 (GPIO 32)</a:t>
            </a:r>
          </a:p>
          <a:p>
            <a:endParaRPr lang="en-US" dirty="0"/>
          </a:p>
        </p:txBody>
      </p:sp>
      <p:pic>
        <p:nvPicPr>
          <p:cNvPr id="2050" name="Picture 2" descr="https://circuits4you.com/wp-content/uploads/2018/12/ESP32_Tou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669" y="2286319"/>
            <a:ext cx="6380835" cy="307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49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572</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IoT Platforms</vt:lpstr>
      <vt:lpstr>ESP32</vt:lpstr>
      <vt:lpstr>ESP32</vt:lpstr>
      <vt:lpstr>ESP32 Peripherals Features</vt:lpstr>
      <vt:lpstr>Input Only Pins</vt:lpstr>
      <vt:lpstr>Pins with internal pull up INPUT_PULLUP </vt:lpstr>
      <vt:lpstr>Pins without internal pull up</vt:lpstr>
      <vt:lpstr>Analog</vt:lpstr>
      <vt:lpstr>Capacitive touch GPIOs</vt:lpstr>
      <vt:lpstr>DAC</vt:lpstr>
      <vt:lpstr>RTC GPIOs</vt:lpstr>
      <vt:lpstr>PWM</vt:lpstr>
      <vt:lpstr>Serial (UART)</vt:lpstr>
      <vt:lpstr>SPI</vt:lpstr>
      <vt:lpstr>I2C</vt:lpstr>
      <vt:lpstr>Interrupt</vt:lpstr>
      <vt:lpstr>Enable pin (EN)</vt:lpstr>
      <vt:lpstr>GPIO Current Drawn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Platforms</dc:title>
  <dc:creator>Mohamed</dc:creator>
  <cp:lastModifiedBy>Mohamed</cp:lastModifiedBy>
  <cp:revision>45</cp:revision>
  <dcterms:created xsi:type="dcterms:W3CDTF">2019-12-10T12:08:38Z</dcterms:created>
  <dcterms:modified xsi:type="dcterms:W3CDTF">2019-12-10T12:23:02Z</dcterms:modified>
</cp:coreProperties>
</file>