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18"/>
  </p:notesMasterIdLst>
  <p:sldIdLst>
    <p:sldId id="256" r:id="rId2"/>
    <p:sldId id="257" r:id="rId3"/>
    <p:sldId id="258" r:id="rId4"/>
    <p:sldId id="259" r:id="rId5"/>
    <p:sldId id="260" r:id="rId6"/>
    <p:sldId id="264" r:id="rId7"/>
    <p:sldId id="273" r:id="rId8"/>
    <p:sldId id="265" r:id="rId9"/>
    <p:sldId id="267" r:id="rId10"/>
    <p:sldId id="266" r:id="rId11"/>
    <p:sldId id="268" r:id="rId12"/>
    <p:sldId id="269" r:id="rId13"/>
    <p:sldId id="270" r:id="rId14"/>
    <p:sldId id="271" r:id="rId15"/>
    <p:sldId id="272"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CD5391-B0B2-D243-F629-20FB8CBC1ACF}" v="7" dt="2023-04-22T23:09:22.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0AFC0D-5CEF-4ED3-A4B4-42AAAF525A45}" type="datetimeFigureOut">
              <a:rPr lang="en-US" smtClean="0"/>
              <a:t>4/22/2023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968A4B-3F70-4BD8-B7F0-79131C64601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a:p>
            <a:endParaRPr lang="en-US" dirty="0"/>
          </a:p>
        </p:txBody>
      </p:sp>
      <p:sp>
        <p:nvSpPr>
          <p:cNvPr id="4" name="Slide Number Placeholder 3"/>
          <p:cNvSpPr>
            <a:spLocks noGrp="1"/>
          </p:cNvSpPr>
          <p:nvPr>
            <p:ph type="sldNum" sz="quarter" idx="10"/>
          </p:nvPr>
        </p:nvSpPr>
        <p:spPr/>
        <p:txBody>
          <a:bodyPr/>
          <a:lstStyle/>
          <a:p>
            <a:fld id="{06968A4B-3F70-4BD8-B7F0-79131C646013}"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2880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295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6368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124712" y="1901952"/>
            <a:ext cx="4270248"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124712" y="2770632"/>
            <a:ext cx="4270248"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56375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4010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808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082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903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32558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6694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9153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0195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4/22/2023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12124737"/>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india-crop.s3.us-east-2.amazonaws.com/crop_production.csv"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203CBE6E-E6B2-417D-A61A-D5F70F02A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1466BE98-0341-4CFA-8601-3E68FB730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9937"/>
            <a:ext cx="3394204" cy="577812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0404" y="1458180"/>
            <a:ext cx="2325391" cy="3941640"/>
          </a:xfrm>
        </p:spPr>
        <p:txBody>
          <a:bodyPr vert="horz" lIns="91440" tIns="45720" rIns="91440" bIns="45720" rtlCol="0" anchor="ctr">
            <a:normAutofit/>
          </a:bodyPr>
          <a:lstStyle/>
          <a:p>
            <a:pPr algn="l"/>
            <a:r>
              <a:rPr lang="en-US" sz="2400" kern="1200">
                <a:solidFill>
                  <a:schemeClr val="bg1"/>
                </a:solidFill>
                <a:latin typeface="+mj-lt"/>
                <a:ea typeface="+mj-ea"/>
                <a:cs typeface="+mj-cs"/>
              </a:rPr>
              <a:t>Crop production in India</a:t>
            </a:r>
          </a:p>
        </p:txBody>
      </p:sp>
      <p:sp>
        <p:nvSpPr>
          <p:cNvPr id="15" name="Rectangle 11">
            <a:extLst>
              <a:ext uri="{FF2B5EF4-FFF2-40B4-BE49-F238E27FC236}">
                <a16:creationId xmlns:a16="http://schemas.microsoft.com/office/drawing/2014/main" id="{663E89A1-984A-4500-9453-4203AD1B8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9937"/>
            <a:ext cx="9144000" cy="64008"/>
          </a:xfrm>
          <a:prstGeom prst="rect">
            <a:avLst/>
          </a:prstGeom>
          <a:solidFill>
            <a:schemeClr val="tx2">
              <a:lumMod val="5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Subtitle 2"/>
          <p:cNvSpPr>
            <a:spLocks noGrp="1"/>
          </p:cNvSpPr>
          <p:nvPr>
            <p:ph type="subTitle" idx="1"/>
          </p:nvPr>
        </p:nvSpPr>
        <p:spPr>
          <a:xfrm>
            <a:off x="4351388" y="1458180"/>
            <a:ext cx="4002931" cy="3941640"/>
          </a:xfrm>
        </p:spPr>
        <p:txBody>
          <a:bodyPr vert="horz" lIns="91440" tIns="45720" rIns="91440" bIns="45720" rtlCol="0" anchor="ctr">
            <a:normAutofit/>
          </a:bodyPr>
          <a:lstStyle/>
          <a:p>
            <a:pPr indent="-228600" algn="l">
              <a:buFont typeface="Arial" panose="020B0604020202020204" pitchFamily="34" charset="0"/>
              <a:buChar char="•"/>
            </a:pPr>
            <a:r>
              <a:rPr lang="en-US" sz="1700"/>
              <a:t>Project by: Amit Malik(200548660)</a:t>
            </a:r>
          </a:p>
          <a:p>
            <a:pPr indent="-228600" algn="l">
              <a:buFont typeface="Arial" panose="020B0604020202020204" pitchFamily="34" charset="0"/>
              <a:buChar char="•"/>
            </a:pPr>
            <a:r>
              <a:rPr lang="en-US" sz="1700"/>
              <a:t>       Viraj(200556743)</a:t>
            </a:r>
          </a:p>
          <a:p>
            <a:pPr indent="-228600" algn="l">
              <a:buFont typeface="Arial" panose="020B0604020202020204" pitchFamily="34" charset="0"/>
              <a:buChar char="•"/>
            </a:pPr>
            <a:r>
              <a:rPr lang="en-US" sz="1700"/>
              <a:t>           Khushi(200513507)</a:t>
            </a:r>
          </a:p>
          <a:p>
            <a:pPr indent="-228600" algn="l">
              <a:buFont typeface="Arial" panose="020B0604020202020204" pitchFamily="34" charset="0"/>
              <a:buChar char="•"/>
            </a:pPr>
            <a:r>
              <a:rPr lang="en-US" sz="1700"/>
              <a:t>               Manpreet(200512610)</a:t>
            </a:r>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p:txBody>
      </p:sp>
      <p:sp>
        <p:nvSpPr>
          <p:cNvPr id="17" name="Rectangle 13">
            <a:extLst>
              <a:ext uri="{FF2B5EF4-FFF2-40B4-BE49-F238E27FC236}">
                <a16:creationId xmlns:a16="http://schemas.microsoft.com/office/drawing/2014/main" id="{B3FD642B-C569-4ABB-AE20-EFA6BC995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54055"/>
            <a:ext cx="9144000" cy="64008"/>
          </a:xfrm>
          <a:prstGeom prst="rect">
            <a:avLst/>
          </a:prstGeom>
          <a:solidFill>
            <a:schemeClr val="tx2">
              <a:lumMod val="5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9" name="Rectangle 15">
            <a:extLst>
              <a:ext uri="{FF2B5EF4-FFF2-40B4-BE49-F238E27FC236}">
                <a16:creationId xmlns:a16="http://schemas.microsoft.com/office/drawing/2014/main" id="{AA92FED3-1F18-4138-B4E4-627D78B00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80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Visualization of Maze Production</a:t>
            </a:r>
            <a:endParaRPr lang="en-US" dirty="0"/>
          </a:p>
        </p:txBody>
      </p:sp>
      <p:pic>
        <p:nvPicPr>
          <p:cNvPr id="10" name="Content Placeholder 9" descr="4.png"/>
          <p:cNvPicPr>
            <a:picLocks noGrp="1" noChangeAspect="1"/>
          </p:cNvPicPr>
          <p:nvPr>
            <p:ph idx="1"/>
          </p:nvPr>
        </p:nvPicPr>
        <p:blipFill>
          <a:blip r:embed="rId2" cstate="print"/>
          <a:stretch>
            <a:fillRect/>
          </a:stretch>
        </p:blipFill>
        <p:spPr>
          <a:xfrm>
            <a:off x="628650" y="2241163"/>
            <a:ext cx="7886700" cy="352026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MongoDB Database</a:t>
            </a:r>
            <a:endParaRPr lang="en-US" dirty="0"/>
          </a:p>
        </p:txBody>
      </p:sp>
      <p:pic>
        <p:nvPicPr>
          <p:cNvPr id="4" name="Content Placeholder 3" descr="5.png"/>
          <p:cNvPicPr>
            <a:picLocks noGrp="1" noChangeAspect="1"/>
          </p:cNvPicPr>
          <p:nvPr>
            <p:ph idx="1"/>
          </p:nvPr>
        </p:nvPicPr>
        <p:blipFill>
          <a:blip r:embed="rId2" cstate="print"/>
          <a:stretch>
            <a:fillRect/>
          </a:stretch>
        </p:blipFill>
        <p:spPr>
          <a:xfrm>
            <a:off x="323528" y="1772816"/>
            <a:ext cx="8136904" cy="446449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png"/>
          <p:cNvPicPr>
            <a:picLocks noGrp="1" noChangeAspect="1"/>
          </p:cNvPicPr>
          <p:nvPr>
            <p:ph idx="1"/>
          </p:nvPr>
        </p:nvPicPr>
        <p:blipFill>
          <a:blip r:embed="rId2" cstate="print"/>
          <a:stretch>
            <a:fillRect/>
          </a:stretch>
        </p:blipFill>
        <p:spPr>
          <a:xfrm>
            <a:off x="251520" y="836712"/>
            <a:ext cx="8363272" cy="525658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7.png"/>
          <p:cNvPicPr>
            <a:picLocks noGrp="1" noChangeAspect="1"/>
          </p:cNvPicPr>
          <p:nvPr>
            <p:ph idx="1"/>
          </p:nvPr>
        </p:nvPicPr>
        <p:blipFill>
          <a:blip r:embed="rId2" cstate="print"/>
          <a:stretch>
            <a:fillRect/>
          </a:stretch>
        </p:blipFill>
        <p:spPr>
          <a:xfrm>
            <a:off x="863588" y="1124744"/>
            <a:ext cx="7416824" cy="5388291"/>
          </a:xfrm>
        </p:spPr>
      </p:pic>
      <p:sp>
        <p:nvSpPr>
          <p:cNvPr id="3" name="TextBox 2">
            <a:extLst>
              <a:ext uri="{FF2B5EF4-FFF2-40B4-BE49-F238E27FC236}">
                <a16:creationId xmlns:a16="http://schemas.microsoft.com/office/drawing/2014/main" id="{842E560C-CB56-D8F9-3B87-B5D260918902}"/>
              </a:ext>
            </a:extLst>
          </p:cNvPr>
          <p:cNvSpPr txBox="1"/>
          <p:nvPr/>
        </p:nvSpPr>
        <p:spPr>
          <a:xfrm>
            <a:off x="4059680" y="476672"/>
            <a:ext cx="1024639" cy="369332"/>
          </a:xfrm>
          <a:prstGeom prst="rect">
            <a:avLst/>
          </a:prstGeom>
          <a:noFill/>
        </p:spPr>
        <p:txBody>
          <a:bodyPr wrap="none" rtlCol="0">
            <a:spAutoFit/>
          </a:bodyPr>
          <a:lstStyle/>
          <a:p>
            <a:r>
              <a:rPr lang="en-US" dirty="0" err="1"/>
              <a:t>FlaskApp</a:t>
            </a:r>
            <a:endParaRPr lang="en-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9.png"/>
          <p:cNvPicPr>
            <a:picLocks noGrp="1" noChangeAspect="1"/>
          </p:cNvPicPr>
          <p:nvPr>
            <p:ph idx="1"/>
          </p:nvPr>
        </p:nvPicPr>
        <p:blipFill>
          <a:blip r:embed="rId2" cstate="print"/>
          <a:stretch>
            <a:fillRect/>
          </a:stretch>
        </p:blipFill>
        <p:spPr>
          <a:xfrm>
            <a:off x="498375" y="980728"/>
            <a:ext cx="8147248" cy="5289004"/>
          </a:xfrm>
        </p:spPr>
      </p:pic>
      <p:sp>
        <p:nvSpPr>
          <p:cNvPr id="2" name="TextBox 1">
            <a:extLst>
              <a:ext uri="{FF2B5EF4-FFF2-40B4-BE49-F238E27FC236}">
                <a16:creationId xmlns:a16="http://schemas.microsoft.com/office/drawing/2014/main" id="{9BE55B66-AECC-EBB4-DCB5-6AD185B6C037}"/>
              </a:ext>
            </a:extLst>
          </p:cNvPr>
          <p:cNvSpPr txBox="1"/>
          <p:nvPr/>
        </p:nvSpPr>
        <p:spPr>
          <a:xfrm>
            <a:off x="2862653" y="332656"/>
            <a:ext cx="3418693" cy="369332"/>
          </a:xfrm>
          <a:prstGeom prst="rect">
            <a:avLst/>
          </a:prstGeom>
          <a:noFill/>
        </p:spPr>
        <p:txBody>
          <a:bodyPr wrap="none" rtlCol="0">
            <a:spAutoFit/>
          </a:bodyPr>
          <a:lstStyle/>
          <a:p>
            <a:r>
              <a:rPr lang="en-US" dirty="0"/>
              <a:t>Data to Fetch Data from MongoDB</a:t>
            </a:r>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0.png"/>
          <p:cNvPicPr>
            <a:picLocks noGrp="1" noChangeAspect="1"/>
          </p:cNvPicPr>
          <p:nvPr>
            <p:ph idx="1"/>
          </p:nvPr>
        </p:nvPicPr>
        <p:blipFill>
          <a:blip r:embed="rId2" cstate="print"/>
          <a:stretch>
            <a:fillRect/>
          </a:stretch>
        </p:blipFill>
        <p:spPr>
          <a:xfrm>
            <a:off x="534379" y="1196752"/>
            <a:ext cx="8075240" cy="5040560"/>
          </a:xfrm>
        </p:spPr>
      </p:pic>
      <p:sp>
        <p:nvSpPr>
          <p:cNvPr id="2" name="TextBox 1">
            <a:extLst>
              <a:ext uri="{FF2B5EF4-FFF2-40B4-BE49-F238E27FC236}">
                <a16:creationId xmlns:a16="http://schemas.microsoft.com/office/drawing/2014/main" id="{0251E545-52C0-0D14-E52C-E7324BD5741B}"/>
              </a:ext>
            </a:extLst>
          </p:cNvPr>
          <p:cNvSpPr txBox="1"/>
          <p:nvPr/>
        </p:nvSpPr>
        <p:spPr>
          <a:xfrm>
            <a:off x="1847279" y="620688"/>
            <a:ext cx="5449441" cy="369332"/>
          </a:xfrm>
          <a:prstGeom prst="rect">
            <a:avLst/>
          </a:prstGeom>
          <a:noFill/>
        </p:spPr>
        <p:txBody>
          <a:bodyPr wrap="none" rtlCol="0">
            <a:spAutoFit/>
          </a:bodyPr>
          <a:lstStyle/>
          <a:p>
            <a:r>
              <a:rPr lang="en-US" dirty="0"/>
              <a:t>Code to Render Data from Open </a:t>
            </a:r>
            <a:r>
              <a:rPr lang="en-US" dirty="0" err="1"/>
              <a:t>Url</a:t>
            </a:r>
            <a:r>
              <a:rPr lang="en-US" dirty="0"/>
              <a:t> &amp; Store in Database</a:t>
            </a:r>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5520DB-F960-4775-B29C-691D6E65A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3922131" y="552160"/>
            <a:ext cx="4385836" cy="1046671"/>
          </a:xfrm>
        </p:spPr>
        <p:txBody>
          <a:bodyPr>
            <a:normAutofit/>
          </a:bodyPr>
          <a:lstStyle/>
          <a:p>
            <a:r>
              <a:rPr lang="en-US" sz="2400"/>
              <a:t>Conclusion</a:t>
            </a:r>
          </a:p>
        </p:txBody>
      </p:sp>
      <p:pic>
        <p:nvPicPr>
          <p:cNvPr id="5" name="Picture 4" descr="Graph">
            <a:extLst>
              <a:ext uri="{FF2B5EF4-FFF2-40B4-BE49-F238E27FC236}">
                <a16:creationId xmlns:a16="http://schemas.microsoft.com/office/drawing/2014/main" id="{EEE8D042-BE2D-DE81-F941-1475B654A3E3}"/>
              </a:ext>
            </a:extLst>
          </p:cNvPr>
          <p:cNvPicPr>
            <a:picLocks noChangeAspect="1"/>
          </p:cNvPicPr>
          <p:nvPr/>
        </p:nvPicPr>
        <p:blipFill rotWithShape="1">
          <a:blip r:embed="rId2"/>
          <a:srcRect l="34213" r="36726" b="4"/>
          <a:stretch/>
        </p:blipFill>
        <p:spPr>
          <a:xfrm>
            <a:off x="-9488" y="10"/>
            <a:ext cx="3188969" cy="6857991"/>
          </a:xfrm>
          <a:prstGeom prst="rect">
            <a:avLst/>
          </a:prstGeom>
        </p:spPr>
      </p:pic>
      <p:sp>
        <p:nvSpPr>
          <p:cNvPr id="11" name="Rectangle 10">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88970" y="1982602"/>
            <a:ext cx="595503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Content Placeholder 2"/>
          <p:cNvSpPr>
            <a:spLocks noGrp="1"/>
          </p:cNvSpPr>
          <p:nvPr>
            <p:ph idx="1"/>
          </p:nvPr>
        </p:nvSpPr>
        <p:spPr>
          <a:xfrm>
            <a:off x="3922132" y="2551558"/>
            <a:ext cx="4385835" cy="3347879"/>
          </a:xfrm>
        </p:spPr>
        <p:txBody>
          <a:bodyPr anchor="ctr">
            <a:normAutofit/>
          </a:bodyPr>
          <a:lstStyle/>
          <a:p>
            <a:pPr algn="just">
              <a:buNone/>
            </a:pPr>
            <a:r>
              <a:rPr lang="en-US" sz="1600" dirty="0"/>
              <a:t>   To summarize, this project has utilized the “</a:t>
            </a:r>
            <a:r>
              <a:rPr lang="en-IN" sz="1600" dirty="0"/>
              <a:t>Crop production in India</a:t>
            </a:r>
            <a:r>
              <a:rPr lang="en-US" sz="1600" dirty="0"/>
              <a:t>" dataset to conduct Exploratory Data Analysis by retrieving and storing the data in MongoDB. Additionally, Google Charts has been utilized to create visually appealing and informative data visualizations. Overall, the project has successfully achieved its objective of analyzing the “</a:t>
            </a:r>
            <a:r>
              <a:rPr lang="en-IN" sz="1600" dirty="0"/>
              <a:t>Crop production in India</a:t>
            </a:r>
            <a:r>
              <a:rPr lang="en-US" sz="1600" dirty="0"/>
              <a:t>" dataset and presenting the insights in an accessible manner. This project can serve as a valuable reference for individuals and organizations seeking to explore and visualize large datasets using advanced data analysis methods and tools.</a:t>
            </a:r>
            <a:endParaRPr lang="en-US" sz="1600" dirty="0">
              <a:cs typeface="Calibri"/>
            </a:endParaRPr>
          </a:p>
        </p:txBody>
      </p:sp>
      <p:sp>
        <p:nvSpPr>
          <p:cNvPr id="13" name="Rectangle 12">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2646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12" y="908720"/>
            <a:ext cx="5967568" cy="1224136"/>
          </a:xfrm>
        </p:spPr>
        <p:txBody>
          <a:bodyPr/>
          <a:lstStyle/>
          <a:p>
            <a:r>
              <a:rPr lang="en-US" dirty="0"/>
              <a:t>Objective</a:t>
            </a:r>
          </a:p>
        </p:txBody>
      </p:sp>
      <p:sp>
        <p:nvSpPr>
          <p:cNvPr id="3" name="Content Placeholder 2"/>
          <p:cNvSpPr>
            <a:spLocks noGrp="1"/>
          </p:cNvSpPr>
          <p:nvPr>
            <p:ph idx="1"/>
          </p:nvPr>
        </p:nvSpPr>
        <p:spPr>
          <a:xfrm>
            <a:off x="1124712" y="2132856"/>
            <a:ext cx="6039576" cy="3759944"/>
          </a:xfrm>
        </p:spPr>
        <p:txBody>
          <a:bodyPr/>
          <a:lstStyle/>
          <a:p>
            <a:r>
              <a:rPr lang="en-US" sz="1800" dirty="0"/>
              <a:t>The aim of this project is to perform Exploratory Data Analysis on the “</a:t>
            </a:r>
            <a:r>
              <a:rPr lang="en-IN" sz="1800" dirty="0"/>
              <a:t>Crop production in India</a:t>
            </a:r>
            <a:r>
              <a:rPr lang="en-US" sz="1800" dirty="0"/>
              <a:t>" dataset. This involves retrieving the data from a remote URL, storing it in a MongoDB database. Furthermore, the project seeks to leverage Google Charts to create insightful visualizations that aid in the interpretation and analysis of the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6480720" cy="768096"/>
          </a:xfrm>
        </p:spPr>
        <p:txBody>
          <a:bodyPr/>
          <a:lstStyle/>
          <a:p>
            <a:pPr algn="ctr"/>
            <a:r>
              <a:rPr lang="en-IN" dirty="0"/>
              <a:t>Dataset Description</a:t>
            </a:r>
            <a:endParaRPr lang="en-US" dirty="0"/>
          </a:p>
        </p:txBody>
      </p:sp>
      <p:sp>
        <p:nvSpPr>
          <p:cNvPr id="3" name="Content Placeholder 2"/>
          <p:cNvSpPr>
            <a:spLocks noGrp="1"/>
          </p:cNvSpPr>
          <p:nvPr>
            <p:ph idx="1"/>
          </p:nvPr>
        </p:nvSpPr>
        <p:spPr>
          <a:xfrm>
            <a:off x="539552" y="1628800"/>
            <a:ext cx="7776864" cy="4320480"/>
          </a:xfrm>
        </p:spPr>
        <p:txBody>
          <a:bodyPr/>
          <a:lstStyle/>
          <a:p>
            <a:pPr>
              <a:buFont typeface="Arial" pitchFamily="34" charset="0"/>
              <a:buChar char="•"/>
            </a:pPr>
            <a:r>
              <a:rPr lang="en-IN" sz="1600" dirty="0">
                <a:hlinkClick r:id="rId3"/>
              </a:rPr>
              <a:t>URL:- https://india-crop.s3.us-east-2.amazonaws.com/crop_production.csv</a:t>
            </a:r>
            <a:endParaRPr lang="en-IN" sz="1600" dirty="0"/>
          </a:p>
          <a:p>
            <a:pPr>
              <a:buFont typeface="Arial" pitchFamily="34" charset="0"/>
              <a:buChar char="•"/>
            </a:pPr>
            <a:r>
              <a:rPr lang="en-CA" sz="1600" dirty="0">
                <a:solidFill>
                  <a:schemeClr val="accent6">
                    <a:lumMod val="75000"/>
                  </a:schemeClr>
                </a:solidFill>
              </a:rPr>
              <a:t>The dataset contains a set of </a:t>
            </a:r>
            <a:r>
              <a:rPr lang="en-CA" sz="1600" b="1" dirty="0">
                <a:solidFill>
                  <a:schemeClr val="accent6">
                    <a:lumMod val="75000"/>
                  </a:schemeClr>
                </a:solidFill>
              </a:rPr>
              <a:t>246092 rows</a:t>
            </a:r>
            <a:r>
              <a:rPr lang="en-CA" sz="1600" dirty="0">
                <a:solidFill>
                  <a:schemeClr val="accent6">
                    <a:lumMod val="75000"/>
                  </a:schemeClr>
                </a:solidFill>
              </a:rPr>
              <a:t> under </a:t>
            </a:r>
            <a:r>
              <a:rPr lang="en-CA" sz="1600" b="1" dirty="0">
                <a:solidFill>
                  <a:schemeClr val="accent6">
                    <a:lumMod val="75000"/>
                  </a:schemeClr>
                </a:solidFill>
              </a:rPr>
              <a:t>7 attributes </a:t>
            </a:r>
            <a:r>
              <a:rPr lang="en-CA" sz="1600" dirty="0">
                <a:solidFill>
                  <a:schemeClr val="accent6">
                    <a:lumMod val="75000"/>
                  </a:schemeClr>
                </a:solidFill>
              </a:rPr>
              <a:t>(measures and categories/dimensions)</a:t>
            </a:r>
          </a:p>
          <a:p>
            <a:pPr>
              <a:buFont typeface="Arial" pitchFamily="34" charset="0"/>
              <a:buChar char="•"/>
            </a:pPr>
            <a:endParaRPr lang="en-CA" sz="1600" dirty="0">
              <a:solidFill>
                <a:schemeClr val="accent6">
                  <a:lumMod val="75000"/>
                </a:schemeClr>
              </a:solidFill>
            </a:endParaRPr>
          </a:p>
          <a:p>
            <a:pPr>
              <a:buFont typeface="Arial" pitchFamily="34" charset="0"/>
              <a:buChar char="•"/>
            </a:pPr>
            <a:r>
              <a:rPr lang="en-CA" sz="1600" dirty="0">
                <a:solidFill>
                  <a:schemeClr val="accent6">
                    <a:lumMod val="75000"/>
                  </a:schemeClr>
                </a:solidFill>
              </a:rPr>
              <a:t>Few Measures found in the dataset are with their ranges</a:t>
            </a:r>
            <a:r>
              <a:rPr lang="en-CA" sz="1600" dirty="0">
                <a:solidFill>
                  <a:srgbClr val="000000"/>
                </a:solidFill>
              </a:rPr>
              <a:t>:</a:t>
            </a:r>
            <a:endParaRPr lang="en-CA" sz="1600" dirty="0">
              <a:solidFill>
                <a:schemeClr val="accent6">
                  <a:lumMod val="75000"/>
                </a:schemeClr>
              </a:solidFill>
            </a:endParaRPr>
          </a:p>
          <a:p>
            <a:pPr>
              <a:buFont typeface="Arial" pitchFamily="34" charset="0"/>
              <a:buChar char="•"/>
            </a:pPr>
            <a:r>
              <a:rPr lang="en-US" sz="1600" dirty="0" err="1"/>
              <a:t>State_Name</a:t>
            </a:r>
            <a:r>
              <a:rPr lang="en-US" sz="1600" dirty="0"/>
              <a:t>: Name of the state (Andaman and Nicobar Islands)</a:t>
            </a:r>
          </a:p>
          <a:p>
            <a:pPr>
              <a:buFont typeface="Arial" pitchFamily="34" charset="0"/>
              <a:buChar char="•"/>
            </a:pPr>
            <a:r>
              <a:rPr lang="en-US" sz="1600" dirty="0"/>
              <a:t>.</a:t>
            </a:r>
            <a:r>
              <a:rPr lang="en-US" sz="1600" dirty="0" err="1"/>
              <a:t>District_Name</a:t>
            </a:r>
            <a:r>
              <a:rPr lang="en-US" sz="1600" dirty="0"/>
              <a:t>: Name of the district within the state.</a:t>
            </a:r>
          </a:p>
          <a:p>
            <a:pPr>
              <a:buFont typeface="Arial" pitchFamily="34" charset="0"/>
              <a:buChar char="•"/>
            </a:pPr>
            <a:r>
              <a:rPr lang="en-US" sz="1600" dirty="0" err="1"/>
              <a:t>Crop_Year</a:t>
            </a:r>
            <a:r>
              <a:rPr lang="en-US" sz="1600" dirty="0"/>
              <a:t>: Year of crop production (2000 or 2001).</a:t>
            </a:r>
          </a:p>
          <a:p>
            <a:pPr>
              <a:buFont typeface="Arial" pitchFamily="34" charset="0"/>
              <a:buChar char="•"/>
            </a:pPr>
            <a:r>
              <a:rPr lang="en-US" sz="1600" dirty="0"/>
              <a:t>Season: Season of crop production (</a:t>
            </a:r>
            <a:r>
              <a:rPr lang="en-US" sz="1600" dirty="0" err="1"/>
              <a:t>Kharif</a:t>
            </a:r>
            <a:r>
              <a:rPr lang="en-US" sz="1600" dirty="0"/>
              <a:t> or Whole Year).</a:t>
            </a:r>
          </a:p>
          <a:p>
            <a:pPr>
              <a:buFont typeface="Arial" pitchFamily="34" charset="0"/>
              <a:buChar char="•"/>
            </a:pPr>
            <a:r>
              <a:rPr lang="en-US" sz="1600" dirty="0"/>
              <a:t>Crop: Type of crop produced.</a:t>
            </a:r>
          </a:p>
          <a:p>
            <a:pPr>
              <a:buFont typeface="Arial" pitchFamily="34" charset="0"/>
              <a:buChar char="•"/>
            </a:pPr>
            <a:r>
              <a:rPr lang="en-US" sz="1600" dirty="0" err="1"/>
              <a:t>Area:Total</a:t>
            </a:r>
            <a:r>
              <a:rPr lang="en-US" sz="1600" dirty="0"/>
              <a:t> area (in hectares) on which the crop was produced.</a:t>
            </a:r>
          </a:p>
          <a:p>
            <a:pPr>
              <a:buFont typeface="Arial" pitchFamily="34" charset="0"/>
              <a:buChar char="•"/>
            </a:pPr>
            <a:r>
              <a:rPr lang="en-US" sz="1600" dirty="0"/>
              <a:t>Production: Total production (in quintals) of the crop in the given area</a:t>
            </a:r>
            <a:endParaRPr lang="en-IN" sz="1600" dirty="0"/>
          </a:p>
          <a:p>
            <a:endParaRPr lang="en-IN" sz="1600" dirty="0"/>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548680"/>
            <a:ext cx="6048672" cy="768096"/>
          </a:xfrm>
        </p:spPr>
        <p:txBody>
          <a:bodyPr/>
          <a:lstStyle/>
          <a:p>
            <a:pPr algn="ctr"/>
            <a:r>
              <a:rPr lang="en-US" dirty="0"/>
              <a:t>Our Team</a:t>
            </a:r>
          </a:p>
        </p:txBody>
      </p:sp>
      <p:sp>
        <p:nvSpPr>
          <p:cNvPr id="3" name="Content Placeholder 2"/>
          <p:cNvSpPr>
            <a:spLocks noGrp="1"/>
          </p:cNvSpPr>
          <p:nvPr>
            <p:ph idx="1"/>
          </p:nvPr>
        </p:nvSpPr>
        <p:spPr>
          <a:xfrm>
            <a:off x="1124712" y="1700808"/>
            <a:ext cx="6975680" cy="4536504"/>
          </a:xfrm>
        </p:spPr>
        <p:txBody>
          <a:bodyPr/>
          <a:lstStyle/>
          <a:p>
            <a:r>
              <a:rPr lang="en-IN" sz="1400" dirty="0" err="1"/>
              <a:t>Amit</a:t>
            </a:r>
            <a:r>
              <a:rPr lang="en-IN" sz="1400" dirty="0"/>
              <a:t> </a:t>
            </a:r>
            <a:r>
              <a:rPr lang="en-IN" sz="1400" dirty="0" err="1"/>
              <a:t>Malik</a:t>
            </a:r>
            <a:r>
              <a:rPr lang="en-IN" sz="1400" dirty="0"/>
              <a:t> (Developer)</a:t>
            </a:r>
            <a:r>
              <a:rPr lang="en-IN" dirty="0"/>
              <a:t>:- </a:t>
            </a:r>
            <a:r>
              <a:rPr lang="en-US" sz="1400" dirty="0"/>
              <a:t>Developing both the front-end and back-end components of the application, and also played a key role in implementing cloud infrastructure to support the application.</a:t>
            </a:r>
          </a:p>
          <a:p>
            <a:r>
              <a:rPr lang="en-IN" sz="1400" dirty="0"/>
              <a:t>Viraj (Project Lead):-</a:t>
            </a:r>
            <a:r>
              <a:rPr lang="en-US" sz="1400" dirty="0"/>
              <a:t>responsible for overseeing the project deliverables and ensuring they were completed on time, and also provided support in the documentation process.</a:t>
            </a:r>
          </a:p>
          <a:p>
            <a:r>
              <a:rPr lang="en-IN" sz="1400" dirty="0" err="1"/>
              <a:t>Khushi</a:t>
            </a:r>
            <a:r>
              <a:rPr lang="en-IN" sz="1400" dirty="0"/>
              <a:t> (Data Analyst):-Responsible for </a:t>
            </a:r>
            <a:r>
              <a:rPr lang="en-US" sz="1400" dirty="0"/>
              <a:t>obtaining the necessary data, constructing the database, and collaborated with the developer to create various visualizations based on the data.</a:t>
            </a:r>
          </a:p>
          <a:p>
            <a:r>
              <a:rPr lang="en-IN" sz="1400" dirty="0" err="1"/>
              <a:t>Manpreet</a:t>
            </a:r>
            <a:r>
              <a:rPr lang="en-IN" sz="1400" dirty="0"/>
              <a:t> (</a:t>
            </a:r>
            <a:r>
              <a:rPr lang="en-US" sz="1400" dirty="0"/>
              <a:t>Business Analyst):-Contributed to the project proposal by creating detailed documentation, and also assisted the data analyst in developing visualizations based on the data</a:t>
            </a:r>
          </a:p>
          <a:p>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196" y="476672"/>
            <a:ext cx="6327608" cy="1401288"/>
          </a:xfrm>
        </p:spPr>
        <p:txBody>
          <a:bodyPr/>
          <a:lstStyle/>
          <a:p>
            <a:pPr algn="ctr"/>
            <a:r>
              <a:rPr lang="en-CA" sz="3200" b="1" dirty="0"/>
              <a:t>Programming Languages and Cloud Infrastructures</a:t>
            </a:r>
            <a:endParaRPr lang="en-US" sz="3200" b="1" dirty="0"/>
          </a:p>
        </p:txBody>
      </p:sp>
      <p:sp>
        <p:nvSpPr>
          <p:cNvPr id="3" name="Content Placeholder 2"/>
          <p:cNvSpPr>
            <a:spLocks noGrp="1"/>
          </p:cNvSpPr>
          <p:nvPr>
            <p:ph idx="1"/>
          </p:nvPr>
        </p:nvSpPr>
        <p:spPr>
          <a:xfrm>
            <a:off x="1619672" y="2132856"/>
            <a:ext cx="5103472" cy="3903960"/>
          </a:xfrm>
        </p:spPr>
        <p:txBody>
          <a:bodyPr/>
          <a:lstStyle/>
          <a:p>
            <a:pPr>
              <a:buFont typeface="Arial" pitchFamily="34" charset="0"/>
              <a:buChar char="•"/>
            </a:pPr>
            <a:r>
              <a:rPr lang="en-CA" sz="1800" dirty="0"/>
              <a:t>Python Programming Language</a:t>
            </a:r>
          </a:p>
          <a:p>
            <a:pPr>
              <a:buFont typeface="Arial" pitchFamily="34" charset="0"/>
              <a:buChar char="•"/>
            </a:pPr>
            <a:r>
              <a:rPr lang="en-CA" sz="1800" dirty="0"/>
              <a:t>Flask Framework</a:t>
            </a:r>
          </a:p>
          <a:p>
            <a:pPr>
              <a:buFont typeface="Arial" pitchFamily="34" charset="0"/>
              <a:buChar char="•"/>
            </a:pPr>
            <a:r>
              <a:rPr lang="en-CA" sz="1800" dirty="0"/>
              <a:t>Html &amp; CSS</a:t>
            </a:r>
          </a:p>
          <a:p>
            <a:pPr>
              <a:buFont typeface="Arial" pitchFamily="34" charset="0"/>
              <a:buChar char="•"/>
            </a:pPr>
            <a:r>
              <a:rPr lang="en-CA" sz="1800" dirty="0"/>
              <a:t>Amazon S3</a:t>
            </a:r>
          </a:p>
          <a:p>
            <a:pPr>
              <a:buFont typeface="Arial" pitchFamily="34" charset="0"/>
              <a:buChar char="•"/>
            </a:pPr>
            <a:r>
              <a:rPr lang="en-CA" sz="1800" dirty="0"/>
              <a:t> </a:t>
            </a:r>
            <a:r>
              <a:rPr lang="en-CA" sz="1800" dirty="0" err="1"/>
              <a:t>MongoDB</a:t>
            </a:r>
            <a:r>
              <a:rPr lang="en-CA" sz="1800" dirty="0"/>
              <a:t>: Database</a:t>
            </a:r>
          </a:p>
          <a:p>
            <a:pPr>
              <a:buFont typeface="Arial" pitchFamily="34" charset="0"/>
              <a:buChar char="•"/>
            </a:pPr>
            <a:endParaRPr lang="en-CA" sz="1800" dirty="0"/>
          </a:p>
          <a:p>
            <a:pPr>
              <a:buFont typeface="Arial" pitchFamily="34" charset="0"/>
              <a:buChar char="•"/>
            </a:pP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692696"/>
            <a:ext cx="5688632" cy="768096"/>
          </a:xfrm>
        </p:spPr>
        <p:txBody>
          <a:bodyPr/>
          <a:lstStyle/>
          <a:p>
            <a:pPr algn="ctr"/>
            <a:r>
              <a:rPr lang="en-IN" dirty="0"/>
              <a:t>Home Page</a:t>
            </a:r>
            <a:endParaRPr lang="en-US" dirty="0"/>
          </a:p>
        </p:txBody>
      </p:sp>
      <p:pic>
        <p:nvPicPr>
          <p:cNvPr id="4" name="Content Placeholder 3" descr="1.png"/>
          <p:cNvPicPr>
            <a:picLocks noGrp="1" noChangeAspect="1"/>
          </p:cNvPicPr>
          <p:nvPr>
            <p:ph idx="1"/>
          </p:nvPr>
        </p:nvPicPr>
        <p:blipFill>
          <a:blip r:embed="rId2" cstate="print"/>
          <a:stretch>
            <a:fillRect/>
          </a:stretch>
        </p:blipFill>
        <p:spPr>
          <a:xfrm>
            <a:off x="1123950" y="2132857"/>
            <a:ext cx="7264474" cy="388843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png"/>
          <p:cNvPicPr>
            <a:picLocks noGrp="1" noChangeAspect="1"/>
          </p:cNvPicPr>
          <p:nvPr>
            <p:ph idx="1"/>
          </p:nvPr>
        </p:nvPicPr>
        <p:blipFill>
          <a:blip r:embed="rId2" cstate="print"/>
          <a:stretch>
            <a:fillRect/>
          </a:stretch>
        </p:blipFill>
        <p:spPr>
          <a:xfrm>
            <a:off x="755576" y="1628800"/>
            <a:ext cx="7786688" cy="4392488"/>
          </a:xfrm>
        </p:spPr>
      </p:pic>
      <p:sp>
        <p:nvSpPr>
          <p:cNvPr id="5" name="TextBox 4">
            <a:extLst>
              <a:ext uri="{FF2B5EF4-FFF2-40B4-BE49-F238E27FC236}">
                <a16:creationId xmlns:a16="http://schemas.microsoft.com/office/drawing/2014/main" id="{92A8E0D1-FAF1-4724-B860-4880D71E71D6}"/>
              </a:ext>
            </a:extLst>
          </p:cNvPr>
          <p:cNvSpPr txBox="1"/>
          <p:nvPr/>
        </p:nvSpPr>
        <p:spPr>
          <a:xfrm>
            <a:off x="3521007" y="692696"/>
            <a:ext cx="2101986" cy="523220"/>
          </a:xfrm>
          <a:prstGeom prst="rect">
            <a:avLst/>
          </a:prstGeom>
          <a:noFill/>
        </p:spPr>
        <p:txBody>
          <a:bodyPr wrap="none" rtlCol="0">
            <a:spAutoFit/>
          </a:bodyPr>
          <a:lstStyle/>
          <a:p>
            <a:r>
              <a:rPr lang="en-US" sz="2800" dirty="0"/>
              <a:t>Data Preview</a:t>
            </a:r>
            <a:endParaRPr lang="en-CA"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IN" dirty="0"/>
              <a:t>Visualization of Rice Production</a:t>
            </a:r>
            <a:endParaRPr lang="en-US" dirty="0"/>
          </a:p>
        </p:txBody>
      </p:sp>
      <p:pic>
        <p:nvPicPr>
          <p:cNvPr id="7" name="Content Placeholder 6" descr="2.png"/>
          <p:cNvPicPr>
            <a:picLocks noGrp="1" noChangeAspect="1"/>
          </p:cNvPicPr>
          <p:nvPr>
            <p:ph idx="1"/>
          </p:nvPr>
        </p:nvPicPr>
        <p:blipFill>
          <a:blip r:embed="rId2" cstate="print"/>
          <a:stretch>
            <a:fillRect/>
          </a:stretch>
        </p:blipFill>
        <p:spPr>
          <a:xfrm>
            <a:off x="628650" y="2099449"/>
            <a:ext cx="7886700" cy="380368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 of Wheat Production</a:t>
            </a:r>
            <a:endParaRPr lang="en-US" dirty="0"/>
          </a:p>
        </p:txBody>
      </p:sp>
      <p:pic>
        <p:nvPicPr>
          <p:cNvPr id="6" name="Content Placeholder 5" descr="3.png"/>
          <p:cNvPicPr>
            <a:picLocks noGrp="1" noChangeAspect="1"/>
          </p:cNvPicPr>
          <p:nvPr>
            <p:ph idx="1"/>
          </p:nvPr>
        </p:nvPicPr>
        <p:blipFill>
          <a:blip r:embed="rId2" cstate="print"/>
          <a:stretch>
            <a:fillRect/>
          </a:stretch>
        </p:blipFill>
        <p:spPr>
          <a:xfrm>
            <a:off x="628650" y="2113826"/>
            <a:ext cx="7886700" cy="3774936"/>
          </a:xfr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265</TotalTime>
  <Words>506</Words>
  <Application>Microsoft Office PowerPoint</Application>
  <PresentationFormat>On-screen Show (4:3)</PresentationFormat>
  <Paragraphs>42</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Crop production in India</vt:lpstr>
      <vt:lpstr>Objective</vt:lpstr>
      <vt:lpstr>Dataset Description</vt:lpstr>
      <vt:lpstr>Our Team</vt:lpstr>
      <vt:lpstr>Programming Languages and Cloud Infrastructures</vt:lpstr>
      <vt:lpstr>Home Page</vt:lpstr>
      <vt:lpstr>PowerPoint Presentation</vt:lpstr>
      <vt:lpstr>Visualization of Rice Production</vt:lpstr>
      <vt:lpstr>Visualization of Wheat Production</vt:lpstr>
      <vt:lpstr>Visualization of Maze Production</vt:lpstr>
      <vt:lpstr>MongoDB Database</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khushi bhutta</dc:creator>
  <cp:lastModifiedBy>Amit Malik</cp:lastModifiedBy>
  <cp:revision>42</cp:revision>
  <dcterms:created xsi:type="dcterms:W3CDTF">2023-04-22T18:51:23Z</dcterms:created>
  <dcterms:modified xsi:type="dcterms:W3CDTF">2023-04-22T23:53:57Z</dcterms:modified>
</cp:coreProperties>
</file>