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3.xml" ContentType="application/vnd.ms-office.webextension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6" r:id="rId2"/>
  </p:sldMasterIdLst>
  <p:notesMasterIdLst>
    <p:notesMasterId r:id="rId23"/>
  </p:notesMasterIdLst>
  <p:sldIdLst>
    <p:sldId id="256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73" r:id="rId11"/>
    <p:sldId id="274" r:id="rId12"/>
    <p:sldId id="275" r:id="rId13"/>
    <p:sldId id="276" r:id="rId14"/>
    <p:sldId id="264" r:id="rId15"/>
    <p:sldId id="277" r:id="rId16"/>
    <p:sldId id="266" r:id="rId17"/>
    <p:sldId id="267" r:id="rId18"/>
    <p:sldId id="268" r:id="rId19"/>
    <p:sldId id="269" r:id="rId20"/>
    <p:sldId id="278" r:id="rId21"/>
    <p:sldId id="271" r:id="rId22"/>
  </p:sldIdLst>
  <p:sldSz cx="12192000" cy="77755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D9D9D9"/>
    <a:srgbClr val="F3C91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84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C39F5-5569-4F57-BED3-191AF38BC86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1143000"/>
            <a:ext cx="4838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0B24B-80ED-45AE-B377-CEAFCBB02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7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NUMBER OF TRIPS VS REPEATED PASSENGER WHO TAKE MULITPLE TRIPS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fare per trip by city_name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Percentage Contribution of trip by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CITY LEVEL FARE AND TRIP SUMMARY REPORT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fare per KM by city_name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MONTHLY CITY TARGET PERFORMANCE REPORT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NEW PASSENGER VS 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CITY VS REPEARTED PASSENGER 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Repeated passenger rate by city_name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 passenger repeated rate %   of all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532"/>
            <a:ext cx="9144000" cy="270705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77"/>
            <a:ext cx="9144000" cy="187729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3978"/>
            <a:ext cx="2628900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3978"/>
            <a:ext cx="7734300" cy="6589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531"/>
            <a:ext cx="9144000" cy="270705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77"/>
            <a:ext cx="9144000" cy="187729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8495"/>
            <a:ext cx="10515600" cy="32344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3517"/>
            <a:ext cx="10515600" cy="170090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9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887"/>
            <a:ext cx="5181600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887"/>
            <a:ext cx="5181600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978"/>
            <a:ext cx="10515600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6097"/>
            <a:ext cx="5157787" cy="9341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40245"/>
            <a:ext cx="5157787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6097"/>
            <a:ext cx="5183188" cy="9341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40245"/>
            <a:ext cx="5183188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5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1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372"/>
            <a:ext cx="3932237" cy="18143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539"/>
            <a:ext cx="6172200" cy="5525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2673"/>
            <a:ext cx="3932237" cy="43215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372"/>
            <a:ext cx="3932237" cy="18143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539"/>
            <a:ext cx="6172200" cy="55256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2673"/>
            <a:ext cx="3932237" cy="43215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2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978"/>
            <a:ext cx="2628900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978"/>
            <a:ext cx="773430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38498"/>
            <a:ext cx="10515600" cy="32344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203520"/>
            <a:ext cx="10515600" cy="170090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887"/>
            <a:ext cx="5181600" cy="4933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887"/>
            <a:ext cx="5181600" cy="4933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981"/>
            <a:ext cx="10515600" cy="1502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906097"/>
            <a:ext cx="5157787" cy="9341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840245"/>
            <a:ext cx="5157787" cy="4177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06097"/>
            <a:ext cx="5183188" cy="9341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40245"/>
            <a:ext cx="5183188" cy="4177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518372"/>
            <a:ext cx="3932237" cy="18143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543"/>
            <a:ext cx="6172200" cy="55256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332673"/>
            <a:ext cx="3932237" cy="43215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518372"/>
            <a:ext cx="3932237" cy="18143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119543"/>
            <a:ext cx="6172200" cy="55256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332673"/>
            <a:ext cx="3932237" cy="43215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981"/>
            <a:ext cx="10515600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887"/>
            <a:ext cx="10515600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6809"/>
            <a:ext cx="2743200" cy="413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6809"/>
            <a:ext cx="4114800" cy="413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6809"/>
            <a:ext cx="2743200" cy="413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978"/>
            <a:ext cx="10515600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887"/>
            <a:ext cx="10515600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6807"/>
            <a:ext cx="2743200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6807"/>
            <a:ext cx="4114800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6807"/>
            <a:ext cx="2743200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1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63016b8-75cd-4945-b640-cf421f591009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787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443288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>
                <a:solidFill>
                  <a:srgbClr val="F3C910"/>
                </a:solidFill>
              </a:rPr>
              <a:t>Taxi service cab data insights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51" y="4117548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6282331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12/23/2024 9:18:26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866690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12/23/2024 8:55:33 AM UTC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181167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00" y="4152967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02DA-BE69-018B-CF33-C1FB539F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913"/>
            <a:ext cx="10515600" cy="646094"/>
          </a:xfrm>
        </p:spPr>
        <p:txBody>
          <a:bodyPr>
            <a:normAutofit fontScale="90000"/>
          </a:bodyPr>
          <a:lstStyle/>
          <a:p>
            <a:r>
              <a:rPr lang="en-IN" dirty="0"/>
              <a:t>TRIP TREND VS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5CC7-1732-A991-A043-6E5E5E15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11"/>
            <a:ext cx="10515600" cy="584678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For Chandigarh city ,Feb. month have highest demand and April month lowest .</a:t>
            </a:r>
          </a:p>
          <a:p>
            <a:r>
              <a:rPr lang="en-IN" dirty="0"/>
              <a:t>For Jaipur city ,Feb. month have highest demand and June have lowest.</a:t>
            </a:r>
          </a:p>
          <a:p>
            <a:endParaRPr lang="en-IN" dirty="0"/>
          </a:p>
          <a:p>
            <a:r>
              <a:rPr lang="en-US" sz="3800" b="1" dirty="0"/>
              <a:t>What It Tells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Seasonal Trends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600" dirty="0">
                <a:highlight>
                  <a:srgbClr val="FF00FF"/>
                </a:highlight>
              </a:rPr>
              <a:t>Cities with high trip counts in specific months may experience seasonal demand due to weather, festivals, or tourist activity.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600" dirty="0">
                <a:highlight>
                  <a:srgbClr val="FF00FF"/>
                </a:highlight>
              </a:rPr>
              <a:t>Declines in certain months may reflect off-peak seasons or external factors like holidays or economic slowdowns.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City-specific Behavior</a:t>
            </a:r>
            <a:r>
              <a:rPr lang="en-US" dirty="0"/>
              <a:t>:</a:t>
            </a:r>
            <a:endParaRPr lang="en-US" dirty="0">
              <a:highlight>
                <a:srgbClr val="00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  <a:highlight>
                  <a:srgbClr val="FF00FF"/>
                </a:highlight>
              </a:rPr>
              <a:t>Different cities might show </a:t>
            </a:r>
            <a:r>
              <a:rPr lang="en-US" sz="2900" dirty="0">
                <a:solidFill>
                  <a:schemeClr val="tx1">
                    <a:lumMod val="95000"/>
                  </a:schemeClr>
                </a:solidFill>
                <a:highlight>
                  <a:srgbClr val="FF00FF"/>
                </a:highlight>
              </a:rPr>
              <a:t>unique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  <a:highlight>
                  <a:srgbClr val="FF00FF"/>
                </a:highlight>
              </a:rPr>
              <a:t> demand patterns due to local events, holidays, or cultural preferences</a:t>
            </a:r>
            <a:r>
              <a:rPr lang="en-US" sz="2600" dirty="0">
                <a:solidFill>
                  <a:srgbClr val="FF66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Market Dynamics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900" dirty="0">
                <a:highlight>
                  <a:srgbClr val="FF00FF"/>
                </a:highlight>
              </a:rPr>
              <a:t>Cities with steady demand indicate a strong, consistent customer 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900" dirty="0">
                <a:highlight>
                  <a:srgbClr val="FF00FF"/>
                </a:highlight>
              </a:rPr>
              <a:t>Fluctuating demand might suggest dependence on specific external factors like tourism or business events.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Operational Insights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highlight>
                  <a:srgbClr val="FF00FF"/>
                </a:highlight>
              </a:rPr>
              <a:t>High-demand months might strain resources, indicating the need for additional drivers or vehicles.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highlight>
                  <a:srgbClr val="FF00FF"/>
                </a:highlight>
              </a:rPr>
              <a:t>Low-demand months might require cost-cutting measures to maintain profitability.</a:t>
            </a:r>
          </a:p>
          <a:p>
            <a:endParaRPr lang="en-IN" dirty="0">
              <a:highlight>
                <a:srgbClr val="FF00FF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97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9760-2617-6E70-A47E-3B86A29A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788"/>
            <a:ext cx="10515600" cy="11187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Strategic Moves to Make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FA96-9F0A-37CA-47AC-F5FE4D23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886"/>
            <a:ext cx="10515600" cy="5421854"/>
          </a:xfrm>
        </p:spPr>
        <p:txBody>
          <a:bodyPr/>
          <a:lstStyle/>
          <a:p>
            <a:r>
              <a:rPr lang="en-US" b="1" dirty="0"/>
              <a:t>Dynamic Resource Allocation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Deploy more vehicles and drivers in cities during high-demand months to meet customer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Adjust fleet size and shift timings to optimize resources during off-peak months.</a:t>
            </a:r>
          </a:p>
          <a:p>
            <a:r>
              <a:rPr lang="en-US" b="1" dirty="0"/>
              <a:t>City-specific Strategies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Customize strategies based on individual city trends:</a:t>
            </a:r>
          </a:p>
          <a:p>
            <a:pPr marL="742950" lvl="1" indent="-285750"/>
            <a:r>
              <a:rPr lang="en-US" sz="1800" b="1" dirty="0"/>
              <a:t>Tourist Cities</a:t>
            </a:r>
            <a:r>
              <a:rPr lang="en-US" sz="1800" dirty="0"/>
              <a:t>: Focus on advertising during peak tourist seasons.</a:t>
            </a:r>
          </a:p>
          <a:p>
            <a:pPr marL="742950" lvl="1" indent="-285750"/>
            <a:r>
              <a:rPr lang="en-US" sz="1800" b="1" dirty="0"/>
              <a:t>Business Hubs</a:t>
            </a:r>
            <a:r>
              <a:rPr lang="en-US" sz="1800" dirty="0"/>
              <a:t>: Ensure reliable service during weekdays or business hours.</a:t>
            </a:r>
          </a:p>
          <a:p>
            <a:pPr marL="742950" lvl="1" indent="-285750"/>
            <a:r>
              <a:rPr lang="en-US" sz="1800" b="1" dirty="0"/>
              <a:t>Seasonal Cities</a:t>
            </a:r>
            <a:r>
              <a:rPr lang="en-US" sz="1800" dirty="0"/>
              <a:t>: Plan ahead for weather-related demand surges (e.g., rains, snow).</a:t>
            </a:r>
          </a:p>
          <a:p>
            <a:r>
              <a:rPr lang="en-US" b="1" dirty="0"/>
              <a:t>Event-based Planning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Partner with local events, festivals, or conferences to provide dedicated transport services during high-demand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Advertise services tailored to event attendees or tourists.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0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D844-D655-19AD-14E3-14DBD2FE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428"/>
            <a:ext cx="10515600" cy="926214"/>
          </a:xfrm>
        </p:spPr>
        <p:txBody>
          <a:bodyPr/>
          <a:lstStyle/>
          <a:p>
            <a:r>
              <a:rPr lang="en-US" dirty="0"/>
              <a:t>EACH MONTH REVENUE FOR EACH CITY</a:t>
            </a:r>
            <a:endParaRPr lang="en-IN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7623CE2-8B1B-EE0F-D19C-5D05CA378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879576"/>
                  </p:ext>
                </p:extLst>
              </p:nvPr>
            </p:nvGraphicFramePr>
            <p:xfrm>
              <a:off x="838200" y="1800843"/>
              <a:ext cx="11003844" cy="55767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97623CE2-8B1B-EE0F-D19C-5D05CA378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00843"/>
                <a:ext cx="11003844" cy="55767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3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EW PASSENGER VS CITY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HIGHEST AND LOWEST  NEW PASSENGER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084-621B-0D8F-ECDF-A9DE988C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0312-CB0C-1B69-2E46-AB101919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Where passenger ratio &gt;1 , those city have  good flow of fresh customer -----due to demographic or tourism flow .</a:t>
            </a:r>
          </a:p>
          <a:p>
            <a:endParaRPr lang="en-IN" dirty="0"/>
          </a:p>
          <a:p>
            <a:r>
              <a:rPr lang="en-IN" dirty="0"/>
              <a:t>Jaipur and Kochi have &gt;1 passenger ratio.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96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repeated passenger rate monthly for each city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ITY VS REPEARTED PASSENGER RATE ,Repeated passenger rate by city_name ,average  passenger repeated rate %   of all month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OVERALL REPEATED PASSENGER RATE FOR ALL MONTH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average passenger rating table by city 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passenger rating graph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6F87-CE43-6927-3AA7-CEC8F234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428"/>
            <a:ext cx="10515600" cy="519814"/>
          </a:xfrm>
        </p:spPr>
        <p:txBody>
          <a:bodyPr>
            <a:normAutofit fontScale="90000"/>
          </a:bodyPr>
          <a:lstStyle/>
          <a:p>
            <a:r>
              <a:rPr lang="en-US" dirty="0"/>
              <a:t>MUTIPLE TRIPS DATA OF CITY</a:t>
            </a:r>
            <a:endParaRPr lang="en-IN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1E6E967-00B7-1C6A-3686-C7ADB06F1A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3752577"/>
                  </p:ext>
                </p:extLst>
              </p:nvPr>
            </p:nvGraphicFramePr>
            <p:xfrm>
              <a:off x="182880" y="1191242"/>
              <a:ext cx="11777472" cy="62946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1E6E967-00B7-1C6A-3686-C7ADB06F1A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" y="1191242"/>
                <a:ext cx="11777472" cy="62946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1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ableEx ,tableEx ,card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 FARE PER TRIP BY CITY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UMBER OF TRIPS VS REPEATED PASSENGER WHO TAKE MULITPLE TRIP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MUTIPLE TRPIS DATA OF 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fare per trip by city_name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 FARE PER TRIP BY 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8903-D83E-F02D-03DD-9DB8F3C2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DEMAND IN EACH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4430-67E8-DC82-143F-47BF3147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6400" dirty="0"/>
              <a:t>What It Tells</a:t>
            </a:r>
          </a:p>
          <a:p>
            <a:r>
              <a:rPr lang="en-IN" sz="5600" b="1" dirty="0"/>
              <a:t>Market Demand</a:t>
            </a:r>
            <a:r>
              <a:rPr lang="en-IN" sz="5600" dirty="0"/>
              <a:t>:</a:t>
            </a:r>
            <a:r>
              <a:rPr lang="en-US" sz="5600" dirty="0"/>
              <a:t>Higher trip counts in a city signify higher demand for taxi services, indicating a potentially  market.</a:t>
            </a:r>
          </a:p>
          <a:p>
            <a:r>
              <a:rPr lang="en-US" sz="5600" dirty="0"/>
              <a:t>Lower trip counts may indicate low demand </a:t>
            </a:r>
          </a:p>
          <a:p>
            <a:pPr marL="0" indent="0">
              <a:buNone/>
            </a:pPr>
            <a:r>
              <a:rPr lang="en-US" sz="5600" dirty="0"/>
              <a:t>   </a:t>
            </a:r>
          </a:p>
          <a:p>
            <a:r>
              <a:rPr lang="en-US" sz="8000" b="1" dirty="0"/>
              <a:t>What to Do Where Trip Count Is Less</a:t>
            </a:r>
          </a:p>
          <a:p>
            <a:pPr>
              <a:buFont typeface="+mj-lt"/>
              <a:buAutoNum type="arabicPeriod"/>
            </a:pPr>
            <a:r>
              <a:rPr lang="en-US" sz="5600" b="1" dirty="0"/>
              <a:t>Investigate the Root Cause</a:t>
            </a:r>
            <a:r>
              <a:rPr lang="en-US" sz="5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b="1" dirty="0"/>
              <a:t>Demographics</a:t>
            </a:r>
            <a:r>
              <a:rPr lang="en-US" sz="5600" dirty="0"/>
              <a:t>: Study the population size and socio-economic status of the city. Smaller cities or those with lower incomes may have less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b="1" dirty="0"/>
              <a:t>Competition</a:t>
            </a:r>
            <a:r>
              <a:rPr lang="en-US" sz="5600" dirty="0"/>
              <a:t>: Evaluate if competitors dominate the market.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b="1" dirty="0"/>
              <a:t>Awareness</a:t>
            </a:r>
            <a:r>
              <a:rPr lang="en-US" sz="5600" dirty="0"/>
              <a:t>: Assess if potential customers are aware of the service.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b="1" dirty="0"/>
              <a:t>Service Quality</a:t>
            </a:r>
            <a:r>
              <a:rPr lang="en-US" sz="5600" dirty="0"/>
              <a:t>: Check reviews or complaints for potential service-related issues.</a:t>
            </a:r>
          </a:p>
          <a:p>
            <a:pPr>
              <a:buFont typeface="+mj-lt"/>
              <a:buAutoNum type="arabicPeriod"/>
            </a:pPr>
            <a:r>
              <a:rPr lang="en-US" sz="5600" b="1" dirty="0"/>
              <a:t>Targeted Marketing</a:t>
            </a:r>
            <a:r>
              <a:rPr lang="en-US" sz="5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/>
              <a:t>Run localized marketing campaigns to raise awareness.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/>
              <a:t>Offer promotions, discounts, or loyalty programs.</a:t>
            </a:r>
          </a:p>
          <a:p>
            <a:pPr>
              <a:buFont typeface="+mj-lt"/>
              <a:buAutoNum type="arabicPeriod"/>
            </a:pPr>
            <a:r>
              <a:rPr lang="en-US" sz="5600" b="1" dirty="0"/>
              <a:t>Optimize Operations</a:t>
            </a:r>
            <a:r>
              <a:rPr lang="en-US" sz="5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/>
              <a:t>Adjust the fleet size to reduce operational costs in low-demand areas.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/>
              <a:t>Explore partnerships with local businesses or events to boost demand.</a:t>
            </a:r>
          </a:p>
          <a:p>
            <a:pPr>
              <a:buFont typeface="+mj-lt"/>
              <a:buAutoNum type="arabicPeriod"/>
            </a:pPr>
            <a:r>
              <a:rPr lang="en-US" sz="5600" b="1" dirty="0"/>
              <a:t>Expand Services</a:t>
            </a:r>
            <a:r>
              <a:rPr lang="en-US" sz="5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/>
              <a:t>Introduce value-added services like ride-sharing or corporate tie-ups.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/>
              <a:t>Offer options like luxury cabs, electric vehicles, or bike taxis based on the city's specific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4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FARE PER KM BY CITY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ercentage Contribution of trip by city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Trip percentage contribution of city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ITY LEVEL FARE AND TRIP SUMMARY REPORT ,Average fare per KM by city_nam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CITY-LEVEL FARE AND TRIP SUMMARY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ONTHLY CITY TARGET PERFORMANCE REPO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8787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month-city level target performance report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4CCA-B1CE-985A-A5EB-5E657F65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823913"/>
            <a:ext cx="9725809" cy="463214"/>
          </a:xfrm>
        </p:spPr>
        <p:txBody>
          <a:bodyPr>
            <a:normAutofit fontScale="90000"/>
          </a:bodyPr>
          <a:lstStyle/>
          <a:p>
            <a:r>
              <a:rPr lang="en-IN" dirty="0"/>
              <a:t>MONTHLY DEMAND BEHAVIOUR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898DE69-10C2-61DA-7D9F-7E5C1AFCE7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3851269"/>
                  </p:ext>
                </p:extLst>
              </p:nvPr>
            </p:nvGraphicFramePr>
            <p:xfrm>
              <a:off x="838200" y="1416219"/>
              <a:ext cx="10930666" cy="577685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898DE69-10C2-61DA-7D9F-7E5C1AFCE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416219"/>
                <a:ext cx="10930666" cy="5776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7333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19BE7E8-CFDC-4783-AAE3-F80BC02D0D41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163016b8-75cd-4945-b640-cf421f591009/f3c281490abd2e3013e7?experience=power-bi&quot;"/>
    <we:property name="reportName" value="&quot;Taxi service cab data insights&quot;"/>
    <we:property name="reportState" value="&quot;CONNECTED&quot;"/>
    <we:property name="embedUrl" value="&quot;/reportEmbed?reportId=163016b8-75cd-4945-b640-cf421f591009&amp;config=eyJjbHVzdGVyVXJsIjoiaHR0cHM6Ly9XQUJJLUlORElBLUNFTlRSQUwtQS1QUklNQVJZLXJlZGlyZWN0LmFuYWx5c2lzLndpbmRvd3MubmV0IiwiZW1iZWRGZWF0dXJlcyI6eyJ1c2FnZU1ldHJpY3NWTmV4dCI6dHJ1ZX19&amp;disableSensitivityBanner=true&quot;"/>
    <we:property name="pageName" value="&quot;f3c281490abd2e3013e7&quot;"/>
    <we:property name="pageDisplayName" value="&quot;DEMAND VARIES WITH CITY AND MONTH&quot;"/>
    <we:property name="datasetId" value="&quot;5b0516b0-7f25-452c-8a89-280c322d94c4&quot;"/>
    <we:property name="backgroundColor" value="&quot;#CCCCCC&quot;"/>
    <we:property name="bookmark" value="&quot;H4sIAAAAAAAAA+VWy27bMBD8FYOXXoRCLzt2bo2bAi3aIqiL9BAYwYpc20xoUSCpNG7gf++SlJsmdpoHklx6ESTuajk7OxzpiglpGwWrr7BEts8OtD5fgjnvZSxhdVwrs2w0KPfKNE8L3AM+ysuCorpxUteW7V8xB2aO7ljaFpQvRIsnbNQf5vlwOEtT7POBSDNMczZNGCh1BHOfMwNlMWENGqtrUPIXxhIUcqbFdcLwslHagN9o4sCh3+yC0umZgGVvPQ7gTl7gBLmLq7OC58OsHKVQiRyLNCPQlGZjQsC7M8WXDtuPde1A1rSNXytKzLNhvyiqDEfloN8vqHtfQyrXpVSrw8vGUM/ExKrxlL0TF1BzFCy0YNBGxFfsC4JtTejj8EZgolvD8RvOQqh20q18L9TcqTOysWxNdBwZTWSFiNMOVI/CBLjnM3pct7ULaQv9c2yQ6BJsP10nf1CNaWmujeSgtoCNtWqX9UNxCbk85f72Fiq/dhpks41jSitW1nPVTfma8O8RniLOxwswzourOqN5eXbpLW0EmoNVIPi9NJtJ58ktrK9A7nq6ERyln/0lqY7bCPL5yZyufXBYpVU+AshRpGUusn5aiHu1+HxTv5uwJR2ZxQrBPGXuVkmO5sbQ2RLJUfyNAAehmybuJjHGtQhhDM1esc+SCIi1j0G1vuybA7CSv/FDC2OzqDbK2SpnqSvuJgHlJOTdUzxYV1fat7xTEyHZPkERDyM6aqJAkQ1mVVYO9gQX6bDg1ei/96cXUuqdDvXclvAYAez8zr6eKbzIpwA6fU6CNXRJuw1ijnU8nFuHOhJw8+548/NAH48PRi/Da92/jz8N220lLGJKvYf8WKA/HGGetZCuY+bjLbYecebjQ9j9X/afXJvJyW63+wSyaY23u+k0ulJ3CSLZxZxunW2A4xHUuIM+EgXUAsWjnHC9/g22w5bqUgoAAA==&quot;"/>
    <we:property name="initialStateBookmark" value="&quot;H4sIAAAAAAAAA+VWTU/jMBD9K5UvXKJVPtqScmu7nFg+RFdcVlU1safF4MaR7bB0q/z3HTuBXaAIFgGX7SmZeR2/efM87ZYJaSsFmxNYIztgE62v12CuewmLWNnFTk+PjsfnR4uT8fEhhXXlpC4tO9gyB2aF7kLaGpSvQMEf84iBUmew8m9LUBYjVqGxugQlf2ELppQzNTYRw9tKaQO+5MyBQ1/2huD0TmcnXzI6EbiTNzhD7troMuNpnvRHMRQixSxOMtwnmG0BgdlOiC8djp/q0oEs6Rgfy/qYJvkgy4oER/3hYJD1s1BDKtdBis3hbWWoO+p5U3lVxuIGSo6ChRYM2pbxlh0j2NqEPg4fJGa6NhzPcRlSpZNu43uh5hbOyMqyhuQ4M5rEChmnHagepYlwzyN6XNelC7BL/XNqkOQS7CBuontWUwqttJEc1BNiU63qdflaXkKuF9w/PmLlY4vgjKc85hSxslypbsp/BP/e0lOk+fQSjPM2Kq5oXl5d+pY2As1kEwT+Ks3dpNPoEddPELeZ3xmO4Fd/WarTtiX5/mLOG5/Mi7hIRwApirifimQQZ+JFL77f1J8XbE1X5nKDYN4yd6skR/Ng6GyNtDv8gwAHoZuqPU1im9cipDE0u2XfJAnQ1r4AVfuyexOwku/5oYWxWVR3znlSzlJX3M0Cy1nAvVA8rK6utG95pycC2L7BEa8TuvVEhiIZLoukP9wXXMR5xovRf7+fPsipz26o914J/2KA0SBP0zxfxjEO+FDECcbpJy6FD/kpgM6fs7AaOtADzcNn98rQtbMVcDyDEnfcdWoWSoHitTc88tRkoV7aN/4vy/1GaJrfx+72Rz0JAAA=&quot;"/>
    <we:property name="isFiltersActionButtonVisible" value="true"/>
    <we:property name="isVisualContainerHeaderHidden" value="false"/>
    <we:property name="reportEmbeddedTime" value="&quot;2024-12-23T13:38:25.211Z&quot;"/>
    <we:property name="creatorTenantId" value="&quot;dd4d3023-6f9c-4f88-bc06-3e2e5ddc3c47&quot;"/>
    <we:property name="creatorUserId" value="&quot;10032003D61FD319&quot;"/>
    <we:property name="creatorSessionId" value="&quot;03c0e397-7428-43ad-8ae5-f0726ae3f64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0454522-740C-4830-A9F6-C5E9A2CED5B0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163016b8-75cd-4945-b640-cf421f591009/bebd48a06a667e2b45d0?experience=power-bi&quot;"/>
    <we:property name="reportName" value="&quot;Taxi service cab data insights&quot;"/>
    <we:property name="reportState" value="&quot;CONNECTED&quot;"/>
    <we:property name="embedUrl" value="&quot;/reportEmbed?reportId=163016b8-75cd-4945-b640-cf421f591009&amp;config=eyJjbHVzdGVyVXJsIjoiaHR0cHM6Ly9XQUJJLUlORElBLUNFTlRSQUwtQS1QUklNQVJZLXJlZGlyZWN0LmFuYWx5c2lzLndpbmRvd3MubmV0IiwiZW1iZWRGZWF0dXJlcyI6eyJ1c2FnZU1ldHJpY3NWTmV4dCI6dHJ1ZX19&amp;disableSensitivityBanner=true&quot;"/>
    <we:property name="pageName" value="&quot;bebd48a06a667e2b45d0&quot;"/>
    <we:property name="pageDisplayName" value="&quot;EACH MONTH REVENUE FOR EACH CITY&quot;"/>
    <we:property name="datasetId" value="&quot;5b0516b0-7f25-452c-8a89-280c322d94c4&quot;"/>
    <we:property name="backgroundColor" value="&quot;#E6E6E6&quot;"/>
    <we:property name="bookmark" value="&quot;H4sIAAAAAAAAA9WUTY/aMBCG/0rlM6rCVwjctoie2hVaqr1UCI3tIeuuY0eOQ6GI/94ZJ+pqEVKlrvbQA8F5ZzTzzJtJzkKbprZwuocKxUJ88v65gvD8YSgGwnUaTnGeTbGQGjJQo/SjqK+j8a4Ri7OIEEqMj6ZpwXIhEr+LoZbjicxBF4WcjtUoz2YgtgMB1q6h5Jw92AYHosbQeAfW/MKuBIViaPEyEHisrQ/AjTYRInKzA6XTPYENP46JA1Q0B9ygip0qUepJAVkOeT7DkZxMNeM2XULivZnCpVP7pXcRjKM2rM1BZXOcqXw2Hc2GoGFYFKzvjY19ijytjnWgmcmJU82WLYm19MEosCJNEbDpoM9i6W1bpdPqlb7xbVD4gPsUctHEE1XSptopPl7IjnXwZFbSWdulB8SBJ/9zGZCaarHILoM/HHf6AE6Reg1xV5YBS4j97eoNhEsm+UqePe0e8ICuxWvWFLSnV+HPresfWPZPA7wL431bSQw3HN2S0hhX2n5DX5blW8cZQVpcHfm1kD9o03gvLlzn5lvwt/X5X6aGnnNjjcLQJ11ZkFx4UUSF9K3gg29jU4PCNThMw9cdl8GUR4OD0wySzoH/vxjyrON4BNsyQvqGiNRmy5fflz/indEEAAA=&quot;"/>
    <we:property name="initialStateBookmark" value="&quot;H4sIAAAAAAAAA9WUTW/bMAyG/8qgszE4X3aaWxZ4ly5pkAy9DEFAy4yrVZYMWc6SBfnvI2VjRYMCBTbssIstvaTJhxStiyhUU2s4r6BCMROfrH2uwD1/GIhImF57eLhfzjf3+9V8mZFsa6+sacTsIjy4Ev2jalrQHIHEb7tIgNZrKHl3AN1gJGp0jTWg1U/snMnkXYvXSOCp1tYBh9x68Mhhj+ROe8o9+DiijCC9OuIWpe/UHPNiPIU4gSRJcZiPJ0VMbk3nEMjedOHQIf3CGg/KUBrW7kDGd5jKJJ0M0wEUMJhOWT8o7XuX/JydakfVUc3nmruyINbSOiVBi1CFw6aDvoiF1W0VVtkrfWtbJ3GDh2AyXvkzRSpUtZe8vFI71s5Ss4LO2j6cARue7I+FQ0paiFl8jX5zzIsjGEnqLcS8LB2W4Ptt9heECyZZUs+e9hs8omnxljUY9fmV+XNr+gOL/6iAf8K4aqsc3Rsd3ZHSKFPqfkJfhuVrx+kh15id+AfIv9Ok8VxcOc6gyEfjPIFiOs0nIzlM4hTeHZ//pWroObdaSXS9000LQhdeFFEh3Qq8sK1vapC4BoOh+LrjUhj8qHAwBYOEteP3F0U96zgeQbeMEO4QEZIQmqJTeOcDvllEwNrx4xeAaFyy5AQAAA==&quot;"/>
    <we:property name="isFiltersActionButtonVisible" value="true"/>
    <we:property name="isVisualContainerHeaderHidden" value="false"/>
    <we:property name="reportEmbeddedTime" value="&quot;2024-12-25T07:34:32.700Z&quot;"/>
    <we:property name="creatorTenantId" value="&quot;dd4d3023-6f9c-4f88-bc06-3e2e5ddc3c47&quot;"/>
    <we:property name="creatorUserId" value="&quot;10032003D61FD319&quot;"/>
    <we:property name="creatorSessionId" value="&quot;d1ff5268-b398-45e8-8249-abe355be7f3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21C7D22-3530-457A-A946-3F8F72998926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163016b8-75cd-4945-b640-cf421f591009/93566b821ca2e018b106?experience=power-bi&quot;"/>
    <we:property name="reportName" value="&quot;Taxi service cab data insights&quot;"/>
    <we:property name="reportState" value="&quot;CONNECTED&quot;"/>
    <we:property name="embedUrl" value="&quot;/reportEmbed?reportId=163016b8-75cd-4945-b640-cf421f591009&amp;config=eyJjbHVzdGVyVXJsIjoiaHR0cHM6Ly9XQUJJLUlORElBLUNFTlRSQUwtQS1QUklNQVJZLXJlZGlyZWN0LmFuYWx5c2lzLndpbmRvd3MubmV0IiwiZW1iZWRGZWF0dXJlcyI6eyJ1c2FnZU1ldHJpY3NWTmV4dCI6dHJ1ZX19&amp;disableSensitivityBanner=true&quot;"/>
    <we:property name="pageName" value="&quot;93566b821ca2e018b106&quot;"/>
    <we:property name="pageDisplayName" value="&quot;MUTIPLE TRIPS DATA OF CITY&quot;"/>
    <we:property name="datasetId" value="&quot;5b0516b0-7f25-452c-8a89-280c322d94c4&quot;"/>
    <we:property name="backgroundColor" value="&quot;#FFFFFF&quot;"/>
    <we:property name="bookmark" value="&quot;H4sIAAAAAAAAA71TwY7TMBT8FeRzhJImpElvu6WcEKoo2gtaVc/OazDr2JbtlIaq/86z0xXLguCAIBfb48l7M/b4zDrprYLpHQzIVuzWmIcB3MOLgmVMzxiHtlhWRV5DVYq2qRctr2jX2CCN9mx1ZgFcj+FO+hFULETgx/uMgVJb6OPqAMpjxiw6bzQo+RVnMm0FN+IlY3iyyjiIJXcBAsayR6LTmiQUL0vqCCLII+5QhBlty1d1zZtFIWCBedFw0kg0PxOSsl9SYunUfm10AKmpTcS4KItDveR53i5FCVVTV03ED1KFR8q0OVlH7sjzZOPhrElrb5wUoFhy4dDPos9sbdQ4pNnmB3xnRifwPR7Slg4yTFSpk8NexOmFjmPrDB1WwiO2T1cRNz6ZL2uH1LRjq/yS/SMdDi312Acn7Z4CQiMf06E/05YIwow6/FbcTXcELQh9ruym7x32EK7LzX+SfeVZ8B51j+6JhTejvsYr/9nRPSFe6l5d4/s9SR9mowG4ws0pvg7+mWIYQ0P/GNehu51Sbl5L9xjgIvtrx38KDEmO31M9bEB6rXFixuAtCNyCxqTNzkUkJh5dFeguOk9zF8e3kp7CbPwO1Bg9p7fNUpvU7Btc9xl7UwQAAA==&quot;"/>
    <we:property name="initialStateBookmark" value="&quot;H4sIAAAAAAAAA71TTW/bMAz9K4POxmA3nZvmlmbepWsbNEMvRWHQMuNplSVBH1m8IP99lOxiXTesh2HzRdITRb5HPx5YK5yRMFxDj2zBLrR+7ME+vilYxtSE3dxcXi1vL+vr5VVFsDZeaOXY4sA82A79nXABZMxA4P1DxkDKNXTxtAXpMGMGrdMKpPiGYzBdeRvwmDHcG6ktxJQbDx5j2h2F05lqF29nVBG4FzvcIPcjej57V5bN/KTgcIJ5MW+KvKQwNwYkZr8NialT+ZVWHoSiMhFr+KzYlmdNnp+f8RmczsvTecS3QvqnkKHaG0vqSPNgYldWxLXTVnCQLKmw6EbSB7bSMvRpV/2Eb3SwHG9xm66UF36gTK3oax63R2rH2mpqVsIjVqd/EC8+668ri1S0ZYv8mP0jHhYN1ai9FaYmZ9DahNT0F9xSANdB+T+SW7Y7UJzQl8yWXWexAz8dq/9Ee4oz4ByqDu0zCR+CmuyV/6rogRAnVCcn+/5w0qdRqIdGYrWP09F8IRtG09AbbVu0F0PyzXthnwxcZH+t+DXDEOX4PefDeqRpjRsdvDPAcQ0KEzczJhGY4uhXgWqj8rS3cf0oaBRG4XcgQ9ScZpulItQLQQ145UGceJZoJXLfARnExyl8BAAA&quot;"/>
    <we:property name="isFiltersActionButtonVisible" value="true"/>
    <we:property name="isVisualContainerHeaderHidden" value="false"/>
    <we:property name="reportEmbeddedTime" value="&quot;2024-12-25T08:00:35.636Z&quot;"/>
    <we:property name="creatorTenantId" value="&quot;dd4d3023-6f9c-4f88-bc06-3e2e5ddc3c47&quot;"/>
    <we:property name="creatorUserId" value="&quot;10032003D61FD319&quot;"/>
    <we:property name="creatorSessionId" value="&quot;f48b61e0-cc3b-460d-8bf8-c381fe134a3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799</Words>
  <Application>Microsoft Office PowerPoint</Application>
  <PresentationFormat>Custom</PresentationFormat>
  <Paragraphs>144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Semibold</vt:lpstr>
      <vt:lpstr>Custom Design</vt:lpstr>
      <vt:lpstr>Office Theme</vt:lpstr>
      <vt:lpstr>Taxi service cab data insights</vt:lpstr>
      <vt:lpstr>AVERAGE  FARE PER TRIP BY CITY</vt:lpstr>
      <vt:lpstr>AVERAGE  FARE PER TRIP BY CITY</vt:lpstr>
      <vt:lpstr>MARKET DEMAND IN EACH CITY</vt:lpstr>
      <vt:lpstr>AVERAGE FARE PER KM BY CITY</vt:lpstr>
      <vt:lpstr>Trip percentage contribution of city </vt:lpstr>
      <vt:lpstr>CITY-LEVEL FARE AND TRIP SUMMARY REPORT</vt:lpstr>
      <vt:lpstr>month-city level target performance report</vt:lpstr>
      <vt:lpstr>MONTHLY DEMAND BEHAVIOUR</vt:lpstr>
      <vt:lpstr>TRIP TREND VS MONTH</vt:lpstr>
      <vt:lpstr>What Strategic Moves to Make </vt:lpstr>
      <vt:lpstr>EACH MONTH REVENUE FOR EACH CITY</vt:lpstr>
      <vt:lpstr>HIGHEST AND LOWEST  NEW PASSENGER</vt:lpstr>
      <vt:lpstr>PowerPoint Presentation</vt:lpstr>
      <vt:lpstr>repeated passenger rate monthly for each city</vt:lpstr>
      <vt:lpstr>OVERALL REPEATED PASSENGER RATE FOR ALL MONTH</vt:lpstr>
      <vt:lpstr>average passenger rating table by city name</vt:lpstr>
      <vt:lpstr>average passenger rating graph</vt:lpstr>
      <vt:lpstr>MUTIPLE TRIPS DATA OF CITY</vt:lpstr>
      <vt:lpstr>MUTIPLE TRPIS DATA OF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amit nandal</cp:lastModifiedBy>
  <cp:revision>5</cp:revision>
  <dcterms:created xsi:type="dcterms:W3CDTF">2016-09-04T11:54:55Z</dcterms:created>
  <dcterms:modified xsi:type="dcterms:W3CDTF">2024-12-25T08:06:41Z</dcterms:modified>
</cp:coreProperties>
</file>