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2336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91159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0968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543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9002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97953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030830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98352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738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75141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36333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2B8F4-EC65-4FD2-83D0-C32FEFB1776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5360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01735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3235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47606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A2B8F4-EC65-4FD2-83D0-C32FEFB1776C}" type="datetimeFigureOut">
              <a:rPr lang="en-IN" smtClean="0"/>
              <a:t>21-10-2024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72145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08776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A2B8F4-EC65-4FD2-83D0-C32FEFB1776C}" type="datetimeFigureOut">
              <a:rPr lang="en-IN" smtClean="0"/>
              <a:t>21-10-2024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25263400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0" y="121823"/>
            <a:ext cx="12192000" cy="461665"/>
          </a:xfrm>
          <a:prstGeom prst="rect">
            <a:avLst/>
          </a:prstGeom>
          <a:noFill/>
        </p:spPr>
        <p:txBody>
          <a:bodyPr wrap="square" rtlCol="0">
            <a:spAutoFit/>
          </a:bodyPr>
          <a:lstStyle/>
          <a:p>
            <a:pPr algn="ctr"/>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B8354CA1-86A6-9252-C240-A8157B4067E7}"/>
              </a:ext>
            </a:extLst>
          </p:cNvPr>
          <p:cNvSpPr txBox="1"/>
          <p:nvPr/>
        </p:nvSpPr>
        <p:spPr>
          <a:xfrm>
            <a:off x="0" y="588397"/>
            <a:ext cx="12192000" cy="369332"/>
          </a:xfrm>
          <a:prstGeom prst="rect">
            <a:avLst/>
          </a:prstGeom>
          <a:noFill/>
        </p:spPr>
        <p:txBody>
          <a:bodyPr wrap="square" rtlCol="0">
            <a:spAutoFit/>
          </a:bodyPr>
          <a:lstStyle/>
          <a:p>
            <a:pPr algn="ctr"/>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6DCF9F76-B693-EB4C-A70E-3E6C8163CE34}"/>
              </a:ext>
            </a:extLst>
          </p:cNvPr>
          <p:cNvPicPr>
            <a:picLocks noChangeAspect="1"/>
          </p:cNvPicPr>
          <p:nvPr/>
        </p:nvPicPr>
        <p:blipFill>
          <a:blip r:embed="rId2"/>
          <a:stretch>
            <a:fillRect/>
          </a:stretch>
        </p:blipFill>
        <p:spPr>
          <a:xfrm>
            <a:off x="1251861" y="1231090"/>
            <a:ext cx="9688277" cy="4791744"/>
          </a:xfrm>
          <a:prstGeom prst="rect">
            <a:avLst/>
          </a:prstGeom>
        </p:spPr>
      </p:pic>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0" y="160773"/>
            <a:ext cx="12192000" cy="461665"/>
          </a:xfrm>
          <a:prstGeom prst="rect">
            <a:avLst/>
          </a:prstGeom>
          <a:noFill/>
        </p:spPr>
        <p:txBody>
          <a:bodyPr wrap="square" rtlCol="0">
            <a:spAutoFit/>
          </a:bodyPr>
          <a:lstStyle/>
          <a:p>
            <a:pPr algn="ctr"/>
            <a:r>
              <a:rPr lang="en-US" sz="2400" b="1" dirty="0">
                <a:latin typeface="Franklin Gothic Demi Cond" panose="020B0706030402020204" pitchFamily="34" charset="0"/>
              </a:rPr>
              <a:t>Impact on Flights</a:t>
            </a:r>
            <a:endParaRPr lang="en-IN" sz="2400" b="1"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pic>
        <p:nvPicPr>
          <p:cNvPr id="5" name="Picture 4">
            <a:extLst>
              <a:ext uri="{FF2B5EF4-FFF2-40B4-BE49-F238E27FC236}">
                <a16:creationId xmlns:a16="http://schemas.microsoft.com/office/drawing/2014/main" id="{73FF2465-0A0A-841D-BCE0-3D71851D5089}"/>
              </a:ext>
            </a:extLst>
          </p:cNvPr>
          <p:cNvPicPr>
            <a:picLocks noChangeAspect="1"/>
          </p:cNvPicPr>
          <p:nvPr/>
        </p:nvPicPr>
        <p:blipFill>
          <a:blip r:embed="rId2"/>
          <a:stretch>
            <a:fillRect/>
          </a:stretch>
        </p:blipFill>
        <p:spPr>
          <a:xfrm>
            <a:off x="1802650" y="1084103"/>
            <a:ext cx="8764223" cy="5191850"/>
          </a:xfrm>
          <a:prstGeom prst="rect">
            <a:avLst/>
          </a:prstGeom>
        </p:spPr>
      </p:pic>
    </p:spTree>
    <p:extLst>
      <p:ext uri="{BB962C8B-B14F-4D97-AF65-F5344CB8AC3E}">
        <p14:creationId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0" y="64018"/>
            <a:ext cx="12191999" cy="461665"/>
          </a:xfrm>
          <a:prstGeom prst="rect">
            <a:avLst/>
          </a:prstGeom>
          <a:noFill/>
        </p:spPr>
        <p:txBody>
          <a:bodyPr wrap="square" rtlCol="0">
            <a:spAutoFit/>
          </a:bodyPr>
          <a:lstStyle/>
          <a:p>
            <a:pPr algn="ctr"/>
            <a:r>
              <a:rPr lang="en-US" sz="2400" dirty="0">
                <a:latin typeface="Franklin Gothic Demi Cond" panose="020B0706030402020204" pitchFamily="34" charset="0"/>
              </a:rPr>
              <a:t>Does prior warning reduce the effect of damage?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3D148472-B390-4ECD-C98C-2385AA9460C7}"/>
              </a:ext>
            </a:extLst>
          </p:cNvPr>
          <p:cNvSpPr txBox="1"/>
          <p:nvPr/>
        </p:nvSpPr>
        <p:spPr>
          <a:xfrm>
            <a:off x="0" y="513731"/>
            <a:ext cx="12192000" cy="646331"/>
          </a:xfrm>
          <a:prstGeom prst="rect">
            <a:avLst/>
          </a:prstGeom>
          <a:noFill/>
        </p:spPr>
        <p:txBody>
          <a:bodyPr wrap="square" rtlCol="0">
            <a:spAutoFit/>
          </a:bodyPr>
          <a:lstStyle/>
          <a:p>
            <a:pPr algn="ctr"/>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pic>
        <p:nvPicPr>
          <p:cNvPr id="7" name="Picture 6">
            <a:extLst>
              <a:ext uri="{FF2B5EF4-FFF2-40B4-BE49-F238E27FC236}">
                <a16:creationId xmlns:a16="http://schemas.microsoft.com/office/drawing/2014/main" id="{A6F4D8C6-D7C8-80DD-1DF4-3C03806AA75D}"/>
              </a:ext>
            </a:extLst>
          </p:cNvPr>
          <p:cNvPicPr>
            <a:picLocks noChangeAspect="1"/>
          </p:cNvPicPr>
          <p:nvPr/>
        </p:nvPicPr>
        <p:blipFill>
          <a:blip r:embed="rId2"/>
          <a:stretch>
            <a:fillRect/>
          </a:stretch>
        </p:blipFill>
        <p:spPr>
          <a:xfrm>
            <a:off x="110450" y="1646434"/>
            <a:ext cx="6183964" cy="3565132"/>
          </a:xfrm>
          <a:prstGeom prst="rect">
            <a:avLst/>
          </a:prstGeom>
        </p:spPr>
      </p:pic>
      <p:pic>
        <p:nvPicPr>
          <p:cNvPr id="9" name="Picture 8">
            <a:extLst>
              <a:ext uri="{FF2B5EF4-FFF2-40B4-BE49-F238E27FC236}">
                <a16:creationId xmlns:a16="http://schemas.microsoft.com/office/drawing/2014/main" id="{A8DC7419-C4C4-B824-6BF5-557803C33540}"/>
              </a:ext>
            </a:extLst>
          </p:cNvPr>
          <p:cNvPicPr>
            <a:picLocks noChangeAspect="1"/>
          </p:cNvPicPr>
          <p:nvPr/>
        </p:nvPicPr>
        <p:blipFill>
          <a:blip r:embed="rId3"/>
          <a:stretch>
            <a:fillRect/>
          </a:stretch>
        </p:blipFill>
        <p:spPr>
          <a:xfrm>
            <a:off x="6381946" y="1451729"/>
            <a:ext cx="5699604" cy="3922669"/>
          </a:xfrm>
          <a:prstGeom prst="rect">
            <a:avLst/>
          </a:prstGeom>
        </p:spPr>
      </p:pic>
    </p:spTree>
    <p:extLst>
      <p:ext uri="{BB962C8B-B14F-4D97-AF65-F5344CB8AC3E}">
        <p14:creationId xmlns:p14="http://schemas.microsoft.com/office/powerpoint/2010/main" val="281947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152483"/>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991437" y="990014"/>
            <a:ext cx="10209126"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4620"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1578825531"/>
              </p:ext>
            </p:extLst>
          </p:nvPr>
        </p:nvGraphicFramePr>
        <p:xfrm>
          <a:off x="2061028" y="2154340"/>
          <a:ext cx="8069943" cy="3077344"/>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IN" dirty="0">
                          <a:latin typeface="Franklin Gothic Medium Cond" panose="020B0606030402020204" pitchFamily="34" charset="0"/>
                        </a:rPr>
                        <a:t>Python</a:t>
                      </a: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Power 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228180"/>
            <a:ext cx="9937820" cy="4524315"/>
          </a:xfrm>
          <a:prstGeom prst="rect">
            <a:avLst/>
          </a:prstGeom>
          <a:noFill/>
        </p:spPr>
        <p:txBody>
          <a:bodyPr wrap="square" rtlCol="0">
            <a:spAutoFit/>
          </a:bodyPr>
          <a:lstStyle/>
          <a:p>
            <a:r>
              <a:rPr lang="en-US" b="0" i="0" u="none" strike="noStrike" baseline="0" dirty="0">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latin typeface="Franklin Gothic Book" panose="020B0503020102020204" pitchFamily="34" charset="0"/>
            </a:endParaRPr>
          </a:p>
          <a:p>
            <a:pPr algn="l"/>
            <a:endParaRPr lang="en-IN" sz="1800" b="0" i="0" u="none" strike="noStrike" baseline="0" dirty="0">
              <a:latin typeface="Franklin Gothic Book" panose="020B0503020102020204" pitchFamily="34" charset="0"/>
            </a:endParaRPr>
          </a:p>
          <a:p>
            <a:r>
              <a:rPr lang="en-US" sz="1800" b="0" i="0" u="none" strike="noStrike" baseline="0" dirty="0">
                <a:latin typeface="Franklin Gothic Book" panose="020B0503020102020204" pitchFamily="34" charset="0"/>
              </a:rPr>
              <a:t>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3237452" y="1089407"/>
            <a:ext cx="5717092" cy="461665"/>
          </a:xfrm>
          <a:prstGeom prst="rect">
            <a:avLst/>
          </a:prstGeom>
          <a:noFill/>
        </p:spPr>
        <p:txBody>
          <a:bodyPr wrap="square" rtlCol="0">
            <a:spAutoFit/>
          </a:bodyPr>
          <a:lstStyle/>
          <a:p>
            <a:r>
              <a:rPr lang="en-US" sz="2400" b="1" dirty="0">
                <a:latin typeface="Franklin Gothic Demi Cond" panose="020B0706030402020204" pitchFamily="34" charset="0"/>
              </a:rPr>
              <a:t>Total Number of Bird Strikes Incidents per Year</a:t>
            </a:r>
            <a:endParaRPr lang="en-IN" sz="2400" b="1"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3085153" y="1549400"/>
            <a:ext cx="6021691" cy="646331"/>
          </a:xfrm>
          <a:prstGeom prst="rect">
            <a:avLst/>
          </a:prstGeom>
          <a:noFill/>
        </p:spPr>
        <p:txBody>
          <a:bodyPr wrap="square" rtlCol="0">
            <a:spAutoFit/>
          </a:bodyPr>
          <a:lstStyle/>
          <a:p>
            <a:pPr algn="ctr"/>
            <a:r>
              <a:rPr lang="en-US" dirty="0">
                <a:latin typeface="Franklin Gothic Book" panose="020B0503020102020204" pitchFamily="34" charset="0"/>
              </a:rPr>
              <a:t>We can see that Bird Strikes Incidents have an upward trend</a:t>
            </a:r>
          </a:p>
          <a:p>
            <a:pPr algn="ctr"/>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89CC62E0-B8EE-8D67-BCEA-BC2E7C78BD3C}"/>
              </a:ext>
            </a:extLst>
          </p:cNvPr>
          <p:cNvPicPr>
            <a:picLocks noChangeAspect="1"/>
          </p:cNvPicPr>
          <p:nvPr/>
        </p:nvPicPr>
        <p:blipFill>
          <a:blip r:embed="rId2"/>
          <a:stretch>
            <a:fillRect/>
          </a:stretch>
        </p:blipFill>
        <p:spPr>
          <a:xfrm>
            <a:off x="2081846" y="2195731"/>
            <a:ext cx="7802064" cy="4582164"/>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b="1" dirty="0">
                <a:latin typeface="Franklin Gothic Demi Cond" panose="020B0706030402020204" pitchFamily="34" charset="0"/>
              </a:rPr>
              <a:t>Bird Strikes Incidents in US</a:t>
            </a:r>
            <a:endParaRPr lang="en-IN" sz="2400" b="1"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784C9755-D89A-F6C3-A625-1A830D578B19}"/>
              </a:ext>
            </a:extLst>
          </p:cNvPr>
          <p:cNvPicPr>
            <a:picLocks noChangeAspect="1"/>
          </p:cNvPicPr>
          <p:nvPr/>
        </p:nvPicPr>
        <p:blipFill>
          <a:blip r:embed="rId2"/>
          <a:stretch>
            <a:fillRect/>
          </a:stretch>
        </p:blipFill>
        <p:spPr>
          <a:xfrm>
            <a:off x="2175914" y="1366577"/>
            <a:ext cx="7840169" cy="4591691"/>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0" y="35371"/>
            <a:ext cx="12192000" cy="461665"/>
          </a:xfrm>
          <a:prstGeom prst="rect">
            <a:avLst/>
          </a:prstGeom>
          <a:noFill/>
        </p:spPr>
        <p:txBody>
          <a:bodyPr wrap="square" rtlCol="0">
            <a:spAutoFit/>
          </a:bodyPr>
          <a:lstStyle/>
          <a:p>
            <a:pPr algn="ctr"/>
            <a:r>
              <a:rPr lang="en-US" sz="2400" b="1" dirty="0">
                <a:latin typeface="Franklin Gothic Demi Cond" panose="020B0706030402020204" pitchFamily="34" charset="0"/>
              </a:rPr>
              <a:t>Top 10 Airlines having encountered the greatest number of bird strikes</a:t>
            </a:r>
            <a:endParaRPr lang="en-IN" sz="2400" b="1"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41A10776-9BF0-B4D4-5C32-E7708438CFD9}"/>
              </a:ext>
            </a:extLst>
          </p:cNvPr>
          <p:cNvSpPr txBox="1"/>
          <p:nvPr/>
        </p:nvSpPr>
        <p:spPr>
          <a:xfrm>
            <a:off x="0" y="544170"/>
            <a:ext cx="12192000" cy="369332"/>
          </a:xfrm>
          <a:prstGeom prst="rect">
            <a:avLst/>
          </a:prstGeom>
          <a:noFill/>
        </p:spPr>
        <p:txBody>
          <a:bodyPr wrap="square" rtlCol="0">
            <a:spAutoFit/>
          </a:bodyPr>
          <a:lstStyle/>
          <a:p>
            <a:pPr algn="ctr"/>
            <a:r>
              <a:rPr lang="en-US" dirty="0">
                <a:latin typeface="Franklin Gothic Book" panose="020B0503020102020204" pitchFamily="34" charset="0"/>
              </a:rPr>
              <a:t>Southwest airlines has encountered the greatest number of bird strike followed by business and American airlines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A07E5231-10B8-328E-0BB4-F2E09D775381}"/>
              </a:ext>
            </a:extLst>
          </p:cNvPr>
          <p:cNvPicPr>
            <a:picLocks noChangeAspect="1"/>
          </p:cNvPicPr>
          <p:nvPr/>
        </p:nvPicPr>
        <p:blipFill>
          <a:blip r:embed="rId2"/>
          <a:stretch>
            <a:fillRect/>
          </a:stretch>
        </p:blipFill>
        <p:spPr>
          <a:xfrm>
            <a:off x="1751994" y="960636"/>
            <a:ext cx="8688012" cy="5525271"/>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0" y="177035"/>
            <a:ext cx="12192000" cy="461665"/>
          </a:xfrm>
          <a:prstGeom prst="rect">
            <a:avLst/>
          </a:prstGeom>
          <a:noFill/>
        </p:spPr>
        <p:txBody>
          <a:bodyPr wrap="square" rtlCol="0">
            <a:spAutoFit/>
          </a:bodyPr>
          <a:lstStyle/>
          <a:p>
            <a:pPr algn="ctr"/>
            <a:r>
              <a:rPr lang="en-US" sz="2400" b="1" dirty="0">
                <a:latin typeface="Franklin Gothic Demi Cond" panose="020B0706030402020204" pitchFamily="34" charset="0"/>
              </a:rPr>
              <a:t>When do most bird strike incidents occur?</a:t>
            </a:r>
            <a:endParaRPr lang="en-IN" sz="2400" b="1"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0" y="676240"/>
            <a:ext cx="12192000" cy="369332"/>
          </a:xfrm>
          <a:prstGeom prst="rect">
            <a:avLst/>
          </a:prstGeom>
          <a:noFill/>
        </p:spPr>
        <p:txBody>
          <a:bodyPr wrap="square" rtlCol="0">
            <a:spAutoFit/>
          </a:bodyPr>
          <a:lstStyle/>
          <a:p>
            <a:pPr algn="ctr"/>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4DF33901-CFA2-E7FA-CC20-9CC24D561413}"/>
              </a:ext>
            </a:extLst>
          </p:cNvPr>
          <p:cNvPicPr>
            <a:picLocks noChangeAspect="1"/>
          </p:cNvPicPr>
          <p:nvPr/>
        </p:nvPicPr>
        <p:blipFill>
          <a:blip r:embed="rId2"/>
          <a:stretch>
            <a:fillRect/>
          </a:stretch>
        </p:blipFill>
        <p:spPr>
          <a:xfrm>
            <a:off x="2725031" y="1158696"/>
            <a:ext cx="6741937" cy="5531166"/>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0" y="115446"/>
            <a:ext cx="12192000" cy="738664"/>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Altitude of Airplane at the time of bird strike</a:t>
            </a:r>
          </a:p>
          <a:p>
            <a:pPr algn="ctr"/>
            <a:endParaRPr lang="en-IN" b="1" dirty="0"/>
          </a:p>
        </p:txBody>
      </p:sp>
      <p:sp>
        <p:nvSpPr>
          <p:cNvPr id="3" name="TextBox 2">
            <a:extLst>
              <a:ext uri="{FF2B5EF4-FFF2-40B4-BE49-F238E27FC236}">
                <a16:creationId xmlns:a16="http://schemas.microsoft.com/office/drawing/2014/main" id="{C285F1FE-56C3-8310-ED17-DBA19D8FB58B}"/>
              </a:ext>
            </a:extLst>
          </p:cNvPr>
          <p:cNvSpPr txBox="1"/>
          <p:nvPr/>
        </p:nvSpPr>
        <p:spPr>
          <a:xfrm>
            <a:off x="0" y="690228"/>
            <a:ext cx="12192000" cy="646331"/>
          </a:xfrm>
          <a:prstGeom prst="rect">
            <a:avLst/>
          </a:prstGeom>
          <a:noFill/>
        </p:spPr>
        <p:txBody>
          <a:bodyPr wrap="square" rtlCol="0">
            <a:spAutoFit/>
          </a:bodyPr>
          <a:lstStyle/>
          <a:p>
            <a:pPr algn="ctr"/>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pic>
        <p:nvPicPr>
          <p:cNvPr id="5" name="Picture 4">
            <a:extLst>
              <a:ext uri="{FF2B5EF4-FFF2-40B4-BE49-F238E27FC236}">
                <a16:creationId xmlns:a16="http://schemas.microsoft.com/office/drawing/2014/main" id="{5FD49AB3-BBC1-31CF-062B-78D6128DA01F}"/>
              </a:ext>
            </a:extLst>
          </p:cNvPr>
          <p:cNvPicPr>
            <a:picLocks noChangeAspect="1"/>
          </p:cNvPicPr>
          <p:nvPr/>
        </p:nvPicPr>
        <p:blipFill>
          <a:blip r:embed="rId2"/>
          <a:stretch>
            <a:fillRect/>
          </a:stretch>
        </p:blipFill>
        <p:spPr>
          <a:xfrm>
            <a:off x="1709125" y="1336559"/>
            <a:ext cx="8773749" cy="5296639"/>
          </a:xfrm>
          <a:prstGeom prst="rect">
            <a:avLst/>
          </a:prstGeom>
        </p:spPr>
      </p:pic>
    </p:spTree>
    <p:extLst>
      <p:ext uri="{BB962C8B-B14F-4D97-AF65-F5344CB8AC3E}">
        <p14:creationId xmlns:p14="http://schemas.microsoft.com/office/powerpoint/2010/main" val="2230031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277</TotalTime>
  <Words>677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Gothic</vt:lpstr>
      <vt:lpstr>Franklin Gothic Book</vt:lpstr>
      <vt:lpstr>Franklin Gothic Demi Cond</vt:lpstr>
      <vt:lpstr>Franklin Gothic Medium Cond</vt:lpstr>
      <vt:lpstr>Inter</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Akash Kamthe</cp:lastModifiedBy>
  <cp:revision>9</cp:revision>
  <dcterms:created xsi:type="dcterms:W3CDTF">2022-11-21T06:34:00Z</dcterms:created>
  <dcterms:modified xsi:type="dcterms:W3CDTF">2024-10-21T19:29:44Z</dcterms:modified>
</cp:coreProperties>
</file>