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1" r:id="rId14"/>
    <p:sldId id="270" r:id="rId15"/>
    <p:sldId id="272" r:id="rId16"/>
    <p:sldId id="273" r:id="rId17"/>
    <p:sldId id="269"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2336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2B8F4-EC65-4FD2-83D0-C32FEFB1776C}"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91159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809681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5437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90024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A2B8F4-EC65-4FD2-83D0-C32FEFB1776C}" type="datetimeFigureOut">
              <a:rPr lang="en-IN" smtClean="0"/>
              <a:t>22-10-2024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979537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A2B8F4-EC65-4FD2-83D0-C32FEFB1776C}" type="datetimeFigureOut">
              <a:rPr lang="en-IN" smtClean="0"/>
              <a:t>22-10-2024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030830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983528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2B8F4-EC65-4FD2-83D0-C32FEFB1776C}"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07387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A2B8F4-EC65-4FD2-83D0-C32FEFB1776C}"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75141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2B8F4-EC65-4FD2-83D0-C32FEFB1776C}"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36333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A2B8F4-EC65-4FD2-83D0-C32FEFB1776C}"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53605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A2B8F4-EC65-4FD2-83D0-C32FEFB1776C}"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01735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A2B8F4-EC65-4FD2-83D0-C32FEFB1776C}" type="datetimeFigureOut">
              <a:rPr lang="en-IN" smtClean="0"/>
              <a:t>22-10-2024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03235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A2B8F4-EC65-4FD2-83D0-C32FEFB1776C}" type="datetimeFigureOut">
              <a:rPr lang="en-IN" smtClean="0"/>
              <a:t>22-10-2024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47606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A2B8F4-EC65-4FD2-83D0-C32FEFB1776C}" type="datetimeFigureOut">
              <a:rPr lang="en-IN" smtClean="0"/>
              <a:t>22-10-2024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72145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2B8F4-EC65-4FD2-83D0-C32FEFB1776C}"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08776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A2B8F4-EC65-4FD2-83D0-C32FEFB1776C}" type="datetimeFigureOut">
              <a:rPr lang="en-IN" smtClean="0"/>
              <a:t>22-10-2024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252634002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7569D4-FCF7-1642-019B-FDB89B6357A5}"/>
              </a:ext>
            </a:extLst>
          </p:cNvPr>
          <p:cNvSpPr txBox="1"/>
          <p:nvPr/>
        </p:nvSpPr>
        <p:spPr>
          <a:xfrm>
            <a:off x="1" y="5194998"/>
            <a:ext cx="12192000" cy="646331"/>
          </a:xfrm>
          <a:prstGeom prst="rect">
            <a:avLst/>
          </a:prstGeom>
          <a:noFill/>
        </p:spPr>
        <p:txBody>
          <a:bodyPr wrap="square" rtlCol="0">
            <a:spAutoFit/>
          </a:bodyPr>
          <a:lstStyle/>
          <a:p>
            <a:pPr algn="ctr"/>
            <a:r>
              <a:rPr lang="en-US" sz="3600" dirty="0">
                <a:latin typeface="Franklin Gothic Demi Cond" panose="020B0706030402020204" pitchFamily="34" charset="0"/>
              </a:rPr>
              <a:t>Employee Attrition Analysis</a:t>
            </a:r>
            <a:endParaRPr lang="en-IN" sz="3600" dirty="0">
              <a:latin typeface="Franklin Gothic Demi Cond" panose="020B0706030402020204" pitchFamily="34" charset="0"/>
            </a:endParaRPr>
          </a:p>
        </p:txBody>
      </p:sp>
      <p:pic>
        <p:nvPicPr>
          <p:cNvPr id="3" name="Picture 2" descr="Understanding Employee Attrition - HR Software India">
            <a:extLst>
              <a:ext uri="{FF2B5EF4-FFF2-40B4-BE49-F238E27FC236}">
                <a16:creationId xmlns:a16="http://schemas.microsoft.com/office/drawing/2014/main" id="{69FE089C-0968-B224-21C8-790118AB1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527" y="241669"/>
            <a:ext cx="6958945" cy="4533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942F5-4779-8CDF-9DF6-1E3C22AF9181}"/>
              </a:ext>
            </a:extLst>
          </p:cNvPr>
          <p:cNvSpPr txBox="1"/>
          <p:nvPr/>
        </p:nvSpPr>
        <p:spPr>
          <a:xfrm>
            <a:off x="0" y="121823"/>
            <a:ext cx="12192000" cy="461665"/>
          </a:xfrm>
          <a:prstGeom prst="rect">
            <a:avLst/>
          </a:prstGeom>
          <a:noFill/>
        </p:spPr>
        <p:txBody>
          <a:bodyPr wrap="square" rtlCol="0">
            <a:spAutoFit/>
          </a:bodyPr>
          <a:lstStyle/>
          <a:p>
            <a:pPr algn="ctr"/>
            <a:r>
              <a:rPr lang="en-US" sz="2400" b="1" i="0" dirty="0">
                <a:effectLst/>
                <a:latin typeface="Franklin Gothic Demi Cond" panose="020B0706030402020204" pitchFamily="34" charset="0"/>
              </a:rPr>
              <a:t>Effect of Job Employment on Employee Attrition</a:t>
            </a:r>
          </a:p>
        </p:txBody>
      </p:sp>
      <p:sp>
        <p:nvSpPr>
          <p:cNvPr id="3" name="TextBox 2">
            <a:extLst>
              <a:ext uri="{FF2B5EF4-FFF2-40B4-BE49-F238E27FC236}">
                <a16:creationId xmlns:a16="http://schemas.microsoft.com/office/drawing/2014/main" id="{B8354CA1-86A6-9252-C240-A8157B4067E7}"/>
              </a:ext>
            </a:extLst>
          </p:cNvPr>
          <p:cNvSpPr txBox="1"/>
          <p:nvPr/>
        </p:nvSpPr>
        <p:spPr>
          <a:xfrm>
            <a:off x="0" y="1182289"/>
            <a:ext cx="12192000" cy="646331"/>
          </a:xfrm>
          <a:prstGeom prst="rect">
            <a:avLst/>
          </a:prstGeom>
          <a:noFill/>
        </p:spPr>
        <p:txBody>
          <a:bodyPr wrap="square" rtlCol="0">
            <a:spAutoFit/>
          </a:bodyPr>
          <a:lstStyle/>
          <a:p>
            <a:pPr algn="ctr"/>
            <a:r>
              <a:rPr lang="en-US" i="0" dirty="0">
                <a:effectLst/>
                <a:latin typeface="system-ui"/>
              </a:rPr>
              <a:t>From the above bar plot we can conclude the Employees with more job involvement of 1 and 4 are highly likely to leave (i.e., 21.7% and 18.1% respectively) the company compared to others and most employees have job involvement rating of 3.</a:t>
            </a:r>
            <a:endParaRPr lang="en-IN" dirty="0">
              <a:latin typeface="Franklin Gothic Book" panose="020B0503020102020204" pitchFamily="34" charset="0"/>
            </a:endParaRPr>
          </a:p>
        </p:txBody>
      </p:sp>
      <p:pic>
        <p:nvPicPr>
          <p:cNvPr id="6" name="Picture 5">
            <a:extLst>
              <a:ext uri="{FF2B5EF4-FFF2-40B4-BE49-F238E27FC236}">
                <a16:creationId xmlns:a16="http://schemas.microsoft.com/office/drawing/2014/main" id="{44691871-7D44-B5F5-7908-B3C2AB7E0A30}"/>
              </a:ext>
            </a:extLst>
          </p:cNvPr>
          <p:cNvPicPr>
            <a:picLocks noChangeAspect="1"/>
          </p:cNvPicPr>
          <p:nvPr/>
        </p:nvPicPr>
        <p:blipFill>
          <a:blip r:embed="rId2"/>
          <a:stretch>
            <a:fillRect/>
          </a:stretch>
        </p:blipFill>
        <p:spPr>
          <a:xfrm>
            <a:off x="2647468" y="2351005"/>
            <a:ext cx="6897063" cy="4248743"/>
          </a:xfrm>
          <a:prstGeom prst="rect">
            <a:avLst/>
          </a:prstGeom>
        </p:spPr>
      </p:pic>
    </p:spTree>
    <p:extLst>
      <p:ext uri="{BB962C8B-B14F-4D97-AF65-F5344CB8AC3E}">
        <p14:creationId xmlns:p14="http://schemas.microsoft.com/office/powerpoint/2010/main" val="66042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77211-EB4D-59A7-724D-45F25FE4A56B}"/>
              </a:ext>
            </a:extLst>
          </p:cNvPr>
          <p:cNvSpPr txBox="1"/>
          <p:nvPr/>
        </p:nvSpPr>
        <p:spPr>
          <a:xfrm>
            <a:off x="0" y="688674"/>
            <a:ext cx="12192000" cy="461665"/>
          </a:xfrm>
          <a:prstGeom prst="rect">
            <a:avLst/>
          </a:prstGeom>
          <a:noFill/>
        </p:spPr>
        <p:txBody>
          <a:bodyPr wrap="square" rtlCol="0">
            <a:spAutoFit/>
          </a:bodyPr>
          <a:lstStyle/>
          <a:p>
            <a:pPr algn="ctr"/>
            <a:r>
              <a:rPr lang="en-US" sz="2400" b="1" i="0" dirty="0">
                <a:effectLst/>
                <a:latin typeface="Franklin Gothic Demi Cond" panose="020B0706030402020204" pitchFamily="34" charset="0"/>
              </a:rPr>
              <a:t>Effect of Job Satisfaction on Employee Attrition</a:t>
            </a:r>
          </a:p>
        </p:txBody>
      </p:sp>
      <p:sp>
        <p:nvSpPr>
          <p:cNvPr id="3" name="TextBox 2">
            <a:extLst>
              <a:ext uri="{FF2B5EF4-FFF2-40B4-BE49-F238E27FC236}">
                <a16:creationId xmlns:a16="http://schemas.microsoft.com/office/drawing/2014/main" id="{18C77780-8812-EDE5-FD4F-646BFA375F38}"/>
              </a:ext>
            </a:extLst>
          </p:cNvPr>
          <p:cNvSpPr txBox="1"/>
          <p:nvPr/>
        </p:nvSpPr>
        <p:spPr>
          <a:xfrm>
            <a:off x="0" y="1291742"/>
            <a:ext cx="12192000" cy="646331"/>
          </a:xfrm>
          <a:prstGeom prst="rect">
            <a:avLst/>
          </a:prstGeom>
          <a:noFill/>
        </p:spPr>
        <p:txBody>
          <a:bodyPr wrap="square" rtlCol="0">
            <a:spAutoFit/>
          </a:bodyPr>
          <a:lstStyle/>
          <a:p>
            <a:pPr algn="ctr"/>
            <a:r>
              <a:rPr lang="en-US" i="0" dirty="0">
                <a:effectLst/>
                <a:latin typeface="system-ui"/>
              </a:rPr>
              <a:t>From </a:t>
            </a:r>
            <a:r>
              <a:rPr lang="en-US" dirty="0">
                <a:latin typeface="system-ui"/>
              </a:rPr>
              <a:t>the </a:t>
            </a:r>
            <a:r>
              <a:rPr lang="en-US" i="0" dirty="0">
                <a:effectLst/>
                <a:latin typeface="system-ui"/>
              </a:rPr>
              <a:t>grouped bar plot we can conclude that employee with least job satisfaction of 1 have 22.9% probability of leaving the company which is highest.</a:t>
            </a:r>
            <a:endParaRPr lang="en-US" i="0" dirty="0">
              <a:effectLst/>
              <a:latin typeface="Franklin Gothic Book" panose="020B0503020102020204" pitchFamily="34" charset="0"/>
            </a:endParaRPr>
          </a:p>
        </p:txBody>
      </p:sp>
      <p:pic>
        <p:nvPicPr>
          <p:cNvPr id="6" name="Picture 5">
            <a:extLst>
              <a:ext uri="{FF2B5EF4-FFF2-40B4-BE49-F238E27FC236}">
                <a16:creationId xmlns:a16="http://schemas.microsoft.com/office/drawing/2014/main" id="{6C6B01F3-EFF7-AD92-CF1F-3C65FF0847B8}"/>
              </a:ext>
            </a:extLst>
          </p:cNvPr>
          <p:cNvPicPr>
            <a:picLocks noChangeAspect="1"/>
          </p:cNvPicPr>
          <p:nvPr/>
        </p:nvPicPr>
        <p:blipFill>
          <a:blip r:embed="rId2"/>
          <a:stretch>
            <a:fillRect/>
          </a:stretch>
        </p:blipFill>
        <p:spPr>
          <a:xfrm>
            <a:off x="2591728" y="2079476"/>
            <a:ext cx="7008543" cy="4421239"/>
          </a:xfrm>
          <a:prstGeom prst="rect">
            <a:avLst/>
          </a:prstGeom>
        </p:spPr>
      </p:pic>
    </p:spTree>
    <p:extLst>
      <p:ext uri="{BB962C8B-B14F-4D97-AF65-F5344CB8AC3E}">
        <p14:creationId xmlns:p14="http://schemas.microsoft.com/office/powerpoint/2010/main" val="248337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8DB12-32A3-38B2-CC4C-4C113D1E3973}"/>
              </a:ext>
            </a:extLst>
          </p:cNvPr>
          <p:cNvSpPr txBox="1"/>
          <p:nvPr/>
        </p:nvSpPr>
        <p:spPr>
          <a:xfrm>
            <a:off x="0" y="130006"/>
            <a:ext cx="12191999" cy="830997"/>
          </a:xfrm>
          <a:prstGeom prst="rect">
            <a:avLst/>
          </a:prstGeom>
          <a:noFill/>
        </p:spPr>
        <p:txBody>
          <a:bodyPr wrap="square" rtlCol="0">
            <a:spAutoFit/>
          </a:bodyPr>
          <a:lstStyle/>
          <a:p>
            <a:pPr algn="ctr"/>
            <a:r>
              <a:rPr lang="en-US" sz="2400" b="1" i="0" dirty="0">
                <a:effectLst/>
                <a:latin typeface="Franklin Gothic Demi Cond" panose="020B0706030402020204" pitchFamily="34" charset="0"/>
              </a:rPr>
              <a:t>Average Monthly Income by Employee Education Level to find out which Employees are more likely to leave the company</a:t>
            </a:r>
          </a:p>
        </p:txBody>
      </p:sp>
      <p:sp>
        <p:nvSpPr>
          <p:cNvPr id="5" name="TextBox 4">
            <a:extLst>
              <a:ext uri="{FF2B5EF4-FFF2-40B4-BE49-F238E27FC236}">
                <a16:creationId xmlns:a16="http://schemas.microsoft.com/office/drawing/2014/main" id="{A1159B93-F455-35B1-A840-A1EDBABFA116}"/>
              </a:ext>
            </a:extLst>
          </p:cNvPr>
          <p:cNvSpPr txBox="1"/>
          <p:nvPr/>
        </p:nvSpPr>
        <p:spPr>
          <a:xfrm>
            <a:off x="406137" y="1061853"/>
            <a:ext cx="11379723" cy="646331"/>
          </a:xfrm>
          <a:prstGeom prst="rect">
            <a:avLst/>
          </a:prstGeom>
          <a:noFill/>
        </p:spPr>
        <p:txBody>
          <a:bodyPr wrap="square">
            <a:spAutoFit/>
          </a:bodyPr>
          <a:lstStyle/>
          <a:p>
            <a:pPr algn="ctr"/>
            <a:r>
              <a:rPr lang="en-IN" dirty="0">
                <a:latin typeface="system-ui"/>
              </a:rPr>
              <a:t>From above grouped bar chart we can conclude that Employees with Lowest and Highest Education Level (i.e., 5) are more likely to switch jobs </a:t>
            </a:r>
            <a:r>
              <a:rPr lang="en-IN" dirty="0" err="1">
                <a:latin typeface="system-ui"/>
              </a:rPr>
              <a:t>inspite</a:t>
            </a:r>
            <a:r>
              <a:rPr lang="en-IN" dirty="0">
                <a:latin typeface="system-ui"/>
              </a:rPr>
              <a:t> of having high salaries (i.e., $63838  and  $74063) compared to their other counterpart.</a:t>
            </a:r>
          </a:p>
        </p:txBody>
      </p:sp>
      <p:pic>
        <p:nvPicPr>
          <p:cNvPr id="8" name="Picture 7">
            <a:extLst>
              <a:ext uri="{FF2B5EF4-FFF2-40B4-BE49-F238E27FC236}">
                <a16:creationId xmlns:a16="http://schemas.microsoft.com/office/drawing/2014/main" id="{A9F894C0-E12B-192C-9DFC-76C00D388AB1}"/>
              </a:ext>
            </a:extLst>
          </p:cNvPr>
          <p:cNvPicPr>
            <a:picLocks noChangeAspect="1"/>
          </p:cNvPicPr>
          <p:nvPr/>
        </p:nvPicPr>
        <p:blipFill>
          <a:blip r:embed="rId2"/>
          <a:stretch>
            <a:fillRect/>
          </a:stretch>
        </p:blipFill>
        <p:spPr>
          <a:xfrm>
            <a:off x="1766281" y="1860040"/>
            <a:ext cx="8659433" cy="4867954"/>
          </a:xfrm>
          <a:prstGeom prst="rect">
            <a:avLst/>
          </a:prstGeom>
        </p:spPr>
      </p:pic>
    </p:spTree>
    <p:extLst>
      <p:ext uri="{BB962C8B-B14F-4D97-AF65-F5344CB8AC3E}">
        <p14:creationId xmlns:p14="http://schemas.microsoft.com/office/powerpoint/2010/main" val="2819477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3D7ED9-8175-7109-10B2-0DE1D0EA1E7D}"/>
              </a:ext>
            </a:extLst>
          </p:cNvPr>
          <p:cNvSpPr txBox="1"/>
          <p:nvPr/>
        </p:nvSpPr>
        <p:spPr>
          <a:xfrm>
            <a:off x="3048786" y="223589"/>
            <a:ext cx="6094428" cy="830997"/>
          </a:xfrm>
          <a:prstGeom prst="rect">
            <a:avLst/>
          </a:prstGeom>
          <a:noFill/>
        </p:spPr>
        <p:txBody>
          <a:bodyPr wrap="square">
            <a:spAutoFit/>
          </a:bodyPr>
          <a:lstStyle/>
          <a:p>
            <a:pPr algn="ctr"/>
            <a:r>
              <a:rPr lang="en-US" sz="2400" b="1" i="0" dirty="0">
                <a:effectLst/>
                <a:latin typeface="Franklin Gothic Demi Cond" panose="020B0706030402020204" pitchFamily="34" charset="0"/>
              </a:rPr>
              <a:t>Average Monthly Salary of all Employees vs the Total Working Experience</a:t>
            </a:r>
          </a:p>
        </p:txBody>
      </p:sp>
      <p:pic>
        <p:nvPicPr>
          <p:cNvPr id="5" name="Picture 4">
            <a:extLst>
              <a:ext uri="{FF2B5EF4-FFF2-40B4-BE49-F238E27FC236}">
                <a16:creationId xmlns:a16="http://schemas.microsoft.com/office/drawing/2014/main" id="{0E835A9D-BF4C-E073-50B6-D3DF59C1DA24}"/>
              </a:ext>
            </a:extLst>
          </p:cNvPr>
          <p:cNvPicPr>
            <a:picLocks noChangeAspect="1"/>
          </p:cNvPicPr>
          <p:nvPr/>
        </p:nvPicPr>
        <p:blipFill>
          <a:blip r:embed="rId2"/>
          <a:stretch>
            <a:fillRect/>
          </a:stretch>
        </p:blipFill>
        <p:spPr>
          <a:xfrm>
            <a:off x="2028257" y="2256436"/>
            <a:ext cx="8135485" cy="4305901"/>
          </a:xfrm>
          <a:prstGeom prst="rect">
            <a:avLst/>
          </a:prstGeom>
        </p:spPr>
      </p:pic>
      <p:sp>
        <p:nvSpPr>
          <p:cNvPr id="7" name="TextBox 6">
            <a:extLst>
              <a:ext uri="{FF2B5EF4-FFF2-40B4-BE49-F238E27FC236}">
                <a16:creationId xmlns:a16="http://schemas.microsoft.com/office/drawing/2014/main" id="{F1604A8C-B00B-671C-91EC-1233A1184514}"/>
              </a:ext>
            </a:extLst>
          </p:cNvPr>
          <p:cNvSpPr txBox="1"/>
          <p:nvPr/>
        </p:nvSpPr>
        <p:spPr>
          <a:xfrm>
            <a:off x="3048785" y="1193846"/>
            <a:ext cx="6094428" cy="923330"/>
          </a:xfrm>
          <a:prstGeom prst="rect">
            <a:avLst/>
          </a:prstGeom>
          <a:noFill/>
        </p:spPr>
        <p:txBody>
          <a:bodyPr wrap="square">
            <a:spAutoFit/>
          </a:bodyPr>
          <a:lstStyle/>
          <a:p>
            <a:pPr algn="ctr"/>
            <a:r>
              <a:rPr lang="en-US" i="0" dirty="0">
                <a:effectLst/>
                <a:latin typeface="system-ui"/>
              </a:rPr>
              <a:t>From the line plot we can conclude that Employees with age in range of 30-40 are highly probable to see a rapid decline in their Salary.</a:t>
            </a:r>
            <a:endParaRPr lang="en-IN" dirty="0"/>
          </a:p>
        </p:txBody>
      </p:sp>
    </p:spTree>
    <p:extLst>
      <p:ext uri="{BB962C8B-B14F-4D97-AF65-F5344CB8AC3E}">
        <p14:creationId xmlns:p14="http://schemas.microsoft.com/office/powerpoint/2010/main" val="2898755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8215E0-905D-7BB1-B1C0-8545D0194583}"/>
              </a:ext>
            </a:extLst>
          </p:cNvPr>
          <p:cNvSpPr txBox="1"/>
          <p:nvPr/>
        </p:nvSpPr>
        <p:spPr>
          <a:xfrm>
            <a:off x="3048786" y="157600"/>
            <a:ext cx="6094428" cy="1200329"/>
          </a:xfrm>
          <a:prstGeom prst="rect">
            <a:avLst/>
          </a:prstGeom>
          <a:noFill/>
        </p:spPr>
        <p:txBody>
          <a:bodyPr wrap="square">
            <a:spAutoFit/>
          </a:bodyPr>
          <a:lstStyle/>
          <a:p>
            <a:pPr algn="ctr"/>
            <a:r>
              <a:rPr lang="en-US" sz="2400" b="1" i="0" dirty="0">
                <a:effectLst/>
                <a:latin typeface="Franklin Gothic Demi Cond" panose="020B0706030402020204" pitchFamily="34" charset="0"/>
              </a:rPr>
              <a:t>Years At Company, Years Since Last Promotion, Years With Current Manager vs Monthly Income on Attrition</a:t>
            </a:r>
          </a:p>
        </p:txBody>
      </p:sp>
      <p:pic>
        <p:nvPicPr>
          <p:cNvPr id="5" name="Picture 4">
            <a:extLst>
              <a:ext uri="{FF2B5EF4-FFF2-40B4-BE49-F238E27FC236}">
                <a16:creationId xmlns:a16="http://schemas.microsoft.com/office/drawing/2014/main" id="{30DE6C8E-7604-FDD8-1CEE-BEB97A6AA099}"/>
              </a:ext>
            </a:extLst>
          </p:cNvPr>
          <p:cNvPicPr>
            <a:picLocks noChangeAspect="1"/>
          </p:cNvPicPr>
          <p:nvPr/>
        </p:nvPicPr>
        <p:blipFill>
          <a:blip r:embed="rId2"/>
          <a:stretch>
            <a:fillRect/>
          </a:stretch>
        </p:blipFill>
        <p:spPr>
          <a:xfrm>
            <a:off x="24327" y="3928911"/>
            <a:ext cx="3906648" cy="2299128"/>
          </a:xfrm>
          <a:prstGeom prst="rect">
            <a:avLst/>
          </a:prstGeom>
        </p:spPr>
      </p:pic>
      <p:pic>
        <p:nvPicPr>
          <p:cNvPr id="7" name="Picture 6">
            <a:extLst>
              <a:ext uri="{FF2B5EF4-FFF2-40B4-BE49-F238E27FC236}">
                <a16:creationId xmlns:a16="http://schemas.microsoft.com/office/drawing/2014/main" id="{843FA63F-4642-3A4C-9E6B-40B47FB8D315}"/>
              </a:ext>
            </a:extLst>
          </p:cNvPr>
          <p:cNvPicPr>
            <a:picLocks noChangeAspect="1"/>
          </p:cNvPicPr>
          <p:nvPr/>
        </p:nvPicPr>
        <p:blipFill>
          <a:blip r:embed="rId3"/>
          <a:stretch>
            <a:fillRect/>
          </a:stretch>
        </p:blipFill>
        <p:spPr>
          <a:xfrm>
            <a:off x="3966708" y="3928911"/>
            <a:ext cx="4178050" cy="2299128"/>
          </a:xfrm>
          <a:prstGeom prst="rect">
            <a:avLst/>
          </a:prstGeom>
        </p:spPr>
      </p:pic>
      <p:pic>
        <p:nvPicPr>
          <p:cNvPr id="9" name="Picture 8">
            <a:extLst>
              <a:ext uri="{FF2B5EF4-FFF2-40B4-BE49-F238E27FC236}">
                <a16:creationId xmlns:a16="http://schemas.microsoft.com/office/drawing/2014/main" id="{D43146D0-7A7E-7A53-2682-3EFBF2B1B8D5}"/>
              </a:ext>
            </a:extLst>
          </p:cNvPr>
          <p:cNvPicPr>
            <a:picLocks noChangeAspect="1"/>
          </p:cNvPicPr>
          <p:nvPr/>
        </p:nvPicPr>
        <p:blipFill>
          <a:blip r:embed="rId4"/>
          <a:stretch>
            <a:fillRect/>
          </a:stretch>
        </p:blipFill>
        <p:spPr>
          <a:xfrm>
            <a:off x="8171061" y="3922565"/>
            <a:ext cx="3987036" cy="2299128"/>
          </a:xfrm>
          <a:prstGeom prst="rect">
            <a:avLst/>
          </a:prstGeom>
        </p:spPr>
      </p:pic>
      <p:sp>
        <p:nvSpPr>
          <p:cNvPr id="11" name="TextBox 10">
            <a:extLst>
              <a:ext uri="{FF2B5EF4-FFF2-40B4-BE49-F238E27FC236}">
                <a16:creationId xmlns:a16="http://schemas.microsoft.com/office/drawing/2014/main" id="{95FEA972-09B0-C5EC-6659-DC1D02DB0ABE}"/>
              </a:ext>
            </a:extLst>
          </p:cNvPr>
          <p:cNvSpPr txBox="1"/>
          <p:nvPr/>
        </p:nvSpPr>
        <p:spPr>
          <a:xfrm>
            <a:off x="3048786" y="1590475"/>
            <a:ext cx="6094428" cy="646331"/>
          </a:xfrm>
          <a:prstGeom prst="rect">
            <a:avLst/>
          </a:prstGeom>
          <a:noFill/>
        </p:spPr>
        <p:txBody>
          <a:bodyPr wrap="square">
            <a:spAutoFit/>
          </a:bodyPr>
          <a:lstStyle/>
          <a:p>
            <a:r>
              <a:rPr lang="en-IN" dirty="0">
                <a:latin typeface="system-ui"/>
              </a:rPr>
              <a:t>From the above plots of Monthly Income with Years we can conclude that employees with high</a:t>
            </a:r>
          </a:p>
        </p:txBody>
      </p:sp>
    </p:spTree>
    <p:extLst>
      <p:ext uri="{BB962C8B-B14F-4D97-AF65-F5344CB8AC3E}">
        <p14:creationId xmlns:p14="http://schemas.microsoft.com/office/powerpoint/2010/main" val="223588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ABD60D-953B-F9A8-0F1E-7338FE643D4B}"/>
              </a:ext>
            </a:extLst>
          </p:cNvPr>
          <p:cNvSpPr txBox="1"/>
          <p:nvPr/>
        </p:nvSpPr>
        <p:spPr>
          <a:xfrm>
            <a:off x="3048786" y="176454"/>
            <a:ext cx="6094428" cy="830997"/>
          </a:xfrm>
          <a:prstGeom prst="rect">
            <a:avLst/>
          </a:prstGeom>
          <a:noFill/>
        </p:spPr>
        <p:txBody>
          <a:bodyPr wrap="square">
            <a:spAutoFit/>
          </a:bodyPr>
          <a:lstStyle/>
          <a:p>
            <a:pPr algn="ctr"/>
            <a:r>
              <a:rPr lang="en-US" sz="2400" b="1" i="0" dirty="0">
                <a:effectLst/>
                <a:latin typeface="Franklin Gothic Demi Cond" panose="020B0706030402020204" pitchFamily="34" charset="0"/>
              </a:rPr>
              <a:t>Environment Satisfaction of Employees by their Attrition Status</a:t>
            </a:r>
          </a:p>
        </p:txBody>
      </p:sp>
      <p:sp>
        <p:nvSpPr>
          <p:cNvPr id="5" name="TextBox 4">
            <a:extLst>
              <a:ext uri="{FF2B5EF4-FFF2-40B4-BE49-F238E27FC236}">
                <a16:creationId xmlns:a16="http://schemas.microsoft.com/office/drawing/2014/main" id="{D2766623-9B70-1870-F438-73B71BCCC67D}"/>
              </a:ext>
            </a:extLst>
          </p:cNvPr>
          <p:cNvSpPr txBox="1"/>
          <p:nvPr/>
        </p:nvSpPr>
        <p:spPr>
          <a:xfrm>
            <a:off x="1116093" y="1032695"/>
            <a:ext cx="9959811" cy="923330"/>
          </a:xfrm>
          <a:prstGeom prst="rect">
            <a:avLst/>
          </a:prstGeom>
          <a:noFill/>
        </p:spPr>
        <p:txBody>
          <a:bodyPr wrap="square">
            <a:spAutoFit/>
          </a:bodyPr>
          <a:lstStyle/>
          <a:p>
            <a:pPr algn="ctr"/>
            <a:r>
              <a:rPr lang="en-US" i="0" dirty="0">
                <a:effectLst/>
                <a:latin typeface="system-ui"/>
              </a:rPr>
              <a:t>From the given grouped bar plot we can observe that as Environment Satisfaction increase Employees leaving the company decrease (i.e</a:t>
            </a:r>
            <a:r>
              <a:rPr lang="en-US" dirty="0">
                <a:latin typeface="system-ui"/>
              </a:rPr>
              <a:t>.</a:t>
            </a:r>
            <a:r>
              <a:rPr lang="en-US" i="0" dirty="0">
                <a:effectLst/>
                <a:latin typeface="system-ui"/>
              </a:rPr>
              <a:t>, 1-&gt;25.2%, 2-&gt;15.0%, 3-&gt;13.8%, 4-&gt;13.4%) with not significant attrition differ</a:t>
            </a:r>
            <a:r>
              <a:rPr lang="en-US" dirty="0">
                <a:latin typeface="system-ui"/>
              </a:rPr>
              <a:t>e</a:t>
            </a:r>
            <a:r>
              <a:rPr lang="en-US" i="0" dirty="0">
                <a:effectLst/>
                <a:latin typeface="system-ui"/>
              </a:rPr>
              <a:t>nce when Environment Satisfaction Rating is 3 and 4.</a:t>
            </a:r>
            <a:endParaRPr lang="en-IN" dirty="0"/>
          </a:p>
        </p:txBody>
      </p:sp>
      <p:pic>
        <p:nvPicPr>
          <p:cNvPr id="7" name="Picture 6">
            <a:extLst>
              <a:ext uri="{FF2B5EF4-FFF2-40B4-BE49-F238E27FC236}">
                <a16:creationId xmlns:a16="http://schemas.microsoft.com/office/drawing/2014/main" id="{B98F6ADA-C78D-40DC-228F-57E05643F4F5}"/>
              </a:ext>
            </a:extLst>
          </p:cNvPr>
          <p:cNvPicPr>
            <a:picLocks noChangeAspect="1"/>
          </p:cNvPicPr>
          <p:nvPr/>
        </p:nvPicPr>
        <p:blipFill>
          <a:blip r:embed="rId2"/>
          <a:stretch>
            <a:fillRect/>
          </a:stretch>
        </p:blipFill>
        <p:spPr>
          <a:xfrm>
            <a:off x="2137808" y="2032697"/>
            <a:ext cx="7916380" cy="4648849"/>
          </a:xfrm>
          <a:prstGeom prst="rect">
            <a:avLst/>
          </a:prstGeom>
        </p:spPr>
      </p:pic>
    </p:spTree>
    <p:extLst>
      <p:ext uri="{BB962C8B-B14F-4D97-AF65-F5344CB8AC3E}">
        <p14:creationId xmlns:p14="http://schemas.microsoft.com/office/powerpoint/2010/main" val="3747852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D6819-22EF-5C47-2FD8-B11361D42A1C}"/>
              </a:ext>
            </a:extLst>
          </p:cNvPr>
          <p:cNvSpPr txBox="1"/>
          <p:nvPr/>
        </p:nvSpPr>
        <p:spPr>
          <a:xfrm>
            <a:off x="3048786" y="248248"/>
            <a:ext cx="6094428" cy="830997"/>
          </a:xfrm>
          <a:prstGeom prst="rect">
            <a:avLst/>
          </a:prstGeom>
          <a:noFill/>
        </p:spPr>
        <p:txBody>
          <a:bodyPr wrap="square">
            <a:spAutoFit/>
          </a:bodyPr>
          <a:lstStyle/>
          <a:p>
            <a:pPr algn="ctr"/>
            <a:r>
              <a:rPr lang="en-US" sz="2400" i="0" dirty="0">
                <a:effectLst/>
                <a:latin typeface="Franklin Gothic Demi Cond" panose="020B0706030402020204" pitchFamily="34" charset="0"/>
              </a:rPr>
              <a:t>Business Travel vs Depa</a:t>
            </a:r>
            <a:r>
              <a:rPr lang="en-US" sz="2400" dirty="0">
                <a:latin typeface="Franklin Gothic Demi Cond" panose="020B0706030402020204" pitchFamily="34" charset="0"/>
              </a:rPr>
              <a:t>r</a:t>
            </a:r>
            <a:r>
              <a:rPr lang="en-US" sz="2400" i="0" dirty="0">
                <a:effectLst/>
                <a:latin typeface="Franklin Gothic Demi Cond" panose="020B0706030402020204" pitchFamily="34" charset="0"/>
              </a:rPr>
              <a:t>tment and Job Role Grouped Bar Plot</a:t>
            </a:r>
          </a:p>
        </p:txBody>
      </p:sp>
      <p:pic>
        <p:nvPicPr>
          <p:cNvPr id="5" name="Picture 4">
            <a:extLst>
              <a:ext uri="{FF2B5EF4-FFF2-40B4-BE49-F238E27FC236}">
                <a16:creationId xmlns:a16="http://schemas.microsoft.com/office/drawing/2014/main" id="{2A2C56FE-3D2F-139A-2A88-15A0897CE320}"/>
              </a:ext>
            </a:extLst>
          </p:cNvPr>
          <p:cNvPicPr>
            <a:picLocks noChangeAspect="1"/>
          </p:cNvPicPr>
          <p:nvPr/>
        </p:nvPicPr>
        <p:blipFill>
          <a:blip r:embed="rId2"/>
          <a:stretch>
            <a:fillRect/>
          </a:stretch>
        </p:blipFill>
        <p:spPr>
          <a:xfrm>
            <a:off x="91697" y="2782344"/>
            <a:ext cx="5963898" cy="3439347"/>
          </a:xfrm>
          <a:prstGeom prst="rect">
            <a:avLst/>
          </a:prstGeom>
        </p:spPr>
      </p:pic>
      <p:pic>
        <p:nvPicPr>
          <p:cNvPr id="7" name="Picture 6">
            <a:extLst>
              <a:ext uri="{FF2B5EF4-FFF2-40B4-BE49-F238E27FC236}">
                <a16:creationId xmlns:a16="http://schemas.microsoft.com/office/drawing/2014/main" id="{DB861DA7-8CAA-E6A3-61D9-5D5E5A80C09A}"/>
              </a:ext>
            </a:extLst>
          </p:cNvPr>
          <p:cNvPicPr>
            <a:picLocks noChangeAspect="1"/>
          </p:cNvPicPr>
          <p:nvPr/>
        </p:nvPicPr>
        <p:blipFill>
          <a:blip r:embed="rId3"/>
          <a:stretch>
            <a:fillRect/>
          </a:stretch>
        </p:blipFill>
        <p:spPr>
          <a:xfrm>
            <a:off x="6420897" y="2771480"/>
            <a:ext cx="5679405" cy="3439348"/>
          </a:xfrm>
          <a:prstGeom prst="rect">
            <a:avLst/>
          </a:prstGeom>
        </p:spPr>
      </p:pic>
      <p:sp>
        <p:nvSpPr>
          <p:cNvPr id="9" name="TextBox 8">
            <a:extLst>
              <a:ext uri="{FF2B5EF4-FFF2-40B4-BE49-F238E27FC236}">
                <a16:creationId xmlns:a16="http://schemas.microsoft.com/office/drawing/2014/main" id="{1D1C4606-013F-F788-8754-FC4816C58232}"/>
              </a:ext>
            </a:extLst>
          </p:cNvPr>
          <p:cNvSpPr txBox="1"/>
          <p:nvPr/>
        </p:nvSpPr>
        <p:spPr>
          <a:xfrm>
            <a:off x="3048786" y="1319766"/>
            <a:ext cx="6094428" cy="1200329"/>
          </a:xfrm>
          <a:prstGeom prst="rect">
            <a:avLst/>
          </a:prstGeom>
          <a:noFill/>
        </p:spPr>
        <p:txBody>
          <a:bodyPr wrap="square">
            <a:spAutoFit/>
          </a:bodyPr>
          <a:lstStyle/>
          <a:p>
            <a:pPr algn="ctr"/>
            <a:r>
              <a:rPr lang="en-US" i="0" dirty="0">
                <a:effectLst/>
                <a:latin typeface="system-ui"/>
              </a:rPr>
              <a:t>From above plots we can observe that a major chunk of employe</a:t>
            </a:r>
            <a:r>
              <a:rPr lang="en-US" dirty="0">
                <a:latin typeface="system-ui"/>
              </a:rPr>
              <a:t>e</a:t>
            </a:r>
            <a:r>
              <a:rPr lang="en-US" i="0" dirty="0">
                <a:effectLst/>
                <a:latin typeface="system-ui"/>
              </a:rPr>
              <a:t>s have to travel rarely irrespective of departments or roles followed by the count of those employees who travel frequently and then never travel respectively.</a:t>
            </a:r>
            <a:endParaRPr lang="en-IN" dirty="0"/>
          </a:p>
        </p:txBody>
      </p:sp>
    </p:spTree>
    <p:extLst>
      <p:ext uri="{BB962C8B-B14F-4D97-AF65-F5344CB8AC3E}">
        <p14:creationId xmlns:p14="http://schemas.microsoft.com/office/powerpoint/2010/main" val="356918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152483"/>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991437" y="990014"/>
            <a:ext cx="10209126" cy="5139869"/>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b="1" dirty="0">
                <a:latin typeface="Franklin Gothic Book" panose="020B0503020102020204" pitchFamily="34" charset="0"/>
              </a:rPr>
              <a:t>E</a:t>
            </a:r>
            <a:r>
              <a:rPr lang="en-US" sz="2000" i="0" dirty="0">
                <a:effectLst/>
                <a:latin typeface="Franklin Gothic Book" panose="020B0503020102020204" pitchFamily="34" charset="0"/>
              </a:rPr>
              <a:t>mployees working in human resource are 30.2% more likely to leave which is almost double compared to other departments.</a:t>
            </a:r>
          </a:p>
          <a:p>
            <a:pPr marL="342900" indent="-342900">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J</a:t>
            </a:r>
            <a:r>
              <a:rPr lang="en-US" sz="2000" i="0" dirty="0">
                <a:effectLst/>
                <a:latin typeface="Franklin Gothic Book" panose="020B0503020102020204" pitchFamily="34" charset="0"/>
              </a:rPr>
              <a:t>ob role of Manufacturing Director is the highest paying and stable job with least outliers while the monthly salary for job role of Research Scientist is more dependent on other factors.</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W</a:t>
            </a:r>
            <a:r>
              <a:rPr lang="en-US" sz="2000" i="0" dirty="0">
                <a:effectLst/>
                <a:latin typeface="Franklin Gothic Book" panose="020B0503020102020204" pitchFamily="34" charset="0"/>
              </a:rPr>
              <a:t>e can conclude that almost all Job Roles need same Working Experience.</a:t>
            </a:r>
          </a:p>
          <a:p>
            <a:pPr>
              <a:buClr>
                <a:schemeClr val="accent1"/>
              </a:buClr>
            </a:pPr>
            <a:endParaRPr lang="en-US" sz="2000" i="0" dirty="0">
              <a:effectLst/>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Monthly Salary doesn't significantly impact Employee attrition probability on basis of gender but those employees who earn salary of more than 70000 are less likely to leave the company compared to other employees.</a:t>
            </a:r>
          </a:p>
          <a:p>
            <a:pPr>
              <a:buClr>
                <a:schemeClr val="accent1"/>
              </a:buClr>
            </a:pPr>
            <a:endParaRPr lang="en-US" sz="20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Employees with more job involvement of 1 and 4 are highly likely to leave (i.e., 21.7% and 18.1% respectively) the company compared to others and most employees have job involvement rating of 3.</a:t>
            </a:r>
            <a:endParaRPr lang="en-US" sz="2000" dirty="0">
              <a:latin typeface="Franklin Gothic Book" panose="020B0503020102020204" pitchFamily="34" charset="0"/>
            </a:endParaRPr>
          </a:p>
        </p:txBody>
      </p:sp>
    </p:spTree>
    <p:extLst>
      <p:ext uri="{BB962C8B-B14F-4D97-AF65-F5344CB8AC3E}">
        <p14:creationId xmlns:p14="http://schemas.microsoft.com/office/powerpoint/2010/main" val="226857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FE5989-8FC9-2D48-9E75-99C33AD689D0}"/>
              </a:ext>
            </a:extLst>
          </p:cNvPr>
          <p:cNvSpPr txBox="1"/>
          <p:nvPr/>
        </p:nvSpPr>
        <p:spPr>
          <a:xfrm>
            <a:off x="2387731" y="1030385"/>
            <a:ext cx="7416538" cy="4401205"/>
          </a:xfrm>
          <a:prstGeom prst="rect">
            <a:avLst/>
          </a:prstGeom>
          <a:noFill/>
        </p:spPr>
        <p:txBody>
          <a:bodyPr wrap="square">
            <a:spAutoFit/>
          </a:bodyPr>
          <a:lstStyle/>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M</a:t>
            </a:r>
            <a:r>
              <a:rPr lang="en-US" sz="2000" i="0" dirty="0">
                <a:effectLst/>
                <a:latin typeface="Franklin Gothic Book" panose="020B0503020102020204" pitchFamily="34" charset="0"/>
              </a:rPr>
              <a:t>ajor chunk of employees have to travel rarely irrespective of departments or roles followed by the count of those employees who travel frequently and then never travel respectively.</a:t>
            </a:r>
          </a:p>
          <a:p>
            <a:pPr marL="342900" indent="-342900">
              <a:buClr>
                <a:schemeClr val="accent1"/>
              </a:buClr>
              <a:buFont typeface="Wingdings" panose="05000000000000000000" pitchFamily="2" charset="2"/>
              <a:buChar char="q"/>
            </a:pPr>
            <a:endParaRPr lang="en-US" sz="20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Career stagnation (lack of promotions) appears to be a risk factor for attrition</a:t>
            </a:r>
          </a:p>
          <a:p>
            <a:pPr marL="342900" indent="-342900">
              <a:buClr>
                <a:schemeClr val="accent1"/>
              </a:buClr>
              <a:buFont typeface="Wingdings" panose="05000000000000000000" pitchFamily="2" charset="2"/>
              <a:buChar char="q"/>
            </a:pPr>
            <a:endParaRPr lang="en-US" sz="20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Long-term relationships with managers can be beneficial for those who stay</a:t>
            </a:r>
          </a:p>
          <a:p>
            <a:pPr marL="342900" indent="-342900">
              <a:buClr>
                <a:schemeClr val="accent1"/>
              </a:buClr>
              <a:buFont typeface="Wingdings" panose="05000000000000000000" pitchFamily="2" charset="2"/>
              <a:buChar char="q"/>
            </a:pPr>
            <a:endParaRPr lang="en-US" sz="20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The company might need to pay special attention to: </a:t>
            </a:r>
          </a:p>
          <a:p>
            <a:pPr marL="742950" lvl="1" indent="-285750">
              <a:buFont typeface="+mj-lt"/>
              <a:buAutoNum type="arabicPeriod"/>
            </a:pPr>
            <a:r>
              <a:rPr lang="en-US" sz="2000" dirty="0">
                <a:latin typeface="Franklin Gothic Book" panose="020B0503020102020204" pitchFamily="34" charset="0"/>
              </a:rPr>
              <a:t>Employees approaching 20-25 years of service</a:t>
            </a:r>
          </a:p>
          <a:p>
            <a:pPr marL="742950" lvl="1" indent="-285750">
              <a:buFont typeface="+mj-lt"/>
              <a:buAutoNum type="arabicPeriod"/>
            </a:pPr>
            <a:r>
              <a:rPr lang="en-US" sz="2000" dirty="0">
                <a:latin typeface="Franklin Gothic Book" panose="020B0503020102020204" pitchFamily="34" charset="0"/>
              </a:rPr>
              <a:t>Those who haven't been promoted in 8+ years</a:t>
            </a:r>
          </a:p>
          <a:p>
            <a:pPr marL="742950" lvl="1" indent="-285750">
              <a:buFont typeface="+mj-lt"/>
              <a:buAutoNum type="arabicPeriod"/>
            </a:pPr>
            <a:r>
              <a:rPr lang="en-US" sz="2000" dirty="0">
                <a:latin typeface="Franklin Gothic Book" panose="020B0503020102020204" pitchFamily="34" charset="0"/>
              </a:rPr>
              <a:t>Manager-employee relationships around the 10-year mark</a:t>
            </a:r>
          </a:p>
        </p:txBody>
      </p:sp>
    </p:spTree>
    <p:extLst>
      <p:ext uri="{BB962C8B-B14F-4D97-AF65-F5344CB8AC3E}">
        <p14:creationId xmlns:p14="http://schemas.microsoft.com/office/powerpoint/2010/main" val="268998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FB924A-441A-5185-37A1-6D08E8FC0EED}"/>
              </a:ext>
            </a:extLst>
          </p:cNvPr>
          <p:cNvSpPr/>
          <p:nvPr/>
        </p:nvSpPr>
        <p:spPr>
          <a:xfrm>
            <a:off x="494044" y="401933"/>
            <a:ext cx="11204620"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3105245896"/>
              </p:ext>
            </p:extLst>
          </p:nvPr>
        </p:nvGraphicFramePr>
        <p:xfrm>
          <a:off x="2061028" y="2154340"/>
          <a:ext cx="8069943" cy="2877460"/>
        </p:xfrm>
        <a:graphic>
          <a:graphicData uri="http://schemas.openxmlformats.org/drawingml/2006/table">
            <a:tbl>
              <a:tblPr firstRow="1" bandRow="1">
                <a:tableStyleId>{5940675A-B579-460E-94D1-54222C63F5DA}</a:tableStyleId>
              </a:tblPr>
              <a:tblGrid>
                <a:gridCol w="4005943">
                  <a:extLst>
                    <a:ext uri="{9D8B030D-6E8A-4147-A177-3AD203B41FA5}">
                      <a16:colId xmlns:a16="http://schemas.microsoft.com/office/drawing/2014/main" val="368670815"/>
                    </a:ext>
                  </a:extLst>
                </a:gridCol>
                <a:gridCol w="4064000">
                  <a:extLst>
                    <a:ext uri="{9D8B030D-6E8A-4147-A177-3AD203B41FA5}">
                      <a16:colId xmlns:a16="http://schemas.microsoft.com/office/drawing/2014/main" val="2927765209"/>
                    </a:ext>
                  </a:extLst>
                </a:gridCol>
              </a:tblGrid>
              <a:tr h="440196">
                <a:tc>
                  <a:txBody>
                    <a:bodyPr/>
                    <a:lstStyle/>
                    <a:p>
                      <a:pPr algn="l"/>
                      <a:r>
                        <a:rPr lang="en-US" dirty="0">
                          <a:latin typeface="Franklin Gothic Medium Cond" panose="020B0606030402020204" pitchFamily="34" charset="0"/>
                        </a:rPr>
                        <a:t>Project Title</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Employee Attrition</a:t>
                      </a:r>
                      <a:endParaRPr lang="en-IN" dirty="0">
                        <a:latin typeface="Franklin Gothic Medium Cond" panose="020B0606030402020204" pitchFamily="34" charset="0"/>
                      </a:endParaRPr>
                    </a:p>
                  </a:txBody>
                  <a:tcPr/>
                </a:tc>
                <a:extLst>
                  <a:ext uri="{0D108BD9-81ED-4DB2-BD59-A6C34878D82A}">
                    <a16:rowId xmlns:a16="http://schemas.microsoft.com/office/drawing/2014/main" val="3528120998"/>
                  </a:ext>
                </a:extLst>
              </a:tr>
              <a:tr h="609316">
                <a:tc>
                  <a:txBody>
                    <a:bodyPr/>
                    <a:lstStyle/>
                    <a:p>
                      <a:r>
                        <a:rPr lang="en-US" dirty="0">
                          <a:latin typeface="Franklin Gothic Medium Cond" panose="020B0606030402020204" pitchFamily="34" charset="0"/>
                        </a:rPr>
                        <a:t>Technology</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Data Science</a:t>
                      </a:r>
                      <a:endParaRPr lang="en-IN" dirty="0">
                        <a:latin typeface="Franklin Gothic Medium Cond" panose="020B0606030402020204" pitchFamily="34" charset="0"/>
                      </a:endParaRPr>
                    </a:p>
                  </a:txBody>
                  <a:tcPr/>
                </a:tc>
                <a:extLst>
                  <a:ext uri="{0D108BD9-81ED-4DB2-BD59-A6C34878D82A}">
                    <a16:rowId xmlns:a16="http://schemas.microsoft.com/office/drawing/2014/main" val="4253621841"/>
                  </a:ext>
                </a:extLst>
              </a:tr>
              <a:tr h="609316">
                <a:tc>
                  <a:txBody>
                    <a:bodyPr/>
                    <a:lstStyle/>
                    <a:p>
                      <a:r>
                        <a:rPr lang="en-US" dirty="0">
                          <a:latin typeface="Franklin Gothic Medium Cond" panose="020B0606030402020204" pitchFamily="34" charset="0"/>
                        </a:rPr>
                        <a:t>Domain</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Travel and Tourism</a:t>
                      </a:r>
                      <a:endParaRPr lang="en-IN" dirty="0">
                        <a:latin typeface="Franklin Gothic Medium Cond" panose="020B0606030402020204" pitchFamily="34" charset="0"/>
                      </a:endParaRPr>
                    </a:p>
                  </a:txBody>
                  <a:tcPr/>
                </a:tc>
                <a:extLst>
                  <a:ext uri="{0D108BD9-81ED-4DB2-BD59-A6C34878D82A}">
                    <a16:rowId xmlns:a16="http://schemas.microsoft.com/office/drawing/2014/main" val="1997130248"/>
                  </a:ext>
                </a:extLst>
              </a:tr>
              <a:tr h="609316">
                <a:tc>
                  <a:txBody>
                    <a:bodyPr/>
                    <a:lstStyle/>
                    <a:p>
                      <a:r>
                        <a:rPr lang="en-US" dirty="0">
                          <a:latin typeface="Franklin Gothic Medium Cond" panose="020B0606030402020204" pitchFamily="34" charset="0"/>
                        </a:rPr>
                        <a:t>Programming Language Used</a:t>
                      </a:r>
                      <a:endParaRPr lang="en-IN" dirty="0">
                        <a:latin typeface="Franklin Gothic Medium Cond" panose="020B0606030402020204" pitchFamily="34" charset="0"/>
                      </a:endParaRPr>
                    </a:p>
                  </a:txBody>
                  <a:tcPr/>
                </a:tc>
                <a:tc>
                  <a:txBody>
                    <a:bodyPr/>
                    <a:lstStyle/>
                    <a:p>
                      <a:r>
                        <a:rPr lang="en-IN" dirty="0">
                          <a:latin typeface="Franklin Gothic Medium Cond" panose="020B0606030402020204" pitchFamily="34" charset="0"/>
                        </a:rPr>
                        <a:t>Python</a:t>
                      </a:r>
                    </a:p>
                  </a:txBody>
                  <a:tcPr/>
                </a:tc>
                <a:extLst>
                  <a:ext uri="{0D108BD9-81ED-4DB2-BD59-A6C34878D82A}">
                    <a16:rowId xmlns:a16="http://schemas.microsoft.com/office/drawing/2014/main" val="2436516319"/>
                  </a:ext>
                </a:extLst>
              </a:tr>
              <a:tr h="609316">
                <a:tc>
                  <a:txBody>
                    <a:bodyPr/>
                    <a:lstStyle/>
                    <a:p>
                      <a:r>
                        <a:rPr lang="en-US" dirty="0">
                          <a:latin typeface="Franklin Gothic Medium Cond" panose="020B0606030402020204" pitchFamily="34" charset="0"/>
                        </a:rPr>
                        <a:t>Tools used</a:t>
                      </a:r>
                      <a:endParaRPr lang="en-IN" dirty="0">
                        <a:latin typeface="Franklin Gothic Medium Cond" panose="020B0606030402020204" pitchFamily="34" charset="0"/>
                      </a:endParaRPr>
                    </a:p>
                  </a:txBody>
                  <a:tcPr/>
                </a:tc>
                <a:tc>
                  <a:txBody>
                    <a:bodyPr/>
                    <a:lstStyle/>
                    <a:p>
                      <a:r>
                        <a:rPr lang="en-US" dirty="0" err="1">
                          <a:latin typeface="Franklin Gothic Medium Cond" panose="020B0606030402020204" pitchFamily="34" charset="0"/>
                        </a:rPr>
                        <a:t>Jupyter</a:t>
                      </a:r>
                      <a:r>
                        <a:rPr lang="en-US" dirty="0">
                          <a:latin typeface="Franklin Gothic Medium Cond" panose="020B0606030402020204" pitchFamily="34" charset="0"/>
                        </a:rPr>
                        <a:t> Notebook, MS-Excel, Power BI</a:t>
                      </a:r>
                      <a:endParaRPr lang="en-IN" dirty="0">
                        <a:latin typeface="Franklin Gothic Medium Cond" panose="020B0606030402020204" pitchFamily="34" charset="0"/>
                      </a:endParaRPr>
                    </a:p>
                  </a:txBody>
                  <a:tcPr/>
                </a:tc>
                <a:extLst>
                  <a:ext uri="{0D108BD9-81ED-4DB2-BD59-A6C34878D82A}">
                    <a16:rowId xmlns:a16="http://schemas.microsoft.com/office/drawing/2014/main" val="682311616"/>
                  </a:ext>
                </a:extLst>
              </a:tr>
            </a:tbl>
          </a:graphicData>
        </a:graphic>
      </p:graphicFrame>
    </p:spTree>
    <p:extLst>
      <p:ext uri="{BB962C8B-B14F-4D97-AF65-F5344CB8AC3E}">
        <p14:creationId xmlns:p14="http://schemas.microsoft.com/office/powerpoint/2010/main"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Objective</a:t>
            </a:r>
            <a:endParaRPr lang="en-IN" sz="3600" dirty="0">
              <a:latin typeface="Franklin Gothic Demi Cond" panose="020B0706030402020204" pitchFamily="34" charset="0"/>
            </a:endParaRPr>
          </a:p>
        </p:txBody>
      </p:sp>
      <p:sp>
        <p:nvSpPr>
          <p:cNvPr id="5" name="TextBox 4">
            <a:extLst>
              <a:ext uri="{FF2B5EF4-FFF2-40B4-BE49-F238E27FC236}">
                <a16:creationId xmlns:a16="http://schemas.microsoft.com/office/drawing/2014/main" id="{D3A5245C-C234-C5C3-D8A8-A1660627D89B}"/>
              </a:ext>
            </a:extLst>
          </p:cNvPr>
          <p:cNvSpPr txBox="1"/>
          <p:nvPr/>
        </p:nvSpPr>
        <p:spPr>
          <a:xfrm>
            <a:off x="1135464" y="1228180"/>
            <a:ext cx="9937820" cy="5355312"/>
          </a:xfrm>
          <a:prstGeom prst="rect">
            <a:avLst/>
          </a:prstGeom>
          <a:noFill/>
        </p:spPr>
        <p:txBody>
          <a:bodyPr wrap="square" rtlCol="0">
            <a:spAutoFit/>
          </a:bodyPr>
          <a:lstStyle/>
          <a:p>
            <a:r>
              <a:rPr lang="en-US" dirty="0">
                <a:latin typeface="Franklin Gothic Book" panose="020B0503020102020204" pitchFamily="34" charset="0"/>
              </a:rPr>
              <a:t>Employee attrition is a critical area of concern for many organizations across various industries. It refers to the process of employees leaving the organization voluntarily or involuntarily, resulting in vacancies that require replacement. High attrition rates can lead to increased hiring and training costs, reduced productivity, and can impact team morale. Understanding and addressing the root causes of employee attrition is essential for organizations to maintain a stable and productive workforce.</a:t>
            </a:r>
          </a:p>
          <a:p>
            <a:endParaRPr lang="en-US" dirty="0">
              <a:latin typeface="Franklin Gothic Book" panose="020B0503020102020204" pitchFamily="34" charset="0"/>
            </a:endParaRPr>
          </a:p>
          <a:p>
            <a:r>
              <a:rPr lang="en-US" b="1" dirty="0">
                <a:latin typeface="Franklin Gothic Book" panose="020B0503020102020204" pitchFamily="34" charset="0"/>
              </a:rPr>
              <a:t>Major Causes of Attrition</a:t>
            </a:r>
          </a:p>
          <a:p>
            <a:r>
              <a:rPr lang="en-US" dirty="0">
                <a:latin typeface="Franklin Gothic Book" panose="020B0503020102020204" pitchFamily="34" charset="0"/>
              </a:rPr>
              <a:t>Employee attrition can occur for several reasons, including:</a:t>
            </a:r>
          </a:p>
          <a:p>
            <a:pPr>
              <a:buFont typeface="Arial" panose="020B0604020202020204" pitchFamily="34" charset="0"/>
              <a:buChar char="•"/>
            </a:pPr>
            <a:r>
              <a:rPr lang="en-US" b="1" dirty="0">
                <a:latin typeface="Franklin Gothic Book" panose="020B0503020102020204" pitchFamily="34" charset="0"/>
              </a:rPr>
              <a:t>Job Dissatisfaction</a:t>
            </a:r>
            <a:r>
              <a:rPr lang="en-US" dirty="0">
                <a:latin typeface="Franklin Gothic Book" panose="020B0503020102020204" pitchFamily="34" charset="0"/>
              </a:rPr>
              <a:t>: Lack of motivation, poor management, or an unfulfilling job role can lead to employees leaving the organization.</a:t>
            </a:r>
          </a:p>
          <a:p>
            <a:pPr>
              <a:buFont typeface="Arial" panose="020B0604020202020204" pitchFamily="34" charset="0"/>
              <a:buChar char="•"/>
            </a:pPr>
            <a:r>
              <a:rPr lang="en-US" b="1" dirty="0">
                <a:latin typeface="Franklin Gothic Book" panose="020B0503020102020204" pitchFamily="34" charset="0"/>
              </a:rPr>
              <a:t>Career Growth Opportunities</a:t>
            </a:r>
            <a:r>
              <a:rPr lang="en-US" dirty="0">
                <a:latin typeface="Franklin Gothic Book" panose="020B0503020102020204" pitchFamily="34" charset="0"/>
              </a:rPr>
              <a:t>: Employees may leave if they feel there is little scope for professional development within the company.</a:t>
            </a:r>
          </a:p>
          <a:p>
            <a:pPr>
              <a:buFont typeface="Arial" panose="020B0604020202020204" pitchFamily="34" charset="0"/>
              <a:buChar char="•"/>
            </a:pPr>
            <a:r>
              <a:rPr lang="en-US" b="1" dirty="0">
                <a:latin typeface="Franklin Gothic Book" panose="020B0503020102020204" pitchFamily="34" charset="0"/>
              </a:rPr>
              <a:t>Work-Life Balance</a:t>
            </a:r>
            <a:r>
              <a:rPr lang="en-US" dirty="0">
                <a:latin typeface="Franklin Gothic Book" panose="020B0503020102020204" pitchFamily="34" charset="0"/>
              </a:rPr>
              <a:t>: Stress, long hours, and poor work-life balance can push employees to look for other opportunities.</a:t>
            </a:r>
          </a:p>
          <a:p>
            <a:pPr>
              <a:buFont typeface="Arial" panose="020B0604020202020204" pitchFamily="34" charset="0"/>
              <a:buChar char="•"/>
            </a:pPr>
            <a:r>
              <a:rPr lang="en-US" b="1" dirty="0">
                <a:latin typeface="Franklin Gothic Book" panose="020B0503020102020204" pitchFamily="34" charset="0"/>
              </a:rPr>
              <a:t>Compensation and Benefits</a:t>
            </a:r>
            <a:r>
              <a:rPr lang="en-US" dirty="0">
                <a:latin typeface="Franklin Gothic Book" panose="020B0503020102020204" pitchFamily="34" charset="0"/>
              </a:rPr>
              <a:t>: If employees believe that their compensation package is not competitive, they may seek better-paying positions elsewhere.</a:t>
            </a:r>
          </a:p>
          <a:p>
            <a:pPr>
              <a:buFont typeface="Arial" panose="020B0604020202020204" pitchFamily="34" charset="0"/>
              <a:buChar char="•"/>
            </a:pPr>
            <a:r>
              <a:rPr lang="en-US" b="1" dirty="0">
                <a:latin typeface="Franklin Gothic Book" panose="020B0503020102020204" pitchFamily="34" charset="0"/>
              </a:rPr>
              <a:t>Organizational Culture</a:t>
            </a:r>
            <a:r>
              <a:rPr lang="en-US" dirty="0">
                <a:latin typeface="Franklin Gothic Book" panose="020B0503020102020204" pitchFamily="34" charset="0"/>
              </a:rPr>
              <a:t>: A negative work environment or misalignment with the company’s values can drive employees to leave.</a:t>
            </a:r>
          </a:p>
        </p:txBody>
      </p:sp>
    </p:spTree>
    <p:extLst>
      <p:ext uri="{BB962C8B-B14F-4D97-AF65-F5344CB8AC3E}">
        <p14:creationId xmlns:p14="http://schemas.microsoft.com/office/powerpoint/2010/main"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1091921" y="1976418"/>
            <a:ext cx="10008158" cy="3046988"/>
          </a:xfrm>
          <a:prstGeom prst="rect">
            <a:avLst/>
          </a:prstGeom>
          <a:noFill/>
        </p:spPr>
        <p:txBody>
          <a:bodyPr wrap="square" rtlCol="0">
            <a:spAutoFit/>
          </a:bodyPr>
          <a:lstStyle/>
          <a:p>
            <a:r>
              <a:rPr lang="en-US" sz="2400" dirty="0"/>
              <a:t>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a:t>
            </a:r>
            <a:endParaRPr lang="en-IN" dirty="0"/>
          </a:p>
        </p:txBody>
      </p:sp>
    </p:spTree>
    <p:extLst>
      <p:ext uri="{BB962C8B-B14F-4D97-AF65-F5344CB8AC3E}">
        <p14:creationId xmlns:p14="http://schemas.microsoft.com/office/powerpoint/2010/main" val="227324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10299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E6E2C1A4-9A73-3099-CC23-0CDEC668E0CF}"/>
              </a:ext>
            </a:extLst>
          </p:cNvPr>
          <p:cNvSpPr txBox="1"/>
          <p:nvPr/>
        </p:nvSpPr>
        <p:spPr>
          <a:xfrm>
            <a:off x="1" y="853737"/>
            <a:ext cx="12191998" cy="461665"/>
          </a:xfrm>
          <a:prstGeom prst="rect">
            <a:avLst/>
          </a:prstGeom>
          <a:noFill/>
        </p:spPr>
        <p:txBody>
          <a:bodyPr wrap="square" rtlCol="0">
            <a:spAutoFit/>
          </a:bodyPr>
          <a:lstStyle/>
          <a:p>
            <a:pPr algn="ctr"/>
            <a:r>
              <a:rPr lang="en-US" sz="2400" dirty="0">
                <a:latin typeface="Franklin Gothic Demi Cond" panose="020B0706030402020204" pitchFamily="34" charset="0"/>
              </a:rPr>
              <a:t>Attrition Rates by Departments</a:t>
            </a:r>
            <a:endParaRPr lang="en-IN" sz="24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1BB0FD36-2E26-777D-D46C-21DF68EDFBF2}"/>
              </a:ext>
            </a:extLst>
          </p:cNvPr>
          <p:cNvSpPr txBox="1"/>
          <p:nvPr/>
        </p:nvSpPr>
        <p:spPr>
          <a:xfrm>
            <a:off x="1" y="1285449"/>
            <a:ext cx="12192000" cy="646331"/>
          </a:xfrm>
          <a:prstGeom prst="rect">
            <a:avLst/>
          </a:prstGeom>
          <a:noFill/>
        </p:spPr>
        <p:txBody>
          <a:bodyPr wrap="square" rtlCol="0">
            <a:spAutoFit/>
          </a:bodyPr>
          <a:lstStyle/>
          <a:p>
            <a:pPr algn="ctr"/>
            <a:r>
              <a:rPr lang="en-US" i="0" dirty="0">
                <a:effectLst/>
                <a:latin typeface="system-ui"/>
              </a:rPr>
              <a:t> We can see that employees working in human resource are 30.2% more likely to leave which is almost double compared to other departments.</a:t>
            </a:r>
            <a:endParaRPr lang="en-IN" dirty="0">
              <a:latin typeface="Franklin Gothic Book" panose="020B0503020102020204" pitchFamily="34" charset="0"/>
            </a:endParaRPr>
          </a:p>
        </p:txBody>
      </p:sp>
      <p:pic>
        <p:nvPicPr>
          <p:cNvPr id="7" name="Picture 6">
            <a:extLst>
              <a:ext uri="{FF2B5EF4-FFF2-40B4-BE49-F238E27FC236}">
                <a16:creationId xmlns:a16="http://schemas.microsoft.com/office/drawing/2014/main" id="{0EBF112A-6E51-96F9-3900-0341B96DC73F}"/>
              </a:ext>
            </a:extLst>
          </p:cNvPr>
          <p:cNvPicPr>
            <a:picLocks noChangeAspect="1"/>
          </p:cNvPicPr>
          <p:nvPr/>
        </p:nvPicPr>
        <p:blipFill>
          <a:blip r:embed="rId2"/>
          <a:stretch>
            <a:fillRect/>
          </a:stretch>
        </p:blipFill>
        <p:spPr>
          <a:xfrm>
            <a:off x="2464994" y="2039346"/>
            <a:ext cx="7262007" cy="4601249"/>
          </a:xfrm>
          <a:prstGeom prst="rect">
            <a:avLst/>
          </a:prstGeom>
        </p:spPr>
      </p:pic>
    </p:spTree>
    <p:extLst>
      <p:ext uri="{BB962C8B-B14F-4D97-AF65-F5344CB8AC3E}">
        <p14:creationId xmlns:p14="http://schemas.microsoft.com/office/powerpoint/2010/main" val="33530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0EFCAE-3DC9-85A6-4C8C-52DD6742EFA8}"/>
              </a:ext>
            </a:extLst>
          </p:cNvPr>
          <p:cNvSpPr txBox="1"/>
          <p:nvPr/>
        </p:nvSpPr>
        <p:spPr>
          <a:xfrm>
            <a:off x="1" y="250285"/>
            <a:ext cx="12192000" cy="461665"/>
          </a:xfrm>
          <a:prstGeom prst="rect">
            <a:avLst/>
          </a:prstGeom>
          <a:noFill/>
        </p:spPr>
        <p:txBody>
          <a:bodyPr wrap="square" rtlCol="0">
            <a:spAutoFit/>
          </a:bodyPr>
          <a:lstStyle/>
          <a:p>
            <a:pPr algn="ctr"/>
            <a:r>
              <a:rPr lang="en-US" sz="2400" b="1" i="0" dirty="0">
                <a:effectLst/>
                <a:latin typeface="Franklin Gothic Demi Cond" panose="020B0706030402020204" pitchFamily="34" charset="0"/>
              </a:rPr>
              <a:t>Distance from Home Distribution responsible for Employees Attrition</a:t>
            </a:r>
          </a:p>
        </p:txBody>
      </p:sp>
      <p:pic>
        <p:nvPicPr>
          <p:cNvPr id="8" name="Picture 7">
            <a:extLst>
              <a:ext uri="{FF2B5EF4-FFF2-40B4-BE49-F238E27FC236}">
                <a16:creationId xmlns:a16="http://schemas.microsoft.com/office/drawing/2014/main" id="{AFF05577-B7B3-6154-71B4-925C696B666E}"/>
              </a:ext>
            </a:extLst>
          </p:cNvPr>
          <p:cNvPicPr>
            <a:picLocks noChangeAspect="1"/>
          </p:cNvPicPr>
          <p:nvPr/>
        </p:nvPicPr>
        <p:blipFill>
          <a:blip r:embed="rId2"/>
          <a:stretch>
            <a:fillRect/>
          </a:stretch>
        </p:blipFill>
        <p:spPr>
          <a:xfrm>
            <a:off x="332043" y="2073062"/>
            <a:ext cx="7116168" cy="4220164"/>
          </a:xfrm>
          <a:prstGeom prst="rect">
            <a:avLst/>
          </a:prstGeom>
        </p:spPr>
      </p:pic>
      <p:pic>
        <p:nvPicPr>
          <p:cNvPr id="10" name="Picture 9">
            <a:extLst>
              <a:ext uri="{FF2B5EF4-FFF2-40B4-BE49-F238E27FC236}">
                <a16:creationId xmlns:a16="http://schemas.microsoft.com/office/drawing/2014/main" id="{AD5BEB20-CF54-A35D-9D58-7F7DDF370438}"/>
              </a:ext>
            </a:extLst>
          </p:cNvPr>
          <p:cNvPicPr>
            <a:picLocks noChangeAspect="1"/>
          </p:cNvPicPr>
          <p:nvPr/>
        </p:nvPicPr>
        <p:blipFill>
          <a:blip r:embed="rId3"/>
          <a:stretch>
            <a:fillRect/>
          </a:stretch>
        </p:blipFill>
        <p:spPr>
          <a:xfrm>
            <a:off x="7996046" y="2351529"/>
            <a:ext cx="3329583" cy="3427102"/>
          </a:xfrm>
          <a:prstGeom prst="rect">
            <a:avLst/>
          </a:prstGeom>
        </p:spPr>
      </p:pic>
      <p:sp>
        <p:nvSpPr>
          <p:cNvPr id="12" name="TextBox 11">
            <a:extLst>
              <a:ext uri="{FF2B5EF4-FFF2-40B4-BE49-F238E27FC236}">
                <a16:creationId xmlns:a16="http://schemas.microsoft.com/office/drawing/2014/main" id="{8E9A1033-2D02-1C90-2B14-66D0F7351752}"/>
              </a:ext>
            </a:extLst>
          </p:cNvPr>
          <p:cNvSpPr txBox="1"/>
          <p:nvPr/>
        </p:nvSpPr>
        <p:spPr>
          <a:xfrm>
            <a:off x="0" y="1102597"/>
            <a:ext cx="12192000" cy="646331"/>
          </a:xfrm>
          <a:prstGeom prst="rect">
            <a:avLst/>
          </a:prstGeom>
          <a:noFill/>
        </p:spPr>
        <p:txBody>
          <a:bodyPr wrap="square">
            <a:spAutoFit/>
          </a:bodyPr>
          <a:lstStyle/>
          <a:p>
            <a:pPr algn="ctr"/>
            <a:r>
              <a:rPr lang="en-US" dirty="0">
                <a:latin typeface="system-ui"/>
              </a:rPr>
              <a:t>W</a:t>
            </a:r>
            <a:r>
              <a:rPr lang="en-US" i="0" dirty="0">
                <a:effectLst/>
                <a:latin typeface="system-ui"/>
              </a:rPr>
              <a:t>e can conclude that the employees at distance from company between 0-10 km are more likely to leave the company as shown by the </a:t>
            </a:r>
            <a:r>
              <a:rPr lang="en-US" dirty="0">
                <a:latin typeface="system-ui"/>
              </a:rPr>
              <a:t>total percentage of 62.02% </a:t>
            </a:r>
            <a:r>
              <a:rPr lang="en-US" i="0" dirty="0">
                <a:effectLst/>
                <a:latin typeface="system-ui"/>
              </a:rPr>
              <a:t>but majority of them are most likely to stay as well (i.e., 64.30%).</a:t>
            </a:r>
            <a:endParaRPr lang="en-IN" dirty="0"/>
          </a:p>
        </p:txBody>
      </p:sp>
    </p:spTree>
    <p:extLst>
      <p:ext uri="{BB962C8B-B14F-4D97-AF65-F5344CB8AC3E}">
        <p14:creationId xmlns:p14="http://schemas.microsoft.com/office/powerpoint/2010/main" val="8770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D2A34-A052-BAD0-7552-58ADA6656331}"/>
              </a:ext>
            </a:extLst>
          </p:cNvPr>
          <p:cNvSpPr txBox="1"/>
          <p:nvPr/>
        </p:nvSpPr>
        <p:spPr>
          <a:xfrm>
            <a:off x="0" y="487857"/>
            <a:ext cx="12192000" cy="461665"/>
          </a:xfrm>
          <a:prstGeom prst="rect">
            <a:avLst/>
          </a:prstGeom>
          <a:noFill/>
        </p:spPr>
        <p:txBody>
          <a:bodyPr wrap="square" rtlCol="0">
            <a:spAutoFit/>
          </a:bodyPr>
          <a:lstStyle/>
          <a:p>
            <a:pPr algn="ctr"/>
            <a:r>
              <a:rPr lang="en-US" sz="2400" b="1" i="0" dirty="0">
                <a:effectLst/>
                <a:latin typeface="Franklin Gothic Demi Cond" panose="020B0706030402020204" pitchFamily="34" charset="0"/>
              </a:rPr>
              <a:t>Monthly Income Distribution by Job Role to watch Employees Attrition Status</a:t>
            </a:r>
          </a:p>
        </p:txBody>
      </p:sp>
      <p:sp>
        <p:nvSpPr>
          <p:cNvPr id="3" name="TextBox 2">
            <a:extLst>
              <a:ext uri="{FF2B5EF4-FFF2-40B4-BE49-F238E27FC236}">
                <a16:creationId xmlns:a16="http://schemas.microsoft.com/office/drawing/2014/main" id="{41A10776-9BF0-B4D4-5C32-E7708438CFD9}"/>
              </a:ext>
            </a:extLst>
          </p:cNvPr>
          <p:cNvSpPr txBox="1"/>
          <p:nvPr/>
        </p:nvSpPr>
        <p:spPr>
          <a:xfrm>
            <a:off x="0" y="1213473"/>
            <a:ext cx="12192000" cy="923330"/>
          </a:xfrm>
          <a:prstGeom prst="rect">
            <a:avLst/>
          </a:prstGeom>
          <a:noFill/>
        </p:spPr>
        <p:txBody>
          <a:bodyPr wrap="square" rtlCol="0">
            <a:spAutoFit/>
          </a:bodyPr>
          <a:lstStyle/>
          <a:p>
            <a:pPr algn="ctr"/>
            <a:r>
              <a:rPr lang="en-US" i="0" dirty="0">
                <a:effectLst/>
                <a:latin typeface="system-ui"/>
              </a:rPr>
              <a:t>The Bar Plot and Mean and Median Values for monthly salary we can say that the job role of Manufacturing Director is the highest paying and stable job with least outliers while the monthly salary for job role of Research Scientist is more dependent on other factors.</a:t>
            </a:r>
            <a:endParaRPr lang="en-IN" dirty="0">
              <a:latin typeface="Franklin Gothic Book" panose="020B0503020102020204" pitchFamily="34" charset="0"/>
            </a:endParaRPr>
          </a:p>
        </p:txBody>
      </p:sp>
      <p:pic>
        <p:nvPicPr>
          <p:cNvPr id="6" name="Picture 5">
            <a:extLst>
              <a:ext uri="{FF2B5EF4-FFF2-40B4-BE49-F238E27FC236}">
                <a16:creationId xmlns:a16="http://schemas.microsoft.com/office/drawing/2014/main" id="{B71D19ED-41C8-795A-DA78-D0D7D7F29FAE}"/>
              </a:ext>
            </a:extLst>
          </p:cNvPr>
          <p:cNvPicPr>
            <a:picLocks noChangeAspect="1"/>
          </p:cNvPicPr>
          <p:nvPr/>
        </p:nvPicPr>
        <p:blipFill>
          <a:blip r:embed="rId2"/>
          <a:stretch>
            <a:fillRect/>
          </a:stretch>
        </p:blipFill>
        <p:spPr>
          <a:xfrm>
            <a:off x="335499" y="2216438"/>
            <a:ext cx="6458980" cy="4097392"/>
          </a:xfrm>
          <a:prstGeom prst="rect">
            <a:avLst/>
          </a:prstGeom>
        </p:spPr>
      </p:pic>
      <p:pic>
        <p:nvPicPr>
          <p:cNvPr id="8" name="Picture 7">
            <a:extLst>
              <a:ext uri="{FF2B5EF4-FFF2-40B4-BE49-F238E27FC236}">
                <a16:creationId xmlns:a16="http://schemas.microsoft.com/office/drawing/2014/main" id="{16A80C76-C409-73B3-F412-892F86D2FF62}"/>
              </a:ext>
            </a:extLst>
          </p:cNvPr>
          <p:cNvPicPr>
            <a:picLocks noChangeAspect="1"/>
          </p:cNvPicPr>
          <p:nvPr/>
        </p:nvPicPr>
        <p:blipFill>
          <a:blip r:embed="rId3"/>
          <a:stretch>
            <a:fillRect/>
          </a:stretch>
        </p:blipFill>
        <p:spPr>
          <a:xfrm>
            <a:off x="7560297" y="2346831"/>
            <a:ext cx="3932739" cy="3836605"/>
          </a:xfrm>
          <a:prstGeom prst="rect">
            <a:avLst/>
          </a:prstGeom>
        </p:spPr>
      </p:pic>
    </p:spTree>
    <p:extLst>
      <p:ext uri="{BB962C8B-B14F-4D97-AF65-F5344CB8AC3E}">
        <p14:creationId xmlns:p14="http://schemas.microsoft.com/office/powerpoint/2010/main" val="278719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0" y="271305"/>
            <a:ext cx="12192000" cy="461665"/>
          </a:xfrm>
          <a:prstGeom prst="rect">
            <a:avLst/>
          </a:prstGeom>
          <a:noFill/>
        </p:spPr>
        <p:txBody>
          <a:bodyPr wrap="square" rtlCol="0">
            <a:spAutoFit/>
          </a:bodyPr>
          <a:lstStyle/>
          <a:p>
            <a:pPr algn="ctr"/>
            <a:r>
              <a:rPr lang="en-US" sz="2400" b="1" i="0" dirty="0">
                <a:effectLst/>
                <a:latin typeface="Franklin Gothic Demi Cond" panose="020B0706030402020204" pitchFamily="34" charset="0"/>
              </a:rPr>
              <a:t>Average Experience for each Job Role</a:t>
            </a:r>
          </a:p>
        </p:txBody>
      </p:sp>
      <p:sp>
        <p:nvSpPr>
          <p:cNvPr id="3" name="TextBox 2">
            <a:extLst>
              <a:ext uri="{FF2B5EF4-FFF2-40B4-BE49-F238E27FC236}">
                <a16:creationId xmlns:a16="http://schemas.microsoft.com/office/drawing/2014/main" id="{6B903492-473E-954E-18F7-FE828A8D7FB0}"/>
              </a:ext>
            </a:extLst>
          </p:cNvPr>
          <p:cNvSpPr txBox="1"/>
          <p:nvPr/>
        </p:nvSpPr>
        <p:spPr>
          <a:xfrm>
            <a:off x="0" y="874207"/>
            <a:ext cx="12192000" cy="369332"/>
          </a:xfrm>
          <a:prstGeom prst="rect">
            <a:avLst/>
          </a:prstGeom>
          <a:noFill/>
        </p:spPr>
        <p:txBody>
          <a:bodyPr wrap="square" rtlCol="0">
            <a:spAutoFit/>
          </a:bodyPr>
          <a:lstStyle/>
          <a:p>
            <a:pPr algn="ctr"/>
            <a:r>
              <a:rPr lang="en-US" dirty="0">
                <a:latin typeface="system-ui"/>
              </a:rPr>
              <a:t>W</a:t>
            </a:r>
            <a:r>
              <a:rPr lang="en-US" i="0" dirty="0">
                <a:effectLst/>
                <a:latin typeface="system-ui"/>
              </a:rPr>
              <a:t>e can conclude that almost all Job Roles need same Working Experience.</a:t>
            </a:r>
            <a:endParaRPr lang="en-IN" dirty="0">
              <a:latin typeface="Franklin Gothic Book" panose="020B0503020102020204" pitchFamily="34" charset="0"/>
            </a:endParaRPr>
          </a:p>
        </p:txBody>
      </p:sp>
      <p:pic>
        <p:nvPicPr>
          <p:cNvPr id="6" name="Picture 5">
            <a:extLst>
              <a:ext uri="{FF2B5EF4-FFF2-40B4-BE49-F238E27FC236}">
                <a16:creationId xmlns:a16="http://schemas.microsoft.com/office/drawing/2014/main" id="{AEC421A9-61B3-A218-FEDE-C220A7D903F9}"/>
              </a:ext>
            </a:extLst>
          </p:cNvPr>
          <p:cNvPicPr>
            <a:picLocks noChangeAspect="1"/>
          </p:cNvPicPr>
          <p:nvPr/>
        </p:nvPicPr>
        <p:blipFill>
          <a:blip r:embed="rId2"/>
          <a:stretch>
            <a:fillRect/>
          </a:stretch>
        </p:blipFill>
        <p:spPr>
          <a:xfrm>
            <a:off x="2423600" y="1413898"/>
            <a:ext cx="7344800" cy="5172797"/>
          </a:xfrm>
          <a:prstGeom prst="rect">
            <a:avLst/>
          </a:prstGeom>
        </p:spPr>
      </p:pic>
    </p:spTree>
    <p:extLst>
      <p:ext uri="{BB962C8B-B14F-4D97-AF65-F5344CB8AC3E}">
        <p14:creationId xmlns:p14="http://schemas.microsoft.com/office/powerpoint/2010/main" val="36971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F444B-FF60-0DDC-9789-6FBD4342762B}"/>
              </a:ext>
            </a:extLst>
          </p:cNvPr>
          <p:cNvSpPr txBox="1"/>
          <p:nvPr/>
        </p:nvSpPr>
        <p:spPr>
          <a:xfrm>
            <a:off x="-1" y="256849"/>
            <a:ext cx="12192000" cy="461665"/>
          </a:xfrm>
          <a:prstGeom prst="rect">
            <a:avLst/>
          </a:prstGeom>
          <a:noFill/>
        </p:spPr>
        <p:txBody>
          <a:bodyPr wrap="square" rtlCol="0">
            <a:spAutoFit/>
          </a:bodyPr>
          <a:lstStyle/>
          <a:p>
            <a:pPr algn="ctr"/>
            <a:r>
              <a:rPr lang="en-US" sz="2400" b="1" i="0" dirty="0">
                <a:effectLst/>
                <a:latin typeface="Franklin Gothic Demi Cond" panose="020B0706030402020204" pitchFamily="34" charset="0"/>
              </a:rPr>
              <a:t>Attrition Probability of Male and Female Employees according to their Monthly Salaries</a:t>
            </a:r>
          </a:p>
        </p:txBody>
      </p:sp>
      <p:sp>
        <p:nvSpPr>
          <p:cNvPr id="3" name="TextBox 2">
            <a:extLst>
              <a:ext uri="{FF2B5EF4-FFF2-40B4-BE49-F238E27FC236}">
                <a16:creationId xmlns:a16="http://schemas.microsoft.com/office/drawing/2014/main" id="{C285F1FE-56C3-8310-ED17-DBA19D8FB58B}"/>
              </a:ext>
            </a:extLst>
          </p:cNvPr>
          <p:cNvSpPr txBox="1"/>
          <p:nvPr/>
        </p:nvSpPr>
        <p:spPr>
          <a:xfrm>
            <a:off x="0" y="925899"/>
            <a:ext cx="12192000" cy="923330"/>
          </a:xfrm>
          <a:prstGeom prst="rect">
            <a:avLst/>
          </a:prstGeom>
          <a:noFill/>
        </p:spPr>
        <p:txBody>
          <a:bodyPr wrap="square" rtlCol="0">
            <a:spAutoFit/>
          </a:bodyPr>
          <a:lstStyle/>
          <a:p>
            <a:pPr algn="ctr"/>
            <a:r>
              <a:rPr lang="en-US" b="1" i="0" dirty="0">
                <a:effectLst/>
                <a:latin typeface="system-ui"/>
              </a:rPr>
              <a:t>From the boxplot we can conclude that Monthly Salary doesn't significantly impact Employee attrition probability on basis of gender but those employees who earn salary of more than 70000 are less likely to leave the company compared to other employees.</a:t>
            </a:r>
            <a:endParaRPr lang="en-IN" dirty="0"/>
          </a:p>
        </p:txBody>
      </p:sp>
      <p:pic>
        <p:nvPicPr>
          <p:cNvPr id="6" name="Picture 5">
            <a:extLst>
              <a:ext uri="{FF2B5EF4-FFF2-40B4-BE49-F238E27FC236}">
                <a16:creationId xmlns:a16="http://schemas.microsoft.com/office/drawing/2014/main" id="{23A9FB25-4628-E5E0-F135-27A05A1FBD2B}"/>
              </a:ext>
            </a:extLst>
          </p:cNvPr>
          <p:cNvPicPr>
            <a:picLocks noChangeAspect="1"/>
          </p:cNvPicPr>
          <p:nvPr/>
        </p:nvPicPr>
        <p:blipFill>
          <a:blip r:embed="rId2"/>
          <a:stretch>
            <a:fillRect/>
          </a:stretch>
        </p:blipFill>
        <p:spPr>
          <a:xfrm>
            <a:off x="1747229" y="2132793"/>
            <a:ext cx="8697539" cy="4515480"/>
          </a:xfrm>
          <a:prstGeom prst="rect">
            <a:avLst/>
          </a:prstGeom>
        </p:spPr>
      </p:pic>
    </p:spTree>
    <p:extLst>
      <p:ext uri="{BB962C8B-B14F-4D97-AF65-F5344CB8AC3E}">
        <p14:creationId xmlns:p14="http://schemas.microsoft.com/office/powerpoint/2010/main" val="2230031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493</TotalTime>
  <Words>1105</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Century Gothic</vt:lpstr>
      <vt:lpstr>Franklin Gothic Book</vt:lpstr>
      <vt:lpstr>Franklin Gothic Demi Cond</vt:lpstr>
      <vt:lpstr>Franklin Gothic Medium Cond</vt:lpstr>
      <vt:lpstr>system-ui</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Akash Kamthe</cp:lastModifiedBy>
  <cp:revision>10</cp:revision>
  <dcterms:created xsi:type="dcterms:W3CDTF">2022-11-21T06:34:00Z</dcterms:created>
  <dcterms:modified xsi:type="dcterms:W3CDTF">2024-10-22T09:18:42Z</dcterms:modified>
</cp:coreProperties>
</file>