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8" r:id="rId3"/>
    <p:sldId id="259" r:id="rId4"/>
    <p:sldId id="261" r:id="rId5"/>
    <p:sldId id="260" r:id="rId6"/>
    <p:sldId id="262" r:id="rId7"/>
    <p:sldId id="267"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bg-BG"/>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GB" dirty="0">
                <a:solidFill>
                  <a:schemeClr val="accent6">
                    <a:lumMod val="90000"/>
                  </a:schemeClr>
                </a:solidFill>
              </a:rPr>
              <a:t>Active participation in the activity</a:t>
            </a:r>
            <a:endParaRPr lang="bg-BG" dirty="0">
              <a:solidFill>
                <a:schemeClr val="accent6">
                  <a:lumMod val="90000"/>
                </a:schemeClr>
              </a:solidFill>
            </a:endParaRP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Лист1!$B$1</c:f>
              <c:strCache>
                <c:ptCount val="1"/>
                <c:pt idx="0">
                  <c:v>Серия 1</c:v>
                </c:pt>
              </c:strCache>
            </c:strRef>
          </c:tx>
          <c:spPr>
            <a:solidFill>
              <a:schemeClr val="accent1"/>
            </a:solidFill>
            <a:ln>
              <a:noFill/>
            </a:ln>
            <a:effectLst/>
            <a:sp3d/>
          </c:spPr>
          <c:invertIfNegative val="0"/>
          <c:dLbls>
            <c:delete val="1"/>
          </c:dLbls>
          <c:cat>
            <c:strRef>
              <c:f>Лист1!$A$2:$A$5</c:f>
              <c:strCache>
                <c:ptCount val="4"/>
                <c:pt idx="0">
                  <c:v>Hristo Rusev</c:v>
                </c:pt>
                <c:pt idx="1">
                  <c:v>Polina Dineva</c:v>
                </c:pt>
                <c:pt idx="2">
                  <c:v>Veselina Varadeva</c:v>
                </c:pt>
                <c:pt idx="3">
                  <c:v>Aleksandur Kolev </c:v>
                </c:pt>
              </c:strCache>
            </c:strRef>
          </c:cat>
          <c:val>
            <c:numRef>
              <c:f>Лист1!$B$2:$B$5</c:f>
              <c:numCache>
                <c:formatCode>General</c:formatCode>
                <c:ptCount val="4"/>
                <c:pt idx="0">
                  <c:v>4.5</c:v>
                </c:pt>
                <c:pt idx="1">
                  <c:v>2.5</c:v>
                </c:pt>
                <c:pt idx="2">
                  <c:v>3.5</c:v>
                </c:pt>
                <c:pt idx="3">
                  <c:v>4.5</c:v>
                </c:pt>
              </c:numCache>
            </c:numRef>
          </c:val>
          <c:extLst>
            <c:ext xmlns:c16="http://schemas.microsoft.com/office/drawing/2014/chart" uri="{C3380CC4-5D6E-409C-BE32-E72D297353CC}">
              <c16:uniqueId val="{00000000-20D1-4F48-97FE-17E80CF99AF2}"/>
            </c:ext>
          </c:extLst>
        </c:ser>
        <c:ser>
          <c:idx val="1"/>
          <c:order val="1"/>
          <c:tx>
            <c:strRef>
              <c:f>Лист1!$C$1</c:f>
              <c:strCache>
                <c:ptCount val="1"/>
                <c:pt idx="0">
                  <c:v>Серия 2</c:v>
                </c:pt>
              </c:strCache>
            </c:strRef>
          </c:tx>
          <c:spPr>
            <a:solidFill>
              <a:schemeClr val="accent2"/>
            </a:solidFill>
            <a:ln>
              <a:noFill/>
            </a:ln>
            <a:effectLst/>
            <a:sp3d/>
          </c:spPr>
          <c:invertIfNegative val="0"/>
          <c:dLbls>
            <c:delete val="1"/>
          </c:dLbls>
          <c:cat>
            <c:strRef>
              <c:f>Лист1!$A$2:$A$5</c:f>
              <c:strCache>
                <c:ptCount val="4"/>
                <c:pt idx="0">
                  <c:v>Hristo Rusev</c:v>
                </c:pt>
                <c:pt idx="1">
                  <c:v>Polina Dineva</c:v>
                </c:pt>
                <c:pt idx="2">
                  <c:v>Veselina Varadeva</c:v>
                </c:pt>
                <c:pt idx="3">
                  <c:v>Aleksandur Kolev </c:v>
                </c:pt>
              </c:strCache>
            </c:strRef>
          </c:cat>
          <c:val>
            <c:numRef>
              <c:f>Лист1!$C$2:$C$5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0D1-4F48-97FE-17E80CF99AF2}"/>
            </c:ext>
          </c:extLst>
        </c:ser>
        <c:dLbls>
          <c:showLegendKey val="0"/>
          <c:showVal val="1"/>
          <c:showCatName val="0"/>
          <c:showSerName val="0"/>
          <c:showPercent val="0"/>
          <c:showBubbleSize val="0"/>
        </c:dLbls>
        <c:gapWidth val="79"/>
        <c:shape val="box"/>
        <c:axId val="1420813263"/>
        <c:axId val="1420813743"/>
        <c:axId val="0"/>
        <c:extLst>
          <c:ext xmlns:c15="http://schemas.microsoft.com/office/drawing/2012/chart" uri="{02D57815-91ED-43cb-92C2-25804820EDAC}">
            <c15:filteredBarSeries>
              <c15:ser>
                <c:idx val="2"/>
                <c:order val="2"/>
                <c:tx>
                  <c:strRef>
                    <c:extLst>
                      <c:ext uri="{02D57815-91ED-43cb-92C2-25804820EDAC}">
                        <c15:formulaRef>
                          <c15:sqref>Лист1!$D$1</c15:sqref>
                        </c15:formulaRef>
                      </c:ext>
                    </c:extLst>
                    <c:strCache>
                      <c:ptCount val="1"/>
                      <c:pt idx="0">
                        <c:v>Серия 3</c:v>
                      </c:pt>
                    </c:strCache>
                  </c:strRef>
                </c:tx>
                <c:spPr>
                  <a:solidFill>
                    <a:schemeClr val="accent3"/>
                  </a:solidFill>
                  <a:ln>
                    <a:noFill/>
                  </a:ln>
                  <a:effectLst/>
                  <a:sp3d/>
                </c:spPr>
                <c:invertIfNegative val="0"/>
                <c:dLbls>
                  <c:delete val="1"/>
                </c:dLbls>
                <c:cat>
                  <c:strRef>
                    <c:extLst>
                      <c:ext uri="{02D57815-91ED-43cb-92C2-25804820EDAC}">
                        <c15:formulaRef>
                          <c15:sqref>Лист1!$A$2:$A$5</c15:sqref>
                        </c15:formulaRef>
                      </c:ext>
                    </c:extLst>
                    <c:strCache>
                      <c:ptCount val="4"/>
                      <c:pt idx="0">
                        <c:v>Hristo Rusev</c:v>
                      </c:pt>
                      <c:pt idx="1">
                        <c:v>Polina Dineva</c:v>
                      </c:pt>
                      <c:pt idx="2">
                        <c:v>Veselina Varadeva</c:v>
                      </c:pt>
                      <c:pt idx="3">
                        <c:v>Aleksandur Kolev </c:v>
                      </c:pt>
                    </c:strCache>
                  </c:strRef>
                </c:cat>
                <c:val>
                  <c:numRef>
                    <c:extLst>
                      <c:ext uri="{02D57815-91ED-43cb-92C2-25804820EDAC}">
                        <c15:formulaRef>
                          <c15:sqref>Лист1!$D$2:$D$5</c15:sqref>
                        </c15:formulaRef>
                      </c:ext>
                    </c:extLst>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0D1-4F48-97FE-17E80CF99AF2}"/>
                  </c:ext>
                </c:extLst>
              </c15:ser>
            </c15:filteredBarSeries>
          </c:ext>
        </c:extLst>
      </c:bar3DChart>
      <c:catAx>
        <c:axId val="14208132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20813743"/>
        <c:crosses val="autoZero"/>
        <c:auto val="1"/>
        <c:lblAlgn val="ctr"/>
        <c:lblOffset val="100"/>
        <c:noMultiLvlLbl val="0"/>
      </c:catAx>
      <c:valAx>
        <c:axId val="1420813743"/>
        <c:scaling>
          <c:orientation val="minMax"/>
        </c:scaling>
        <c:delete val="1"/>
        <c:axPos val="l"/>
        <c:numFmt formatCode="General" sourceLinked="1"/>
        <c:majorTickMark val="none"/>
        <c:minorTickMark val="none"/>
        <c:tickLblPos val="nextTo"/>
        <c:crossAx val="1420813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B908E-0691-48E4-8EE5-1391CD2AD60A}" type="datetimeFigureOut">
              <a:rPr lang="en-US" smtClean="0"/>
              <a:t>6/5/2023</a:t>
            </a:fld>
            <a:endParaRPr lang="en-US"/>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BB1C4-D363-47B5-9C87-E005D7B4CAE3}" type="slidenum">
              <a:rPr lang="en-US" smtClean="0"/>
              <a:t>‹#›</a:t>
            </a:fld>
            <a:endParaRPr lang="en-US"/>
          </a:p>
        </p:txBody>
      </p:sp>
    </p:spTree>
    <p:extLst>
      <p:ext uri="{BB962C8B-B14F-4D97-AF65-F5344CB8AC3E}">
        <p14:creationId xmlns:p14="http://schemas.microsoft.com/office/powerpoint/2010/main" val="381407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4200A16-A551-B67C-2D11-F68FA60BBB37}"/>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US"/>
          </a:p>
        </p:txBody>
      </p:sp>
      <p:sp>
        <p:nvSpPr>
          <p:cNvPr id="3" name="Подзаглавие 2">
            <a:extLst>
              <a:ext uri="{FF2B5EF4-FFF2-40B4-BE49-F238E27FC236}">
                <a16:creationId xmlns:a16="http://schemas.microsoft.com/office/drawing/2014/main" id="{D7B72DF1-CF3B-7D72-20C1-AE19A3128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US"/>
          </a:p>
        </p:txBody>
      </p:sp>
      <p:sp>
        <p:nvSpPr>
          <p:cNvPr id="4" name="Контейнер за дата 3">
            <a:extLst>
              <a:ext uri="{FF2B5EF4-FFF2-40B4-BE49-F238E27FC236}">
                <a16:creationId xmlns:a16="http://schemas.microsoft.com/office/drawing/2014/main" id="{8C3C98FB-554A-5838-E827-FCDDDAA75D29}"/>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5" name="Контейнер за долния колонтитул 4">
            <a:extLst>
              <a:ext uri="{FF2B5EF4-FFF2-40B4-BE49-F238E27FC236}">
                <a16:creationId xmlns:a16="http://schemas.microsoft.com/office/drawing/2014/main" id="{F2A334DF-413A-66A2-5139-25B170ABCA13}"/>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52EB390F-A163-38D4-B397-55B7A61D95A0}"/>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62694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779F7A-9A7D-2B10-3787-3F3FFE4B0DE6}"/>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180A9FE7-79CA-48C4-8944-4BA3D3E48880}"/>
              </a:ext>
            </a:extLst>
          </p:cNvPr>
          <p:cNvSpPr>
            <a:spLocks noGrp="1"/>
          </p:cNvSpPr>
          <p:nvPr>
            <p:ph type="body" orient="vert" idx="1"/>
          </p:nvPr>
        </p:nvSpPr>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7AA14C6E-E4A7-3CF3-2CED-CA96CD4C42E3}"/>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5" name="Контейнер за долния колонтитул 4">
            <a:extLst>
              <a:ext uri="{FF2B5EF4-FFF2-40B4-BE49-F238E27FC236}">
                <a16:creationId xmlns:a16="http://schemas.microsoft.com/office/drawing/2014/main" id="{6E96771D-96F6-C5F2-35D4-118E90764800}"/>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D4E31B45-EBDA-0A7F-730F-741F44B4FC5E}"/>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12911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67469127-4258-75FD-99A0-5017AC4CFC1D}"/>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FB15296D-4070-A580-0C73-5976B3310C02}"/>
              </a:ext>
            </a:extLst>
          </p:cNvPr>
          <p:cNvSpPr>
            <a:spLocks noGrp="1"/>
          </p:cNvSpPr>
          <p:nvPr>
            <p:ph type="body" orient="vert" idx="1"/>
          </p:nvPr>
        </p:nvSpPr>
        <p:spPr>
          <a:xfrm>
            <a:off x="838200" y="365125"/>
            <a:ext cx="7734300" cy="5811838"/>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FEFE6ACB-69D4-B6CA-0843-04D57C19A3D1}"/>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5" name="Контейнер за долния колонтитул 4">
            <a:extLst>
              <a:ext uri="{FF2B5EF4-FFF2-40B4-BE49-F238E27FC236}">
                <a16:creationId xmlns:a16="http://schemas.microsoft.com/office/drawing/2014/main" id="{4CE07A79-E6FA-69D6-DE81-4756F7F610F5}"/>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469A60D6-BAE6-8CAE-E3BA-AF11CF3FA8E6}"/>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27347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4B34968-E0BE-585A-97E3-F16FADF9ABC9}"/>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75719B99-6E1A-CDFC-3D3B-70B58CD0D12F}"/>
              </a:ext>
            </a:extLst>
          </p:cNvPr>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D2CC1BA3-6006-46FE-EBC6-D39C9279FE98}"/>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5" name="Контейнер за долния колонтитул 4">
            <a:extLst>
              <a:ext uri="{FF2B5EF4-FFF2-40B4-BE49-F238E27FC236}">
                <a16:creationId xmlns:a16="http://schemas.microsoft.com/office/drawing/2014/main" id="{2883B9E0-C079-FBE3-3F33-A0DD48F7DE0D}"/>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48385367-E26F-3A8E-B736-6610AA8D0483}"/>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49695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2BCAA37-2284-AC31-B759-91525B35BE61}"/>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160A1194-D304-A69B-08B1-57B796043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Контейнер за дата 3">
            <a:extLst>
              <a:ext uri="{FF2B5EF4-FFF2-40B4-BE49-F238E27FC236}">
                <a16:creationId xmlns:a16="http://schemas.microsoft.com/office/drawing/2014/main" id="{D29FAC81-4DBD-ED9C-BBC8-8AEB5C83C1F9}"/>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5" name="Контейнер за долния колонтитул 4">
            <a:extLst>
              <a:ext uri="{FF2B5EF4-FFF2-40B4-BE49-F238E27FC236}">
                <a16:creationId xmlns:a16="http://schemas.microsoft.com/office/drawing/2014/main" id="{F48AF20F-CA9F-D845-B252-FB292694A74B}"/>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44FBAB5F-66C3-2B83-AEEF-EF4792B76011}"/>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57362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DB83297-C800-F012-7734-EB536F8F22A8}"/>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3C8CA77D-4B08-96DD-17E5-831AA6AF2DD4}"/>
              </a:ext>
            </a:extLst>
          </p:cNvPr>
          <p:cNvSpPr>
            <a:spLocks noGrp="1"/>
          </p:cNvSpPr>
          <p:nvPr>
            <p:ph sz="half" idx="1"/>
          </p:nvPr>
        </p:nvSpPr>
        <p:spPr>
          <a:xfrm>
            <a:off x="838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съдържание 3">
            <a:extLst>
              <a:ext uri="{FF2B5EF4-FFF2-40B4-BE49-F238E27FC236}">
                <a16:creationId xmlns:a16="http://schemas.microsoft.com/office/drawing/2014/main" id="{54474E3A-4454-9F4E-B8B4-DF39EB94D989}"/>
              </a:ext>
            </a:extLst>
          </p:cNvPr>
          <p:cNvSpPr>
            <a:spLocks noGrp="1"/>
          </p:cNvSpPr>
          <p:nvPr>
            <p:ph sz="half" idx="2"/>
          </p:nvPr>
        </p:nvSpPr>
        <p:spPr>
          <a:xfrm>
            <a:off x="6172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Контейнер за дата 4">
            <a:extLst>
              <a:ext uri="{FF2B5EF4-FFF2-40B4-BE49-F238E27FC236}">
                <a16:creationId xmlns:a16="http://schemas.microsoft.com/office/drawing/2014/main" id="{B17DAC1A-DEA8-AF74-0040-8588303164C0}"/>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6" name="Контейнер за долния колонтитул 5">
            <a:extLst>
              <a:ext uri="{FF2B5EF4-FFF2-40B4-BE49-F238E27FC236}">
                <a16:creationId xmlns:a16="http://schemas.microsoft.com/office/drawing/2014/main" id="{CF96DEAE-CC91-DD39-4DC0-0BE734D20A62}"/>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F4537387-55FA-D620-4781-46E102CA3B58}"/>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25442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9665178-6482-5EBA-CB37-69E033F06D9A}"/>
              </a:ext>
            </a:extLst>
          </p:cNvPr>
          <p:cNvSpPr>
            <a:spLocks noGrp="1"/>
          </p:cNvSpPr>
          <p:nvPr>
            <p:ph type="title"/>
          </p:nvPr>
        </p:nvSpPr>
        <p:spPr>
          <a:xfrm>
            <a:off x="839788" y="365125"/>
            <a:ext cx="10515600" cy="1325563"/>
          </a:xfrm>
        </p:spPr>
        <p:txBody>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8DAB2583-5A85-C3AB-E7C2-86AE4A3D8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Контейнер за съдържание 3">
            <a:extLst>
              <a:ext uri="{FF2B5EF4-FFF2-40B4-BE49-F238E27FC236}">
                <a16:creationId xmlns:a16="http://schemas.microsoft.com/office/drawing/2014/main" id="{89AF7179-ACC5-5473-4CED-2676A14B0476}"/>
              </a:ext>
            </a:extLst>
          </p:cNvPr>
          <p:cNvSpPr>
            <a:spLocks noGrp="1"/>
          </p:cNvSpPr>
          <p:nvPr>
            <p:ph sz="half" idx="2"/>
          </p:nvPr>
        </p:nvSpPr>
        <p:spPr>
          <a:xfrm>
            <a:off x="839788" y="2505075"/>
            <a:ext cx="5157787"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Текстов контейнер 4">
            <a:extLst>
              <a:ext uri="{FF2B5EF4-FFF2-40B4-BE49-F238E27FC236}">
                <a16:creationId xmlns:a16="http://schemas.microsoft.com/office/drawing/2014/main" id="{EBD16202-6819-CD57-852B-3251F80F9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Контейнер за съдържание 5">
            <a:extLst>
              <a:ext uri="{FF2B5EF4-FFF2-40B4-BE49-F238E27FC236}">
                <a16:creationId xmlns:a16="http://schemas.microsoft.com/office/drawing/2014/main" id="{AD41ED17-358E-6B5D-C824-F5774A979EF6}"/>
              </a:ext>
            </a:extLst>
          </p:cNvPr>
          <p:cNvSpPr>
            <a:spLocks noGrp="1"/>
          </p:cNvSpPr>
          <p:nvPr>
            <p:ph sz="quarter" idx="4"/>
          </p:nvPr>
        </p:nvSpPr>
        <p:spPr>
          <a:xfrm>
            <a:off x="6172200" y="2505075"/>
            <a:ext cx="5183188"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7" name="Контейнер за дата 6">
            <a:extLst>
              <a:ext uri="{FF2B5EF4-FFF2-40B4-BE49-F238E27FC236}">
                <a16:creationId xmlns:a16="http://schemas.microsoft.com/office/drawing/2014/main" id="{6DDF929D-F2E9-78F9-A0F5-633AD0926850}"/>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8" name="Контейнер за долния колонтитул 7">
            <a:extLst>
              <a:ext uri="{FF2B5EF4-FFF2-40B4-BE49-F238E27FC236}">
                <a16:creationId xmlns:a16="http://schemas.microsoft.com/office/drawing/2014/main" id="{B9F73985-3FA4-1226-99C4-6333F67E5348}"/>
              </a:ext>
            </a:extLst>
          </p:cNvPr>
          <p:cNvSpPr>
            <a:spLocks noGrp="1"/>
          </p:cNvSpPr>
          <p:nvPr>
            <p:ph type="ftr" sz="quarter" idx="11"/>
          </p:nvPr>
        </p:nvSpPr>
        <p:spPr/>
        <p:txBody>
          <a:bodyPr/>
          <a:lstStyle/>
          <a:p>
            <a:endParaRPr lang="en-US"/>
          </a:p>
        </p:txBody>
      </p:sp>
      <p:sp>
        <p:nvSpPr>
          <p:cNvPr id="9" name="Контейнер за номер на слайда 8">
            <a:extLst>
              <a:ext uri="{FF2B5EF4-FFF2-40B4-BE49-F238E27FC236}">
                <a16:creationId xmlns:a16="http://schemas.microsoft.com/office/drawing/2014/main" id="{781AA7C9-DEAD-10F3-0AF4-FCCAE903A664}"/>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07115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BA6D9F8-6216-DCA6-2C61-B6842672F9F7}"/>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дата 2">
            <a:extLst>
              <a:ext uri="{FF2B5EF4-FFF2-40B4-BE49-F238E27FC236}">
                <a16:creationId xmlns:a16="http://schemas.microsoft.com/office/drawing/2014/main" id="{EEEB637D-DB9A-8A75-750B-664FD0C94DF2}"/>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4" name="Контейнер за долния колонтитул 3">
            <a:extLst>
              <a:ext uri="{FF2B5EF4-FFF2-40B4-BE49-F238E27FC236}">
                <a16:creationId xmlns:a16="http://schemas.microsoft.com/office/drawing/2014/main" id="{3C99D297-0F3B-3BD1-ECCE-8592E2F1E20E}"/>
              </a:ext>
            </a:extLst>
          </p:cNvPr>
          <p:cNvSpPr>
            <a:spLocks noGrp="1"/>
          </p:cNvSpPr>
          <p:nvPr>
            <p:ph type="ftr" sz="quarter" idx="11"/>
          </p:nvPr>
        </p:nvSpPr>
        <p:spPr/>
        <p:txBody>
          <a:bodyPr/>
          <a:lstStyle/>
          <a:p>
            <a:endParaRPr lang="en-US"/>
          </a:p>
        </p:txBody>
      </p:sp>
      <p:sp>
        <p:nvSpPr>
          <p:cNvPr id="5" name="Контейнер за номер на слайда 4">
            <a:extLst>
              <a:ext uri="{FF2B5EF4-FFF2-40B4-BE49-F238E27FC236}">
                <a16:creationId xmlns:a16="http://schemas.microsoft.com/office/drawing/2014/main" id="{585AF8DA-4242-7312-DB76-B915EFB13220}"/>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774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17982484-CFDE-C5C5-EAD4-C3B0304147EB}"/>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3" name="Контейнер за долния колонтитул 2">
            <a:extLst>
              <a:ext uri="{FF2B5EF4-FFF2-40B4-BE49-F238E27FC236}">
                <a16:creationId xmlns:a16="http://schemas.microsoft.com/office/drawing/2014/main" id="{26EAE7DF-D099-2936-D8F0-DDAFAF89B2F3}"/>
              </a:ext>
            </a:extLst>
          </p:cNvPr>
          <p:cNvSpPr>
            <a:spLocks noGrp="1"/>
          </p:cNvSpPr>
          <p:nvPr>
            <p:ph type="ftr" sz="quarter" idx="11"/>
          </p:nvPr>
        </p:nvSpPr>
        <p:spPr/>
        <p:txBody>
          <a:bodyPr/>
          <a:lstStyle/>
          <a:p>
            <a:endParaRPr lang="en-US"/>
          </a:p>
        </p:txBody>
      </p:sp>
      <p:sp>
        <p:nvSpPr>
          <p:cNvPr id="4" name="Контейнер за номер на слайда 3">
            <a:extLst>
              <a:ext uri="{FF2B5EF4-FFF2-40B4-BE49-F238E27FC236}">
                <a16:creationId xmlns:a16="http://schemas.microsoft.com/office/drawing/2014/main" id="{472BB767-83F0-6610-EF14-138C72D76C6C}"/>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36472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02FC41F-DB92-EAA3-A89A-FB67C1A16B32}"/>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89A9E09F-D4E7-ACDA-04AE-F418FADE7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Текстов контейнер 3">
            <a:extLst>
              <a:ext uri="{FF2B5EF4-FFF2-40B4-BE49-F238E27FC236}">
                <a16:creationId xmlns:a16="http://schemas.microsoft.com/office/drawing/2014/main" id="{35C88368-DC04-E09B-C45F-FBD070A40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6AF491F5-C8BC-BA0F-97C9-95BDA177F655}"/>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6" name="Контейнер за долния колонтитул 5">
            <a:extLst>
              <a:ext uri="{FF2B5EF4-FFF2-40B4-BE49-F238E27FC236}">
                <a16:creationId xmlns:a16="http://schemas.microsoft.com/office/drawing/2014/main" id="{64669244-31C2-B5AF-4F72-0A1548F0230A}"/>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8A9EEF15-3991-4260-1EE6-BE912A395C77}"/>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50026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098ED66-04CF-F759-D058-08DD1B642265}"/>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картина 2">
            <a:extLst>
              <a:ext uri="{FF2B5EF4-FFF2-40B4-BE49-F238E27FC236}">
                <a16:creationId xmlns:a16="http://schemas.microsoft.com/office/drawing/2014/main" id="{8B4D37B9-EE47-459D-46BB-C9FD136D3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ов контейнер 3">
            <a:extLst>
              <a:ext uri="{FF2B5EF4-FFF2-40B4-BE49-F238E27FC236}">
                <a16:creationId xmlns:a16="http://schemas.microsoft.com/office/drawing/2014/main" id="{B9C01F83-C142-F921-6DE7-B029722AA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A996DF9C-0A51-3C63-B0CD-935465DCE01F}"/>
              </a:ext>
            </a:extLst>
          </p:cNvPr>
          <p:cNvSpPr>
            <a:spLocks noGrp="1"/>
          </p:cNvSpPr>
          <p:nvPr>
            <p:ph type="dt" sz="half" idx="10"/>
          </p:nvPr>
        </p:nvSpPr>
        <p:spPr/>
        <p:txBody>
          <a:bodyPr/>
          <a:lstStyle/>
          <a:p>
            <a:fld id="{37E34175-05FA-403E-8713-F2F1AFE4DCCC}" type="datetimeFigureOut">
              <a:rPr lang="en-US" smtClean="0"/>
              <a:t>6/5/2023</a:t>
            </a:fld>
            <a:endParaRPr lang="en-US"/>
          </a:p>
        </p:txBody>
      </p:sp>
      <p:sp>
        <p:nvSpPr>
          <p:cNvPr id="6" name="Контейнер за долния колонтитул 5">
            <a:extLst>
              <a:ext uri="{FF2B5EF4-FFF2-40B4-BE49-F238E27FC236}">
                <a16:creationId xmlns:a16="http://schemas.microsoft.com/office/drawing/2014/main" id="{4EA3F7EF-E7CE-C7EB-D5DD-96B0D9C25A13}"/>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57B38B1F-9902-548F-A41E-FF48F3701BC9}"/>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01114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0A9A9EA-1215-8E1B-8750-824B9E022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86886BFE-E6B1-32AF-F967-45D1E4628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D2A4AA1C-A9C6-2CA9-3C5A-29AC1C90B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34175-05FA-403E-8713-F2F1AFE4DCCC}" type="datetimeFigureOut">
              <a:rPr lang="en-US" smtClean="0"/>
              <a:t>6/5/2023</a:t>
            </a:fld>
            <a:endParaRPr lang="en-US"/>
          </a:p>
        </p:txBody>
      </p:sp>
      <p:sp>
        <p:nvSpPr>
          <p:cNvPr id="5" name="Контейнер за долния колонтитул 4">
            <a:extLst>
              <a:ext uri="{FF2B5EF4-FFF2-40B4-BE49-F238E27FC236}">
                <a16:creationId xmlns:a16="http://schemas.microsoft.com/office/drawing/2014/main" id="{7777442A-DB53-CAC6-9FBD-AEF31C53B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Контейнер за номер на слайда 5">
            <a:extLst>
              <a:ext uri="{FF2B5EF4-FFF2-40B4-BE49-F238E27FC236}">
                <a16:creationId xmlns:a16="http://schemas.microsoft.com/office/drawing/2014/main" id="{1D87450D-1A07-3FAB-DE3D-06ACB7EF8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2E87B-9BBA-482E-A812-C9406DE933A8}" type="slidenum">
              <a:rPr lang="en-US" smtClean="0"/>
              <a:t>‹#›</a:t>
            </a:fld>
            <a:endParaRPr lang="en-US"/>
          </a:p>
        </p:txBody>
      </p:sp>
    </p:spTree>
    <p:extLst>
      <p:ext uri="{BB962C8B-B14F-4D97-AF65-F5344CB8AC3E}">
        <p14:creationId xmlns:p14="http://schemas.microsoft.com/office/powerpoint/2010/main" val="255254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4.svg"/><Relationship Id="rId7" Type="http://schemas.openxmlformats.org/officeDocument/2006/relationships/image" Target="../media/image14.jpg"/><Relationship Id="rId12" Type="http://schemas.openxmlformats.org/officeDocument/2006/relationships/image" Target="../media/image19.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1">
            <a:extLst>
              <a:ext uri="{FF2B5EF4-FFF2-40B4-BE49-F238E27FC236}">
                <a16:creationId xmlns:a16="http://schemas.microsoft.com/office/drawing/2014/main" id="{3321218B-66E6-36AB-83CB-7EDD896DF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0680" y="781557"/>
            <a:ext cx="9250680" cy="3564960"/>
          </a:xfrm>
          <a:prstGeom prst="rect">
            <a:avLst/>
          </a:prstGeom>
        </p:spPr>
      </p:pic>
    </p:spTree>
    <p:extLst>
      <p:ext uri="{BB962C8B-B14F-4D97-AF65-F5344CB8AC3E}">
        <p14:creationId xmlns:p14="http://schemas.microsoft.com/office/powerpoint/2010/main" val="284115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B34FC80-C16B-644C-C69C-3266199454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A729B4D8-9673-90C4-3133-87D71B13084E}"/>
              </a:ext>
            </a:extLst>
          </p:cNvPr>
          <p:cNvSpPr txBox="1"/>
          <p:nvPr/>
        </p:nvSpPr>
        <p:spPr>
          <a:xfrm>
            <a:off x="4279392" y="409904"/>
            <a:ext cx="4584194"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Table of Content</a:t>
            </a:r>
          </a:p>
        </p:txBody>
      </p:sp>
      <p:sp>
        <p:nvSpPr>
          <p:cNvPr id="4" name="Блоксхема: документ 3">
            <a:extLst>
              <a:ext uri="{FF2B5EF4-FFF2-40B4-BE49-F238E27FC236}">
                <a16:creationId xmlns:a16="http://schemas.microsoft.com/office/drawing/2014/main" id="{14C1634D-854F-B8B7-F25D-5B666CEC716C}"/>
              </a:ext>
            </a:extLst>
          </p:cNvPr>
          <p:cNvSpPr/>
          <p:nvPr/>
        </p:nvSpPr>
        <p:spPr>
          <a:xfrm>
            <a:off x="461772" y="2118360"/>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1</a:t>
            </a:r>
          </a:p>
          <a:p>
            <a:pPr algn="ctr"/>
            <a:r>
              <a:rPr lang="en-US" sz="2400" dirty="0"/>
              <a:t>Our Team</a:t>
            </a:r>
          </a:p>
        </p:txBody>
      </p:sp>
      <p:sp>
        <p:nvSpPr>
          <p:cNvPr id="5" name="Блоксхема: документ 4">
            <a:extLst>
              <a:ext uri="{FF2B5EF4-FFF2-40B4-BE49-F238E27FC236}">
                <a16:creationId xmlns:a16="http://schemas.microsoft.com/office/drawing/2014/main" id="{DF819E77-8DDD-EE9E-8C19-72B60FC9CFEF}"/>
              </a:ext>
            </a:extLst>
          </p:cNvPr>
          <p:cNvSpPr/>
          <p:nvPr/>
        </p:nvSpPr>
        <p:spPr>
          <a:xfrm>
            <a:off x="9941054" y="4194048"/>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sz="2000" dirty="0"/>
              <a:t>6</a:t>
            </a:r>
          </a:p>
          <a:p>
            <a:pPr algn="ctr"/>
            <a:r>
              <a:rPr lang="en-US" sz="2000" dirty="0"/>
              <a:t>Used Programs</a:t>
            </a:r>
          </a:p>
          <a:p>
            <a:pPr algn="ctr"/>
            <a:endParaRPr lang="en-US" sz="2000" dirty="0"/>
          </a:p>
        </p:txBody>
      </p:sp>
      <p:sp>
        <p:nvSpPr>
          <p:cNvPr id="6" name="Блоксхема: документ 5">
            <a:extLst>
              <a:ext uri="{FF2B5EF4-FFF2-40B4-BE49-F238E27FC236}">
                <a16:creationId xmlns:a16="http://schemas.microsoft.com/office/drawing/2014/main" id="{C42F7199-7A83-A86B-4D1C-CFD7015042D4}"/>
              </a:ext>
            </a:extLst>
          </p:cNvPr>
          <p:cNvSpPr/>
          <p:nvPr/>
        </p:nvSpPr>
        <p:spPr>
          <a:xfrm>
            <a:off x="8036054" y="2118360"/>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000" dirty="0"/>
              <a:t>5</a:t>
            </a:r>
          </a:p>
          <a:p>
            <a:pPr algn="ctr"/>
            <a:r>
              <a:rPr lang="en-US" sz="2000" dirty="0"/>
              <a:t>Stages of Development</a:t>
            </a:r>
          </a:p>
        </p:txBody>
      </p:sp>
      <p:sp>
        <p:nvSpPr>
          <p:cNvPr id="7" name="Блоксхема: документ 6">
            <a:extLst>
              <a:ext uri="{FF2B5EF4-FFF2-40B4-BE49-F238E27FC236}">
                <a16:creationId xmlns:a16="http://schemas.microsoft.com/office/drawing/2014/main" id="{EDC9E120-76CA-F37B-D688-FAC5967D25FD}"/>
              </a:ext>
            </a:extLst>
          </p:cNvPr>
          <p:cNvSpPr/>
          <p:nvPr/>
        </p:nvSpPr>
        <p:spPr>
          <a:xfrm>
            <a:off x="5946649" y="4285488"/>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4</a:t>
            </a:r>
          </a:p>
          <a:p>
            <a:pPr algn="ctr"/>
            <a:r>
              <a:rPr lang="en-US" sz="2400" dirty="0"/>
              <a:t>The Goals </a:t>
            </a:r>
          </a:p>
        </p:txBody>
      </p:sp>
      <p:sp>
        <p:nvSpPr>
          <p:cNvPr id="8" name="Блоксхема: документ 7">
            <a:extLst>
              <a:ext uri="{FF2B5EF4-FFF2-40B4-BE49-F238E27FC236}">
                <a16:creationId xmlns:a16="http://schemas.microsoft.com/office/drawing/2014/main" id="{CFD82244-7464-F59D-C1A8-39123FF5EDCA}"/>
              </a:ext>
            </a:extLst>
          </p:cNvPr>
          <p:cNvSpPr/>
          <p:nvPr/>
        </p:nvSpPr>
        <p:spPr>
          <a:xfrm>
            <a:off x="3963924" y="2118360"/>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3</a:t>
            </a:r>
          </a:p>
          <a:p>
            <a:pPr algn="ctr"/>
            <a:r>
              <a:rPr lang="en-US" sz="2400" dirty="0"/>
              <a:t>The Main Idea </a:t>
            </a:r>
          </a:p>
        </p:txBody>
      </p:sp>
      <p:sp>
        <p:nvSpPr>
          <p:cNvPr id="9" name="Блоксхема: документ 8">
            <a:extLst>
              <a:ext uri="{FF2B5EF4-FFF2-40B4-BE49-F238E27FC236}">
                <a16:creationId xmlns:a16="http://schemas.microsoft.com/office/drawing/2014/main" id="{8E147727-2827-FB0B-A47B-20DE2310CCEB}"/>
              </a:ext>
            </a:extLst>
          </p:cNvPr>
          <p:cNvSpPr/>
          <p:nvPr/>
        </p:nvSpPr>
        <p:spPr>
          <a:xfrm>
            <a:off x="1952244" y="4285488"/>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a:p>
            <a:pPr algn="ctr"/>
            <a:endParaRPr lang="bg-BG" dirty="0"/>
          </a:p>
          <a:p>
            <a:pPr algn="ctr"/>
            <a:r>
              <a:rPr lang="en-US" sz="2400" dirty="0"/>
              <a:t>2</a:t>
            </a:r>
          </a:p>
          <a:p>
            <a:pPr algn="ctr"/>
            <a:r>
              <a:rPr lang="en-US" sz="2400" dirty="0"/>
              <a:t>Participant Activity</a:t>
            </a:r>
          </a:p>
          <a:p>
            <a:pPr algn="ctr"/>
            <a:endParaRPr lang="en-US" dirty="0"/>
          </a:p>
        </p:txBody>
      </p:sp>
    </p:spTree>
    <p:extLst>
      <p:ext uri="{BB962C8B-B14F-4D97-AF65-F5344CB8AC3E}">
        <p14:creationId xmlns:p14="http://schemas.microsoft.com/office/powerpoint/2010/main" val="13101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8B4D514-2B80-6E7F-ADD0-3A31CA5821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5" name="Текстово поле 4">
            <a:extLst>
              <a:ext uri="{FF2B5EF4-FFF2-40B4-BE49-F238E27FC236}">
                <a16:creationId xmlns:a16="http://schemas.microsoft.com/office/drawing/2014/main" id="{FACAA5C4-EAFF-D52D-8CBC-2DC5FBBF16E3}"/>
              </a:ext>
            </a:extLst>
          </p:cNvPr>
          <p:cNvSpPr txBox="1"/>
          <p:nvPr/>
        </p:nvSpPr>
        <p:spPr>
          <a:xfrm>
            <a:off x="1903476" y="2684305"/>
            <a:ext cx="3136392" cy="954107"/>
          </a:xfrm>
          <a:prstGeom prst="rect">
            <a:avLst/>
          </a:prstGeom>
          <a:noFill/>
          <a:ln w="3175">
            <a:solidFill>
              <a:schemeClr val="accent2"/>
            </a:solidFill>
          </a:ln>
        </p:spPr>
        <p:txBody>
          <a:bodyPr wrap="square" rtlCol="0">
            <a:spAutoFit/>
          </a:bodyPr>
          <a:lstStyle/>
          <a:p>
            <a:pPr algn="ctr"/>
            <a:r>
              <a:rPr lang="en-US" sz="3200" dirty="0">
                <a:solidFill>
                  <a:schemeClr val="accent6">
                    <a:lumMod val="90000"/>
                  </a:schemeClr>
                </a:solidFill>
              </a:rPr>
              <a:t>Scrum trainer:</a:t>
            </a:r>
          </a:p>
          <a:p>
            <a:pPr algn="ctr"/>
            <a:r>
              <a:rPr lang="en-US" sz="2400" dirty="0" err="1">
                <a:solidFill>
                  <a:schemeClr val="accent6">
                    <a:lumMod val="90000"/>
                  </a:schemeClr>
                </a:solidFill>
              </a:rPr>
              <a:t>Aleksandur</a:t>
            </a:r>
            <a:r>
              <a:rPr lang="en-US" sz="2400" dirty="0">
                <a:solidFill>
                  <a:schemeClr val="accent6">
                    <a:lumMod val="90000"/>
                  </a:schemeClr>
                </a:solidFill>
              </a:rPr>
              <a:t> Kolev-8g</a:t>
            </a:r>
          </a:p>
        </p:txBody>
      </p:sp>
      <p:sp>
        <p:nvSpPr>
          <p:cNvPr id="3" name="Текстово поле 2">
            <a:extLst>
              <a:ext uri="{FF2B5EF4-FFF2-40B4-BE49-F238E27FC236}">
                <a16:creationId xmlns:a16="http://schemas.microsoft.com/office/drawing/2014/main" id="{3E8F885B-A40D-05F0-5814-00E41D88D661}"/>
              </a:ext>
            </a:extLst>
          </p:cNvPr>
          <p:cNvSpPr txBox="1"/>
          <p:nvPr/>
        </p:nvSpPr>
        <p:spPr>
          <a:xfrm>
            <a:off x="1903476" y="4537052"/>
            <a:ext cx="3136392" cy="954107"/>
          </a:xfrm>
          <a:prstGeom prst="rect">
            <a:avLst/>
          </a:prstGeom>
          <a:noFill/>
          <a:ln w="3175">
            <a:solidFill>
              <a:schemeClr val="accent2"/>
            </a:solidFill>
          </a:ln>
        </p:spPr>
        <p:txBody>
          <a:bodyPr wrap="square" rtlCol="0">
            <a:spAutoFit/>
          </a:bodyPr>
          <a:lstStyle/>
          <a:p>
            <a:pPr algn="ctr"/>
            <a:r>
              <a:rPr lang="en-US" sz="3200" dirty="0" err="1">
                <a:solidFill>
                  <a:schemeClr val="accent6">
                    <a:lumMod val="90000"/>
                  </a:schemeClr>
                </a:solidFill>
              </a:rPr>
              <a:t>Desinger</a:t>
            </a:r>
            <a:r>
              <a:rPr lang="en-US" sz="3200" dirty="0">
                <a:solidFill>
                  <a:schemeClr val="accent6">
                    <a:lumMod val="90000"/>
                  </a:schemeClr>
                </a:solidFill>
              </a:rPr>
              <a:t>:</a:t>
            </a:r>
          </a:p>
          <a:p>
            <a:pPr algn="ctr"/>
            <a:r>
              <a:rPr lang="en-US" sz="2400" dirty="0" err="1">
                <a:solidFill>
                  <a:schemeClr val="accent6">
                    <a:lumMod val="90000"/>
                  </a:schemeClr>
                </a:solidFill>
              </a:rPr>
              <a:t>Veselina</a:t>
            </a:r>
            <a:r>
              <a:rPr lang="en-US" sz="2400" dirty="0">
                <a:solidFill>
                  <a:schemeClr val="accent6">
                    <a:lumMod val="90000"/>
                  </a:schemeClr>
                </a:solidFill>
              </a:rPr>
              <a:t> Varadeva-8v</a:t>
            </a:r>
          </a:p>
        </p:txBody>
      </p:sp>
      <p:sp>
        <p:nvSpPr>
          <p:cNvPr id="4" name="Текстово поле 3">
            <a:extLst>
              <a:ext uri="{FF2B5EF4-FFF2-40B4-BE49-F238E27FC236}">
                <a16:creationId xmlns:a16="http://schemas.microsoft.com/office/drawing/2014/main" id="{54AE2382-433F-7ED6-C0D3-C027A03FBEB1}"/>
              </a:ext>
            </a:extLst>
          </p:cNvPr>
          <p:cNvSpPr txBox="1"/>
          <p:nvPr/>
        </p:nvSpPr>
        <p:spPr>
          <a:xfrm>
            <a:off x="7834884" y="4537053"/>
            <a:ext cx="3878580" cy="954107"/>
          </a:xfrm>
          <a:prstGeom prst="rect">
            <a:avLst/>
          </a:prstGeom>
          <a:noFill/>
          <a:ln w="3175">
            <a:solidFill>
              <a:schemeClr val="accent2"/>
            </a:solidFill>
          </a:ln>
        </p:spPr>
        <p:txBody>
          <a:bodyPr wrap="square" rtlCol="0">
            <a:spAutoFit/>
          </a:bodyPr>
          <a:lstStyle/>
          <a:p>
            <a:pPr algn="ctr"/>
            <a:r>
              <a:rPr lang="en-US" sz="2800" dirty="0">
                <a:solidFill>
                  <a:schemeClr val="accent6">
                    <a:lumMod val="90000"/>
                  </a:schemeClr>
                </a:solidFill>
              </a:rPr>
              <a:t>2 Front-end developer:</a:t>
            </a:r>
          </a:p>
          <a:p>
            <a:pPr algn="ctr"/>
            <a:r>
              <a:rPr lang="en-US" sz="2800" dirty="0">
                <a:solidFill>
                  <a:schemeClr val="accent6">
                    <a:lumMod val="90000"/>
                  </a:schemeClr>
                </a:solidFill>
              </a:rPr>
              <a:t>Polina Dineva-8a</a:t>
            </a:r>
            <a:endParaRPr lang="en-US" sz="4000" dirty="0">
              <a:solidFill>
                <a:schemeClr val="accent6">
                  <a:lumMod val="90000"/>
                </a:schemeClr>
              </a:solidFill>
            </a:endParaRPr>
          </a:p>
        </p:txBody>
      </p:sp>
      <p:sp>
        <p:nvSpPr>
          <p:cNvPr id="6" name="Текстово поле 5">
            <a:extLst>
              <a:ext uri="{FF2B5EF4-FFF2-40B4-BE49-F238E27FC236}">
                <a16:creationId xmlns:a16="http://schemas.microsoft.com/office/drawing/2014/main" id="{121E621F-1768-FCE2-CF1F-420F895C7A4F}"/>
              </a:ext>
            </a:extLst>
          </p:cNvPr>
          <p:cNvSpPr txBox="1"/>
          <p:nvPr/>
        </p:nvSpPr>
        <p:spPr>
          <a:xfrm>
            <a:off x="7834884" y="2668396"/>
            <a:ext cx="3878580" cy="954107"/>
          </a:xfrm>
          <a:prstGeom prst="rect">
            <a:avLst/>
          </a:prstGeom>
          <a:noFill/>
          <a:ln w="3175">
            <a:solidFill>
              <a:schemeClr val="accent2"/>
            </a:solidFill>
          </a:ln>
        </p:spPr>
        <p:txBody>
          <a:bodyPr wrap="square" rtlCol="0">
            <a:spAutoFit/>
          </a:bodyPr>
          <a:lstStyle/>
          <a:p>
            <a:pPr algn="ctr"/>
            <a:r>
              <a:rPr lang="en-US" sz="2800" dirty="0">
                <a:solidFill>
                  <a:schemeClr val="accent6">
                    <a:lumMod val="90000"/>
                  </a:schemeClr>
                </a:solidFill>
              </a:rPr>
              <a:t>1 Front-end developer:</a:t>
            </a:r>
          </a:p>
          <a:p>
            <a:pPr algn="ctr"/>
            <a:r>
              <a:rPr lang="en-US" sz="2800" dirty="0" err="1">
                <a:solidFill>
                  <a:schemeClr val="accent6">
                    <a:lumMod val="90000"/>
                  </a:schemeClr>
                </a:solidFill>
              </a:rPr>
              <a:t>Hristo</a:t>
            </a:r>
            <a:r>
              <a:rPr lang="en-US" sz="2800" dirty="0">
                <a:solidFill>
                  <a:schemeClr val="accent6">
                    <a:lumMod val="90000"/>
                  </a:schemeClr>
                </a:solidFill>
              </a:rPr>
              <a:t> Rusev-8b</a:t>
            </a:r>
          </a:p>
        </p:txBody>
      </p:sp>
      <p:sp>
        <p:nvSpPr>
          <p:cNvPr id="7" name="Текстово поле 6">
            <a:extLst>
              <a:ext uri="{FF2B5EF4-FFF2-40B4-BE49-F238E27FC236}">
                <a16:creationId xmlns:a16="http://schemas.microsoft.com/office/drawing/2014/main" id="{827AC74E-C60B-E1AC-5FF4-B2A179B38562}"/>
              </a:ext>
            </a:extLst>
          </p:cNvPr>
          <p:cNvSpPr txBox="1"/>
          <p:nvPr/>
        </p:nvSpPr>
        <p:spPr>
          <a:xfrm>
            <a:off x="4786884" y="425543"/>
            <a:ext cx="3136392" cy="923330"/>
          </a:xfrm>
          <a:prstGeom prst="rect">
            <a:avLst/>
          </a:prstGeom>
          <a:noFill/>
          <a:ln w="38100">
            <a:solidFill>
              <a:schemeClr val="accent2"/>
            </a:solidFill>
          </a:ln>
        </p:spPr>
        <p:txBody>
          <a:bodyPr wrap="square" rtlCol="0">
            <a:spAutoFit/>
          </a:bodyPr>
          <a:lstStyle/>
          <a:p>
            <a:pPr algn="ctr"/>
            <a:r>
              <a:rPr lang="en-US" sz="5400" dirty="0">
                <a:solidFill>
                  <a:schemeClr val="accent6">
                    <a:lumMod val="90000"/>
                  </a:schemeClr>
                </a:solidFill>
              </a:rPr>
              <a:t>Team</a:t>
            </a:r>
          </a:p>
        </p:txBody>
      </p:sp>
      <p:sp>
        <p:nvSpPr>
          <p:cNvPr id="8" name="Блоксхема: съединение 7">
            <a:extLst>
              <a:ext uri="{FF2B5EF4-FFF2-40B4-BE49-F238E27FC236}">
                <a16:creationId xmlns:a16="http://schemas.microsoft.com/office/drawing/2014/main" id="{D114023C-BFB7-40E3-2C03-3512A663E3E2}"/>
              </a:ext>
            </a:extLst>
          </p:cNvPr>
          <p:cNvSpPr/>
          <p:nvPr/>
        </p:nvSpPr>
        <p:spPr>
          <a:xfrm>
            <a:off x="556260" y="2638498"/>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1</a:t>
            </a:r>
          </a:p>
        </p:txBody>
      </p:sp>
      <p:sp>
        <p:nvSpPr>
          <p:cNvPr id="9" name="Блоксхема: съединение 8">
            <a:extLst>
              <a:ext uri="{FF2B5EF4-FFF2-40B4-BE49-F238E27FC236}">
                <a16:creationId xmlns:a16="http://schemas.microsoft.com/office/drawing/2014/main" id="{A92950EF-70B2-0DF7-225F-6E9ECEA41D28}"/>
              </a:ext>
            </a:extLst>
          </p:cNvPr>
          <p:cNvSpPr/>
          <p:nvPr/>
        </p:nvSpPr>
        <p:spPr>
          <a:xfrm>
            <a:off x="556260" y="4585797"/>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3</a:t>
            </a:r>
          </a:p>
        </p:txBody>
      </p:sp>
      <p:sp>
        <p:nvSpPr>
          <p:cNvPr id="10" name="Блоксхема: съединение 9">
            <a:extLst>
              <a:ext uri="{FF2B5EF4-FFF2-40B4-BE49-F238E27FC236}">
                <a16:creationId xmlns:a16="http://schemas.microsoft.com/office/drawing/2014/main" id="{5D6C2BFE-DD80-24E6-2ADF-71AE9DA9F0F7}"/>
              </a:ext>
            </a:extLst>
          </p:cNvPr>
          <p:cNvSpPr/>
          <p:nvPr/>
        </p:nvSpPr>
        <p:spPr>
          <a:xfrm>
            <a:off x="6473952" y="2684305"/>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sp>
        <p:nvSpPr>
          <p:cNvPr id="11" name="Блоксхема: съединение 10">
            <a:extLst>
              <a:ext uri="{FF2B5EF4-FFF2-40B4-BE49-F238E27FC236}">
                <a16:creationId xmlns:a16="http://schemas.microsoft.com/office/drawing/2014/main" id="{2EA197B1-0E42-E9AC-ED90-CD27628A320C}"/>
              </a:ext>
            </a:extLst>
          </p:cNvPr>
          <p:cNvSpPr/>
          <p:nvPr/>
        </p:nvSpPr>
        <p:spPr>
          <a:xfrm>
            <a:off x="6473952" y="4585797"/>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4</a:t>
            </a:r>
          </a:p>
        </p:txBody>
      </p:sp>
    </p:spTree>
    <p:extLst>
      <p:ext uri="{BB962C8B-B14F-4D97-AF65-F5344CB8AC3E}">
        <p14:creationId xmlns:p14="http://schemas.microsoft.com/office/powerpoint/2010/main" val="127151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graphicFrame>
        <p:nvGraphicFramePr>
          <p:cNvPr id="5" name="Диаграма 4">
            <a:extLst>
              <a:ext uri="{FF2B5EF4-FFF2-40B4-BE49-F238E27FC236}">
                <a16:creationId xmlns:a16="http://schemas.microsoft.com/office/drawing/2014/main" id="{BC22D53C-9020-552F-D77E-0C2EB91DD6DD}"/>
              </a:ext>
            </a:extLst>
          </p:cNvPr>
          <p:cNvGraphicFramePr/>
          <p:nvPr>
            <p:extLst>
              <p:ext uri="{D42A27DB-BD31-4B8C-83A1-F6EECF244321}">
                <p14:modId xmlns:p14="http://schemas.microsoft.com/office/powerpoint/2010/main" val="3102067164"/>
              </p:ext>
            </p:extLst>
          </p:nvPr>
        </p:nvGraphicFramePr>
        <p:xfrm>
          <a:off x="2772664" y="719666"/>
          <a:ext cx="8383016" cy="54186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168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3E9E1AC0-7851-22F9-9E79-8646513B8BE6}"/>
              </a:ext>
            </a:extLst>
          </p:cNvPr>
          <p:cNvSpPr txBox="1"/>
          <p:nvPr/>
        </p:nvSpPr>
        <p:spPr>
          <a:xfrm>
            <a:off x="4108704" y="293990"/>
            <a:ext cx="5364480" cy="1200329"/>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The Main Idea of the </a:t>
            </a:r>
            <a:r>
              <a:rPr lang="en-GB" sz="3600" dirty="0">
                <a:solidFill>
                  <a:schemeClr val="accent6">
                    <a:lumMod val="90000"/>
                  </a:schemeClr>
                </a:solidFill>
              </a:rPr>
              <a:t>site BIOT</a:t>
            </a:r>
            <a:endParaRPr lang="en-US" sz="3600" dirty="0">
              <a:solidFill>
                <a:schemeClr val="accent6">
                  <a:lumMod val="90000"/>
                </a:schemeClr>
              </a:solidFill>
            </a:endParaRPr>
          </a:p>
        </p:txBody>
      </p:sp>
      <p:sp>
        <p:nvSpPr>
          <p:cNvPr id="4" name="Текстово поле 3">
            <a:extLst>
              <a:ext uri="{FF2B5EF4-FFF2-40B4-BE49-F238E27FC236}">
                <a16:creationId xmlns:a16="http://schemas.microsoft.com/office/drawing/2014/main" id="{74347BE9-FAAB-1C57-A16C-EA285E5E1698}"/>
              </a:ext>
            </a:extLst>
          </p:cNvPr>
          <p:cNvSpPr txBox="1"/>
          <p:nvPr/>
        </p:nvSpPr>
        <p:spPr>
          <a:xfrm>
            <a:off x="478536" y="2115603"/>
            <a:ext cx="5730240" cy="1200329"/>
          </a:xfrm>
          <a:prstGeom prst="rect">
            <a:avLst/>
          </a:prstGeom>
          <a:noFill/>
          <a:ln w="3175">
            <a:solidFill>
              <a:schemeClr val="accent2"/>
            </a:solidFill>
          </a:ln>
        </p:spPr>
        <p:txBody>
          <a:bodyPr wrap="square" rtlCol="0">
            <a:spAutoFit/>
          </a:bodyPr>
          <a:lstStyle/>
          <a:p>
            <a:pPr algn="ctr"/>
            <a:r>
              <a:rPr lang="en-GB" sz="2400" dirty="0">
                <a:solidFill>
                  <a:schemeClr val="accent6">
                    <a:lumMod val="90000"/>
                  </a:schemeClr>
                </a:solidFill>
              </a:rPr>
              <a:t>Exploring the Realm of Robotics has taken us on an awe-inspiring exploration of robots in the past, present, and future. </a:t>
            </a:r>
            <a:endParaRPr lang="en-US" sz="2400" dirty="0">
              <a:solidFill>
                <a:schemeClr val="accent6">
                  <a:lumMod val="90000"/>
                </a:schemeClr>
              </a:solidFill>
            </a:endParaRPr>
          </a:p>
        </p:txBody>
      </p:sp>
      <p:sp>
        <p:nvSpPr>
          <p:cNvPr id="5" name="Текстово поле 4">
            <a:extLst>
              <a:ext uri="{FF2B5EF4-FFF2-40B4-BE49-F238E27FC236}">
                <a16:creationId xmlns:a16="http://schemas.microsoft.com/office/drawing/2014/main" id="{D5D829B3-E83C-92DA-F362-D2422EFF3A1B}"/>
              </a:ext>
            </a:extLst>
          </p:cNvPr>
          <p:cNvSpPr txBox="1"/>
          <p:nvPr/>
        </p:nvSpPr>
        <p:spPr>
          <a:xfrm>
            <a:off x="5748528" y="4798224"/>
            <a:ext cx="5958840" cy="1569660"/>
          </a:xfrm>
          <a:prstGeom prst="rect">
            <a:avLst/>
          </a:prstGeom>
          <a:noFill/>
          <a:ln w="3175">
            <a:solidFill>
              <a:schemeClr val="accent2"/>
            </a:solidFill>
          </a:ln>
        </p:spPr>
        <p:txBody>
          <a:bodyPr wrap="square" rtlCol="0">
            <a:spAutoFit/>
          </a:bodyPr>
          <a:lstStyle/>
          <a:p>
            <a:pPr algn="ctr"/>
            <a:r>
              <a:rPr lang="en-GB" sz="2400" dirty="0">
                <a:solidFill>
                  <a:schemeClr val="accent6">
                    <a:lumMod val="90000"/>
                  </a:schemeClr>
                </a:solidFill>
              </a:rPr>
              <a:t>From the ancient automata to the cutting-edge advancements of today and the boundless possibilities that lie ahead, the world of robotics continues to captivate us. </a:t>
            </a:r>
            <a:endParaRPr lang="en-US" sz="2400" dirty="0">
              <a:solidFill>
                <a:schemeClr val="accent6">
                  <a:lumMod val="90000"/>
                </a:schemeClr>
              </a:solidFill>
            </a:endParaRPr>
          </a:p>
        </p:txBody>
      </p:sp>
      <p:pic>
        <p:nvPicPr>
          <p:cNvPr id="7" name="Картина 6" descr="Картина, която съдържа автомат, робот, играчка, анимирана рисунка&#10;&#10;Описанието е генерирано автоматично">
            <a:extLst>
              <a:ext uri="{FF2B5EF4-FFF2-40B4-BE49-F238E27FC236}">
                <a16:creationId xmlns:a16="http://schemas.microsoft.com/office/drawing/2014/main" id="{469E2A87-F284-21DE-139B-AAAE3CDC0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728" y="3767328"/>
            <a:ext cx="3102864" cy="2679192"/>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Картина 8" descr="Картина, която съдържа автомат, човек, дрехи, анимирана рисунка&#10;&#10;Описанието е генерирано автоматично">
            <a:extLst>
              <a:ext uri="{FF2B5EF4-FFF2-40B4-BE49-F238E27FC236}">
                <a16:creationId xmlns:a16="http://schemas.microsoft.com/office/drawing/2014/main" id="{1CC7D940-30DE-EA39-2469-C89FFB570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6912" y="2059776"/>
            <a:ext cx="4069080" cy="2370510"/>
          </a:xfrm>
          <a:prstGeom prst="snip2DiagRect">
            <a:avLst/>
          </a:prstGeom>
          <a:solidFill>
            <a:srgbClr val="FFFFFF">
              <a:shade val="85000"/>
            </a:srgbClr>
          </a:solidFill>
          <a:ln w="88900" cap="sq">
            <a:solidFill>
              <a:srgbClr val="FFFFFF"/>
            </a:solidFill>
            <a:miter lim="800000"/>
          </a:ln>
          <a:effectLst>
            <a:glow rad="1016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983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5BB25C08-C714-239F-0A67-AFF036BBACD8}"/>
              </a:ext>
            </a:extLst>
          </p:cNvPr>
          <p:cNvSpPr txBox="1"/>
          <p:nvPr/>
        </p:nvSpPr>
        <p:spPr>
          <a:xfrm>
            <a:off x="4480560" y="574615"/>
            <a:ext cx="3913632" cy="584775"/>
          </a:xfrm>
          <a:prstGeom prst="rect">
            <a:avLst/>
          </a:prstGeom>
          <a:noFill/>
          <a:ln w="38100">
            <a:solidFill>
              <a:schemeClr val="accent2"/>
            </a:solidFill>
          </a:ln>
        </p:spPr>
        <p:txBody>
          <a:bodyPr wrap="square" rtlCol="0">
            <a:spAutoFit/>
          </a:bodyPr>
          <a:lstStyle/>
          <a:p>
            <a:pPr algn="ctr"/>
            <a:r>
              <a:rPr lang="en-GB" sz="3200" dirty="0">
                <a:solidFill>
                  <a:schemeClr val="accent6">
                    <a:lumMod val="90000"/>
                  </a:schemeClr>
                </a:solidFill>
              </a:rPr>
              <a:t>The Goal</a:t>
            </a:r>
            <a:r>
              <a:rPr lang="en-US" sz="3200" dirty="0">
                <a:solidFill>
                  <a:schemeClr val="accent6">
                    <a:lumMod val="90000"/>
                  </a:schemeClr>
                </a:solidFill>
              </a:rPr>
              <a:t>s</a:t>
            </a:r>
            <a:r>
              <a:rPr lang="en-GB" sz="3200" dirty="0">
                <a:solidFill>
                  <a:schemeClr val="accent6">
                    <a:lumMod val="90000"/>
                  </a:schemeClr>
                </a:solidFill>
              </a:rPr>
              <a:t> of The Site</a:t>
            </a:r>
            <a:endParaRPr lang="en-US" sz="3200" dirty="0">
              <a:solidFill>
                <a:schemeClr val="accent6">
                  <a:lumMod val="90000"/>
                </a:schemeClr>
              </a:solidFill>
            </a:endParaRPr>
          </a:p>
        </p:txBody>
      </p:sp>
      <p:sp>
        <p:nvSpPr>
          <p:cNvPr id="4" name="Текстово поле 3">
            <a:extLst>
              <a:ext uri="{FF2B5EF4-FFF2-40B4-BE49-F238E27FC236}">
                <a16:creationId xmlns:a16="http://schemas.microsoft.com/office/drawing/2014/main" id="{07EA5857-245C-085A-0660-59BEBD267CEB}"/>
              </a:ext>
            </a:extLst>
          </p:cNvPr>
          <p:cNvSpPr txBox="1"/>
          <p:nvPr/>
        </p:nvSpPr>
        <p:spPr>
          <a:xfrm>
            <a:off x="888492" y="1855814"/>
            <a:ext cx="10415016" cy="461665"/>
          </a:xfrm>
          <a:prstGeom prst="rect">
            <a:avLst/>
          </a:prstGeom>
          <a:noFill/>
        </p:spPr>
        <p:txBody>
          <a:bodyPr wrap="square" rtlCol="0">
            <a:spAutoFit/>
          </a:bodyPr>
          <a:lstStyle/>
          <a:p>
            <a:r>
              <a:rPr lang="en-GB" sz="2400" dirty="0">
                <a:solidFill>
                  <a:schemeClr val="accent6">
                    <a:lumMod val="90000"/>
                  </a:schemeClr>
                </a:solidFill>
              </a:rPr>
              <a:t>Advancing Healthcare: Transforming Lives with Robotics, eco-friendly materials</a:t>
            </a:r>
            <a:endParaRPr lang="en-US" sz="2400" dirty="0">
              <a:solidFill>
                <a:schemeClr val="accent6">
                  <a:lumMod val="90000"/>
                </a:schemeClr>
              </a:solidFill>
            </a:endParaRPr>
          </a:p>
        </p:txBody>
      </p:sp>
      <p:sp>
        <p:nvSpPr>
          <p:cNvPr id="5" name="Текстово поле 4">
            <a:extLst>
              <a:ext uri="{FF2B5EF4-FFF2-40B4-BE49-F238E27FC236}">
                <a16:creationId xmlns:a16="http://schemas.microsoft.com/office/drawing/2014/main" id="{AB020436-64B2-D4D9-ECA7-E957046BEDED}"/>
              </a:ext>
            </a:extLst>
          </p:cNvPr>
          <p:cNvSpPr txBox="1"/>
          <p:nvPr/>
        </p:nvSpPr>
        <p:spPr>
          <a:xfrm>
            <a:off x="922020" y="2872595"/>
            <a:ext cx="10415016" cy="461665"/>
          </a:xfrm>
          <a:prstGeom prst="rect">
            <a:avLst/>
          </a:prstGeom>
          <a:noFill/>
        </p:spPr>
        <p:txBody>
          <a:bodyPr wrap="square" rtlCol="0">
            <a:spAutoFit/>
          </a:bodyPr>
          <a:lstStyle/>
          <a:p>
            <a:pPr algn="r"/>
            <a:r>
              <a:rPr lang="en-GB" sz="2400" dirty="0">
                <a:solidFill>
                  <a:schemeClr val="accent6">
                    <a:lumMod val="90000"/>
                  </a:schemeClr>
                </a:solidFill>
              </a:rPr>
              <a:t>Endless Energy: Unleashing the Potential of Long-lasting Batteries</a:t>
            </a:r>
            <a:endParaRPr lang="en-US" sz="2400" dirty="0">
              <a:solidFill>
                <a:schemeClr val="accent6">
                  <a:lumMod val="90000"/>
                </a:schemeClr>
              </a:solidFill>
            </a:endParaRPr>
          </a:p>
        </p:txBody>
      </p:sp>
      <p:sp>
        <p:nvSpPr>
          <p:cNvPr id="6" name="Текстово поле 5">
            <a:extLst>
              <a:ext uri="{FF2B5EF4-FFF2-40B4-BE49-F238E27FC236}">
                <a16:creationId xmlns:a16="http://schemas.microsoft.com/office/drawing/2014/main" id="{A1A98DDD-029D-5B5B-1A85-E89B46433979}"/>
              </a:ext>
            </a:extLst>
          </p:cNvPr>
          <p:cNvSpPr txBox="1"/>
          <p:nvPr/>
        </p:nvSpPr>
        <p:spPr>
          <a:xfrm>
            <a:off x="888492" y="3888270"/>
            <a:ext cx="10415016" cy="461665"/>
          </a:xfrm>
          <a:prstGeom prst="rect">
            <a:avLst/>
          </a:prstGeom>
          <a:noFill/>
        </p:spPr>
        <p:txBody>
          <a:bodyPr wrap="square" rtlCol="0">
            <a:spAutoFit/>
          </a:bodyPr>
          <a:lstStyle/>
          <a:p>
            <a:r>
              <a:rPr lang="en-GB" sz="2400" dirty="0">
                <a:solidFill>
                  <a:schemeClr val="accent6">
                    <a:lumMod val="90000"/>
                  </a:schemeClr>
                </a:solidFill>
              </a:rPr>
              <a:t>Past, Present, Future: Inspiring Progress and Innovation</a:t>
            </a:r>
            <a:endParaRPr lang="en-US" sz="2400" dirty="0">
              <a:solidFill>
                <a:schemeClr val="accent6">
                  <a:lumMod val="90000"/>
                </a:schemeClr>
              </a:solidFill>
            </a:endParaRPr>
          </a:p>
        </p:txBody>
      </p:sp>
      <p:sp>
        <p:nvSpPr>
          <p:cNvPr id="8" name="Текстово поле 7">
            <a:extLst>
              <a:ext uri="{FF2B5EF4-FFF2-40B4-BE49-F238E27FC236}">
                <a16:creationId xmlns:a16="http://schemas.microsoft.com/office/drawing/2014/main" id="{2A7156FA-CDDD-3001-1D2A-CD8E47D2AE0E}"/>
              </a:ext>
            </a:extLst>
          </p:cNvPr>
          <p:cNvSpPr txBox="1"/>
          <p:nvPr/>
        </p:nvSpPr>
        <p:spPr>
          <a:xfrm>
            <a:off x="1028700" y="4996290"/>
            <a:ext cx="10415016" cy="1569660"/>
          </a:xfrm>
          <a:prstGeom prst="rect">
            <a:avLst/>
          </a:prstGeom>
          <a:noFill/>
          <a:ln>
            <a:solidFill>
              <a:schemeClr val="accent2"/>
            </a:solidFill>
          </a:ln>
        </p:spPr>
        <p:txBody>
          <a:bodyPr wrap="square" rtlCol="0">
            <a:spAutoFit/>
          </a:bodyPr>
          <a:lstStyle/>
          <a:p>
            <a:pPr algn="ctr"/>
            <a:r>
              <a:rPr lang="en-GB" sz="2400" i="1" dirty="0" err="1">
                <a:solidFill>
                  <a:schemeClr val="accent3"/>
                </a:solidFill>
              </a:rPr>
              <a:t>Biot</a:t>
            </a:r>
            <a:r>
              <a:rPr lang="en-GB" sz="2400" i="1" dirty="0">
                <a:solidFill>
                  <a:schemeClr val="accent3"/>
                </a:solidFill>
              </a:rPr>
              <a:t> is more than just a website—it's a source of motivation for dreamers and doers alike. We aim to ignite the spark of inspiration within you, empowering you to pursue your passions, embrace innovation, and make a positive impact on the world.</a:t>
            </a:r>
            <a:endParaRPr lang="en-US" sz="2400" i="1" dirty="0">
              <a:solidFill>
                <a:schemeClr val="accent3"/>
              </a:solidFill>
            </a:endParaRPr>
          </a:p>
        </p:txBody>
      </p:sp>
      <p:sp>
        <p:nvSpPr>
          <p:cNvPr id="9" name="Блоксхема: съединение 8">
            <a:extLst>
              <a:ext uri="{FF2B5EF4-FFF2-40B4-BE49-F238E27FC236}">
                <a16:creationId xmlns:a16="http://schemas.microsoft.com/office/drawing/2014/main" id="{E20B3DB6-7CE6-1E16-88B8-0FEB192FBD27}"/>
              </a:ext>
            </a:extLst>
          </p:cNvPr>
          <p:cNvSpPr/>
          <p:nvPr/>
        </p:nvSpPr>
        <p:spPr>
          <a:xfrm>
            <a:off x="227076" y="3888269"/>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Блоксхема: съединение 9">
            <a:extLst>
              <a:ext uri="{FF2B5EF4-FFF2-40B4-BE49-F238E27FC236}">
                <a16:creationId xmlns:a16="http://schemas.microsoft.com/office/drawing/2014/main" id="{51D96158-8BFF-29AE-0D38-BCEDBD34BFFF}"/>
              </a:ext>
            </a:extLst>
          </p:cNvPr>
          <p:cNvSpPr/>
          <p:nvPr/>
        </p:nvSpPr>
        <p:spPr>
          <a:xfrm>
            <a:off x="11443716" y="2885350"/>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съединение 10">
            <a:extLst>
              <a:ext uri="{FF2B5EF4-FFF2-40B4-BE49-F238E27FC236}">
                <a16:creationId xmlns:a16="http://schemas.microsoft.com/office/drawing/2014/main" id="{9D5AD08F-9B2D-E3ED-29DF-1518ACAA4368}"/>
              </a:ext>
            </a:extLst>
          </p:cNvPr>
          <p:cNvSpPr/>
          <p:nvPr/>
        </p:nvSpPr>
        <p:spPr>
          <a:xfrm>
            <a:off x="227076" y="1855813"/>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Блоксхема: продължение на друга страница 11">
            <a:extLst>
              <a:ext uri="{FF2B5EF4-FFF2-40B4-BE49-F238E27FC236}">
                <a16:creationId xmlns:a16="http://schemas.microsoft.com/office/drawing/2014/main" id="{F7F9657F-20D8-E27B-AB4F-6BF15D2D5993}"/>
              </a:ext>
            </a:extLst>
          </p:cNvPr>
          <p:cNvSpPr/>
          <p:nvPr/>
        </p:nvSpPr>
        <p:spPr>
          <a:xfrm>
            <a:off x="606552" y="4996290"/>
            <a:ext cx="246888" cy="357470"/>
          </a:xfrm>
          <a:prstGeom prst="flowChartOffpage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080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Stages of Development</a:t>
            </a:r>
          </a:p>
        </p:txBody>
      </p:sp>
      <p:sp>
        <p:nvSpPr>
          <p:cNvPr id="4" name="Текстово поле 3">
            <a:extLst>
              <a:ext uri="{FF2B5EF4-FFF2-40B4-BE49-F238E27FC236}">
                <a16:creationId xmlns:a16="http://schemas.microsoft.com/office/drawing/2014/main" id="{F774B5BF-92EE-05E2-590B-085361E0FF59}"/>
              </a:ext>
            </a:extLst>
          </p:cNvPr>
          <p:cNvSpPr txBox="1"/>
          <p:nvPr/>
        </p:nvSpPr>
        <p:spPr>
          <a:xfrm>
            <a:off x="836676" y="2052826"/>
            <a:ext cx="6099048" cy="1323439"/>
          </a:xfrm>
          <a:prstGeom prst="rect">
            <a:avLst/>
          </a:prstGeom>
          <a:noFill/>
        </p:spPr>
        <p:txBody>
          <a:bodyPr wrap="square" rtlCol="0">
            <a:spAutoFit/>
          </a:bodyPr>
          <a:lstStyle/>
          <a:p>
            <a:pPr algn="ctr"/>
            <a:r>
              <a:rPr lang="en-GB" sz="2000" b="0" i="0" dirty="0">
                <a:solidFill>
                  <a:schemeClr val="accent3"/>
                </a:solidFill>
                <a:effectLst/>
                <a:latin typeface="Söhne"/>
              </a:rPr>
              <a:t>Planning: </a:t>
            </a:r>
            <a:r>
              <a:rPr lang="en-GB" sz="2000" b="0" i="0" dirty="0">
                <a:solidFill>
                  <a:srgbClr val="D1D5DB"/>
                </a:solidFill>
                <a:effectLst/>
                <a:latin typeface="Söhne"/>
              </a:rPr>
              <a:t>In this stage, the purpose of the website, target audience, and goals are defined. The content and structure of the website are also planned, including the number of pages, site map, and wireframes.</a:t>
            </a:r>
            <a:endParaRPr lang="en-US" sz="2000" dirty="0"/>
          </a:p>
        </p:txBody>
      </p:sp>
      <p:sp>
        <p:nvSpPr>
          <p:cNvPr id="6" name="Текстово поле 5">
            <a:extLst>
              <a:ext uri="{FF2B5EF4-FFF2-40B4-BE49-F238E27FC236}">
                <a16:creationId xmlns:a16="http://schemas.microsoft.com/office/drawing/2014/main" id="{F6DA808D-FD03-C6BF-7020-B5C97EEC7075}"/>
              </a:ext>
            </a:extLst>
          </p:cNvPr>
          <p:cNvSpPr txBox="1"/>
          <p:nvPr/>
        </p:nvSpPr>
        <p:spPr>
          <a:xfrm>
            <a:off x="5305044" y="4308826"/>
            <a:ext cx="6099048" cy="1938992"/>
          </a:xfrm>
          <a:prstGeom prst="rect">
            <a:avLst/>
          </a:prstGeom>
          <a:noFill/>
        </p:spPr>
        <p:txBody>
          <a:bodyPr wrap="square" rtlCol="0">
            <a:spAutoFit/>
          </a:bodyPr>
          <a:lstStyle/>
          <a:p>
            <a:pPr algn="ctr"/>
            <a:r>
              <a:rPr lang="en-GB" sz="2000" b="0" i="0" dirty="0">
                <a:solidFill>
                  <a:schemeClr val="accent3"/>
                </a:solidFill>
                <a:effectLst/>
                <a:latin typeface="Söhne"/>
              </a:rPr>
              <a:t>Design: </a:t>
            </a:r>
            <a:r>
              <a:rPr lang="en-GB" sz="2000" b="0" i="0" dirty="0">
                <a:solidFill>
                  <a:srgbClr val="D1D5DB"/>
                </a:solidFill>
                <a:effectLst/>
                <a:latin typeface="Söhne"/>
              </a:rPr>
              <a:t>During this stage, the visual design of the website is created, encompassing the layout, </a:t>
            </a:r>
            <a:r>
              <a:rPr lang="en-GB" sz="2000" b="0" i="0" dirty="0" err="1">
                <a:solidFill>
                  <a:srgbClr val="D1D5DB"/>
                </a:solidFill>
                <a:effectLst/>
                <a:latin typeface="Söhne"/>
              </a:rPr>
              <a:t>color</a:t>
            </a:r>
            <a:r>
              <a:rPr lang="en-GB" sz="2000" b="0" i="0" dirty="0">
                <a:solidFill>
                  <a:srgbClr val="D1D5DB"/>
                </a:solidFill>
                <a:effectLst/>
                <a:latin typeface="Söhne"/>
              </a:rPr>
              <a:t> scheme, typography, and graphics. It is crucial to ensure that the website's design aligns seamlessly with the brand's identity and resonates with the intended target audience.</a:t>
            </a:r>
            <a:endParaRPr lang="en-US" sz="2000" dirty="0"/>
          </a:p>
        </p:txBody>
      </p:sp>
      <p:sp>
        <p:nvSpPr>
          <p:cNvPr id="8" name="Блоксхема: съединение 7">
            <a:extLst>
              <a:ext uri="{FF2B5EF4-FFF2-40B4-BE49-F238E27FC236}">
                <a16:creationId xmlns:a16="http://schemas.microsoft.com/office/drawing/2014/main" id="{C6A0F203-6B97-F0C4-E66C-BE3E0E35651F}"/>
              </a:ext>
            </a:extLst>
          </p:cNvPr>
          <p:cNvSpPr/>
          <p:nvPr/>
        </p:nvSpPr>
        <p:spPr>
          <a:xfrm>
            <a:off x="236220" y="2052826"/>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0" name="Блоксхема: съединение 9">
            <a:extLst>
              <a:ext uri="{FF2B5EF4-FFF2-40B4-BE49-F238E27FC236}">
                <a16:creationId xmlns:a16="http://schemas.microsoft.com/office/drawing/2014/main" id="{DDECE215-E225-8C5B-0603-C0CD971B3631}"/>
              </a:ext>
            </a:extLst>
          </p:cNvPr>
          <p:cNvSpPr/>
          <p:nvPr/>
        </p:nvSpPr>
        <p:spPr>
          <a:xfrm>
            <a:off x="11161776" y="4308826"/>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pic>
        <p:nvPicPr>
          <p:cNvPr id="12" name="Картина 11" descr="Картина, която съдържа анимирана рисунка&#10;&#10;Описанието е генерирано автоматично">
            <a:extLst>
              <a:ext uri="{FF2B5EF4-FFF2-40B4-BE49-F238E27FC236}">
                <a16:creationId xmlns:a16="http://schemas.microsoft.com/office/drawing/2014/main" id="{23D2F180-446E-1797-CD36-0FE49686C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629" y="1783584"/>
            <a:ext cx="3649147" cy="2068610"/>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4" name="Картина 13" descr="Картина, която съдържа автомат, Анимация, анимирана рисунка, екранна снимка&#10;&#10;Описанието е генерирано автоматично">
            <a:extLst>
              <a:ext uri="{FF2B5EF4-FFF2-40B4-BE49-F238E27FC236}">
                <a16:creationId xmlns:a16="http://schemas.microsoft.com/office/drawing/2014/main" id="{0D76B2BC-3C6D-DF8B-6817-76CB29313D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028" y="4116919"/>
            <a:ext cx="3567684" cy="1997903"/>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444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Stages of Development</a:t>
            </a:r>
          </a:p>
        </p:txBody>
      </p:sp>
      <p:sp>
        <p:nvSpPr>
          <p:cNvPr id="5" name="Текстово поле 4">
            <a:extLst>
              <a:ext uri="{FF2B5EF4-FFF2-40B4-BE49-F238E27FC236}">
                <a16:creationId xmlns:a16="http://schemas.microsoft.com/office/drawing/2014/main" id="{1EB6FC06-A408-5C8E-970E-EDB1FA8C7125}"/>
              </a:ext>
            </a:extLst>
          </p:cNvPr>
          <p:cNvSpPr txBox="1"/>
          <p:nvPr/>
        </p:nvSpPr>
        <p:spPr>
          <a:xfrm>
            <a:off x="5394960" y="5077870"/>
            <a:ext cx="6099048" cy="707886"/>
          </a:xfrm>
          <a:prstGeom prst="rect">
            <a:avLst/>
          </a:prstGeom>
          <a:noFill/>
        </p:spPr>
        <p:txBody>
          <a:bodyPr wrap="square" rtlCol="0">
            <a:spAutoFit/>
          </a:bodyPr>
          <a:lstStyle/>
          <a:p>
            <a:pPr algn="ctr"/>
            <a:r>
              <a:rPr lang="en-GB" sz="2000" b="0" i="0" dirty="0">
                <a:solidFill>
                  <a:schemeClr val="accent3"/>
                </a:solidFill>
                <a:effectLst/>
                <a:latin typeface="Söhne"/>
              </a:rPr>
              <a:t>Launch: </a:t>
            </a:r>
            <a:r>
              <a:rPr lang="en-GB" sz="2000" b="0" i="0" dirty="0">
                <a:solidFill>
                  <a:srgbClr val="D1D5DB"/>
                </a:solidFill>
                <a:effectLst/>
                <a:latin typeface="Söhne"/>
              </a:rPr>
              <a:t>In this stage, the website is officially launched and made available to the public. </a:t>
            </a:r>
            <a:endParaRPr lang="en-US" sz="2000" dirty="0"/>
          </a:p>
        </p:txBody>
      </p:sp>
      <p:sp>
        <p:nvSpPr>
          <p:cNvPr id="7" name="Текстово поле 6">
            <a:extLst>
              <a:ext uri="{FF2B5EF4-FFF2-40B4-BE49-F238E27FC236}">
                <a16:creationId xmlns:a16="http://schemas.microsoft.com/office/drawing/2014/main" id="{2A609198-410A-4F44-123F-0AEE9A23A331}"/>
              </a:ext>
            </a:extLst>
          </p:cNvPr>
          <p:cNvSpPr txBox="1"/>
          <p:nvPr/>
        </p:nvSpPr>
        <p:spPr>
          <a:xfrm>
            <a:off x="836676" y="1951672"/>
            <a:ext cx="6099048" cy="1938992"/>
          </a:xfrm>
          <a:prstGeom prst="rect">
            <a:avLst/>
          </a:prstGeom>
          <a:noFill/>
        </p:spPr>
        <p:txBody>
          <a:bodyPr wrap="square" rtlCol="0">
            <a:spAutoFit/>
          </a:bodyPr>
          <a:lstStyle/>
          <a:p>
            <a:pPr algn="ctr"/>
            <a:r>
              <a:rPr lang="en-GB" sz="2000" b="0" i="0" dirty="0">
                <a:solidFill>
                  <a:schemeClr val="accent3"/>
                </a:solidFill>
                <a:effectLst/>
                <a:latin typeface="Söhne"/>
              </a:rPr>
              <a:t>Development: </a:t>
            </a:r>
            <a:r>
              <a:rPr lang="en-GB" sz="2000" b="0" i="0" dirty="0">
                <a:solidFill>
                  <a:srgbClr val="D1D5DB"/>
                </a:solidFill>
                <a:effectLst/>
                <a:latin typeface="Söhne"/>
              </a:rPr>
              <a:t>In this stage, the website's code is developed, and the website is built using HTML, CSS, and JavaScript. The development process involves creating the website's functionality and interactivity, including the implementation of forms, pages, and other essential features.</a:t>
            </a:r>
            <a:endParaRPr lang="en-US" sz="2000" dirty="0"/>
          </a:p>
        </p:txBody>
      </p:sp>
      <p:sp>
        <p:nvSpPr>
          <p:cNvPr id="8" name="Блоксхема: съединение 7">
            <a:extLst>
              <a:ext uri="{FF2B5EF4-FFF2-40B4-BE49-F238E27FC236}">
                <a16:creationId xmlns:a16="http://schemas.microsoft.com/office/drawing/2014/main" id="{F6A4551A-C2E0-9494-99D9-48D39C13CB61}"/>
              </a:ext>
            </a:extLst>
          </p:cNvPr>
          <p:cNvSpPr/>
          <p:nvPr/>
        </p:nvSpPr>
        <p:spPr>
          <a:xfrm>
            <a:off x="11337450" y="5077870"/>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
        <p:nvSpPr>
          <p:cNvPr id="9" name="Блоксхема: съединение 8">
            <a:extLst>
              <a:ext uri="{FF2B5EF4-FFF2-40B4-BE49-F238E27FC236}">
                <a16:creationId xmlns:a16="http://schemas.microsoft.com/office/drawing/2014/main" id="{2BF27548-F96C-B7C7-6525-242C1CEEA1A0}"/>
              </a:ext>
            </a:extLst>
          </p:cNvPr>
          <p:cNvSpPr/>
          <p:nvPr/>
        </p:nvSpPr>
        <p:spPr>
          <a:xfrm>
            <a:off x="365760" y="1951672"/>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pic>
        <p:nvPicPr>
          <p:cNvPr id="15" name="Картина 14">
            <a:extLst>
              <a:ext uri="{FF2B5EF4-FFF2-40B4-BE49-F238E27FC236}">
                <a16:creationId xmlns:a16="http://schemas.microsoft.com/office/drawing/2014/main" id="{03B7C9B6-846F-EE3B-A26C-54A37991BACD}"/>
              </a:ext>
            </a:extLst>
          </p:cNvPr>
          <p:cNvPicPr>
            <a:picLocks noChangeAspect="1"/>
          </p:cNvPicPr>
          <p:nvPr/>
        </p:nvPicPr>
        <p:blipFill>
          <a:blip r:embed="rId4"/>
          <a:stretch>
            <a:fillRect/>
          </a:stretch>
        </p:blipFill>
        <p:spPr>
          <a:xfrm>
            <a:off x="7269480" y="1902325"/>
            <a:ext cx="4224528" cy="2242553"/>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Картина 16">
            <a:extLst>
              <a:ext uri="{FF2B5EF4-FFF2-40B4-BE49-F238E27FC236}">
                <a16:creationId xmlns:a16="http://schemas.microsoft.com/office/drawing/2014/main" id="{04C80494-13DB-70F1-B687-85A28FB61BC7}"/>
              </a:ext>
            </a:extLst>
          </p:cNvPr>
          <p:cNvPicPr>
            <a:picLocks noChangeAspect="1"/>
          </p:cNvPicPr>
          <p:nvPr/>
        </p:nvPicPr>
        <p:blipFill>
          <a:blip r:embed="rId5"/>
          <a:stretch>
            <a:fillRect/>
          </a:stretch>
        </p:blipFill>
        <p:spPr>
          <a:xfrm>
            <a:off x="619092" y="4014216"/>
            <a:ext cx="4461162" cy="2460200"/>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430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E8B27AE0-04DE-FB68-FBBF-F0B48A5BCF75}"/>
              </a:ext>
            </a:extLst>
          </p:cNvPr>
          <p:cNvSpPr txBox="1"/>
          <p:nvPr/>
        </p:nvSpPr>
        <p:spPr>
          <a:xfrm>
            <a:off x="4554947" y="445332"/>
            <a:ext cx="3730752"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Used Programs</a:t>
            </a:r>
          </a:p>
        </p:txBody>
      </p:sp>
      <p:pic>
        <p:nvPicPr>
          <p:cNvPr id="4" name="Picture 6">
            <a:extLst>
              <a:ext uri="{FF2B5EF4-FFF2-40B4-BE49-F238E27FC236}">
                <a16:creationId xmlns:a16="http://schemas.microsoft.com/office/drawing/2014/main" id="{858E9A06-E99B-E9F7-0E5B-15B192BEB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2382" y="3326145"/>
            <a:ext cx="1405051" cy="1369607"/>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Картина 5" descr="Картина, която съдържа лого, символ, Графика, червен&#10;&#10;Описанието е генерирано автоматично">
            <a:extLst>
              <a:ext uri="{FF2B5EF4-FFF2-40B4-BE49-F238E27FC236}">
                <a16:creationId xmlns:a16="http://schemas.microsoft.com/office/drawing/2014/main" id="{20BE581E-E824-C343-CA29-3A29EDF77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8164" y="5045131"/>
            <a:ext cx="1503837" cy="1503837"/>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Картина 7" descr="Картина, която съдържа анимирана рисунка, графична колекция&#10;&#10;Описанието е генерирано автоматично">
            <a:extLst>
              <a:ext uri="{FF2B5EF4-FFF2-40B4-BE49-F238E27FC236}">
                <a16:creationId xmlns:a16="http://schemas.microsoft.com/office/drawing/2014/main" id="{94D7985E-1871-4788-3010-F4881BF4B5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3156" y="4291029"/>
            <a:ext cx="2143125" cy="2143125"/>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Картина 9" descr="Картина, която съдържа символ, лого, Шрифт, Графика&#10;&#10;Описанието е генерирано автоматично">
            <a:extLst>
              <a:ext uri="{FF2B5EF4-FFF2-40B4-BE49-F238E27FC236}">
                <a16:creationId xmlns:a16="http://schemas.microsoft.com/office/drawing/2014/main" id="{EB8F8EAF-E52C-4544-D283-DAFB242C3E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5008" y="4510807"/>
            <a:ext cx="1715868" cy="1590676"/>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Картина 11" descr="Картина, която съдържа Графика, Шрифт, текст, лого&#10;&#10;Описанието е генерирано автоматично">
            <a:extLst>
              <a:ext uri="{FF2B5EF4-FFF2-40B4-BE49-F238E27FC236}">
                <a16:creationId xmlns:a16="http://schemas.microsoft.com/office/drawing/2014/main" id="{57BD8D34-901B-6348-A108-84048B59B1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81333" y="2178629"/>
            <a:ext cx="2867025" cy="1590675"/>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4" name="Картина 13" descr="Картина, която съдържа символ, Електриково синьо, лого, линия&#10;&#10;Описанието е генерирано автоматично">
            <a:extLst>
              <a:ext uri="{FF2B5EF4-FFF2-40B4-BE49-F238E27FC236}">
                <a16:creationId xmlns:a16="http://schemas.microsoft.com/office/drawing/2014/main" id="{9B7625BB-A52D-95ED-7A64-72D015E023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78201" y="1700790"/>
            <a:ext cx="2362581" cy="2143125"/>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6" name="Картина 15" descr="Картина, която съдържа Графика, Шрифт, дизайн, калиграфия&#10;&#10;Описанието е генерирано автоматично">
            <a:extLst>
              <a:ext uri="{FF2B5EF4-FFF2-40B4-BE49-F238E27FC236}">
                <a16:creationId xmlns:a16="http://schemas.microsoft.com/office/drawing/2014/main" id="{C50E31F7-F36F-746C-A9DE-085045D23D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5998" y="4891276"/>
            <a:ext cx="2142081" cy="1604493"/>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Картина 17" descr="Картина, която съдържа Електриково синьо, текст, символ, Правоъгълник&#10;&#10;Описанието е генерирано автоматично">
            <a:extLst>
              <a:ext uri="{FF2B5EF4-FFF2-40B4-BE49-F238E27FC236}">
                <a16:creationId xmlns:a16="http://schemas.microsoft.com/office/drawing/2014/main" id="{D3FD3739-9350-17FF-7D36-CE13F0B27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4261" y="2566970"/>
            <a:ext cx="1724059" cy="1724059"/>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 name="Картина 19" descr="Картина, която съдържа символ, зелено, Правоъгълник, квадрат&#10;&#10;Описанието е генерирано автоматично">
            <a:extLst>
              <a:ext uri="{FF2B5EF4-FFF2-40B4-BE49-F238E27FC236}">
                <a16:creationId xmlns:a16="http://schemas.microsoft.com/office/drawing/2014/main" id="{99CBD913-593D-DAD8-61FE-9BF34A55EF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9492" y="4396739"/>
            <a:ext cx="1296784" cy="1296784"/>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2" name="Картина 21" descr="Картина, която съдържа Графика, Шрифт, екранна снимка, символ&#10;&#10;Описанието е генерирано автоматично">
            <a:extLst>
              <a:ext uri="{FF2B5EF4-FFF2-40B4-BE49-F238E27FC236}">
                <a16:creationId xmlns:a16="http://schemas.microsoft.com/office/drawing/2014/main" id="{00C678EF-DDEA-2212-6336-0CE3A34B5D3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58163" y="1501592"/>
            <a:ext cx="1296784" cy="1369608"/>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9191745"/>
      </p:ext>
    </p:extLst>
  </p:cSld>
  <p:clrMapOvr>
    <a:masterClrMapping/>
  </p:clrMapOvr>
</p:sld>
</file>

<file path=ppt/theme/theme1.xml><?xml version="1.0" encoding="utf-8"?>
<a:theme xmlns:a="http://schemas.openxmlformats.org/drawingml/2006/main" name="Тема на Office">
  <a:themeElements>
    <a:clrScheme name="По избор 2">
      <a:dk1>
        <a:sysClr val="windowText" lastClr="000000"/>
      </a:dk1>
      <a:lt1>
        <a:srgbClr val="021446"/>
      </a:lt1>
      <a:dk2>
        <a:srgbClr val="134770"/>
      </a:dk2>
      <a:lt2>
        <a:srgbClr val="0E3554"/>
      </a:lt2>
      <a:accent1>
        <a:srgbClr val="9ACD4C"/>
      </a:accent1>
      <a:accent2>
        <a:srgbClr val="95F407"/>
      </a:accent2>
      <a:accent3>
        <a:srgbClr val="95F407"/>
      </a:accent3>
      <a:accent4>
        <a:srgbClr val="021446"/>
      </a:accent4>
      <a:accent5>
        <a:srgbClr val="021446"/>
      </a:accent5>
      <a:accent6>
        <a:srgbClr val="F2F2F2"/>
      </a:accent6>
      <a:hlink>
        <a:srgbClr val="021446"/>
      </a:hlink>
      <a:folHlink>
        <a:srgbClr val="021446"/>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367</Words>
  <Application>Microsoft Office PowerPoint</Application>
  <PresentationFormat>Широк екран</PresentationFormat>
  <Paragraphs>54</Paragraphs>
  <Slides>9</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9</vt:i4>
      </vt:variant>
    </vt:vector>
  </HeadingPairs>
  <TitlesOfParts>
    <vt:vector size="14" baseType="lpstr">
      <vt:lpstr>Arial</vt:lpstr>
      <vt:lpstr>Calibri</vt:lpstr>
      <vt:lpstr>Calibri Light</vt:lpstr>
      <vt:lpstr>Söhne</vt:lpstr>
      <vt:lpstr>Тема на Office</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Полина Динкова Динева</dc:creator>
  <cp:lastModifiedBy>Полина Динкова Динева</cp:lastModifiedBy>
  <cp:revision>4</cp:revision>
  <dcterms:created xsi:type="dcterms:W3CDTF">2023-06-03T16:00:43Z</dcterms:created>
  <dcterms:modified xsi:type="dcterms:W3CDTF">2023-06-05T19:11:42Z</dcterms:modified>
</cp:coreProperties>
</file>