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7" r:id="rId2"/>
    <p:sldId id="268" r:id="rId3"/>
    <p:sldId id="259" r:id="rId4"/>
    <p:sldId id="260" r:id="rId5"/>
    <p:sldId id="270" r:id="rId6"/>
    <p:sldId id="262" r:id="rId7"/>
    <p:sldId id="267" r:id="rId8"/>
    <p:sldId id="263" r:id="rId9"/>
    <p:sldId id="266"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27088-C807-4CA1-8237-2EA8D24C15A2}" v="17" dt="2023-12-12T16:31:16.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B908E-0691-48E4-8EE5-1391CD2AD60A}" type="datetimeFigureOut">
              <a:rPr lang="en-US" smtClean="0"/>
              <a:t>12/13/2023</a:t>
            </a:fld>
            <a:endParaRPr lang="en-US"/>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BB1C4-D363-47B5-9C87-E005D7B4CAE3}" type="slidenum">
              <a:rPr lang="en-US" smtClean="0"/>
              <a:t>‹#›</a:t>
            </a:fld>
            <a:endParaRPr lang="en-US"/>
          </a:p>
        </p:txBody>
      </p:sp>
    </p:spTree>
    <p:extLst>
      <p:ext uri="{BB962C8B-B14F-4D97-AF65-F5344CB8AC3E}">
        <p14:creationId xmlns:p14="http://schemas.microsoft.com/office/powerpoint/2010/main" val="381407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302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7E34175-05FA-403E-8713-F2F1AFE4DCCC}"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673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444828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4556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898609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28086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4196051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995590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41332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66824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34175-05FA-403E-8713-F2F1AFE4DCCC}"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87073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34175-05FA-403E-8713-F2F1AFE4DCCC}"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46627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34175-05FA-403E-8713-F2F1AFE4DCCC}"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18067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34175-05FA-403E-8713-F2F1AFE4DCCC}"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70739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34175-05FA-403E-8713-F2F1AFE4DCCC}"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37063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34175-05FA-403E-8713-F2F1AFE4DCCC}"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61607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34175-05FA-403E-8713-F2F1AFE4DCCC}"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69131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7E34175-05FA-403E-8713-F2F1AFE4DCCC}" type="datetimeFigureOut">
              <a:rPr lang="en-US" smtClean="0"/>
              <a:t>12/13/2023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DE2E87B-9BBA-482E-A812-C9406DE933A8}" type="slidenum">
              <a:rPr lang="en-US" smtClean="0"/>
              <a:t>‹#›</a:t>
            </a:fld>
            <a:endParaRPr lang="en-US"/>
          </a:p>
        </p:txBody>
      </p:sp>
    </p:spTree>
    <p:extLst>
      <p:ext uri="{BB962C8B-B14F-4D97-AF65-F5344CB8AC3E}">
        <p14:creationId xmlns:p14="http://schemas.microsoft.com/office/powerpoint/2010/main" val="988360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svg"/><Relationship Id="rId11" Type="http://schemas.openxmlformats.org/officeDocument/2006/relationships/image" Target="../media/image1.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83E87B-2D10-4D6D-96F0-F740FAB1E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52" y="1541827"/>
            <a:ext cx="10561456" cy="2666638"/>
          </a:xfrm>
          <a:prstGeom prst="rect">
            <a:avLst/>
          </a:prstGeom>
        </p:spPr>
      </p:pic>
    </p:spTree>
    <p:extLst>
      <p:ext uri="{BB962C8B-B14F-4D97-AF65-F5344CB8AC3E}">
        <p14:creationId xmlns:p14="http://schemas.microsoft.com/office/powerpoint/2010/main" val="284115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E8B27AE0-04DE-FB68-FBBF-F0B48A5BCF75}"/>
              </a:ext>
            </a:extLst>
          </p:cNvPr>
          <p:cNvSpPr txBox="1"/>
          <p:nvPr/>
        </p:nvSpPr>
        <p:spPr>
          <a:xfrm>
            <a:off x="4554947" y="445332"/>
            <a:ext cx="3730752" cy="646331"/>
          </a:xfrm>
          <a:prstGeom prst="rect">
            <a:avLst/>
          </a:prstGeom>
          <a:noFill/>
          <a:ln w="38100">
            <a:solidFill>
              <a:schemeClr val="accent3">
                <a:lumMod val="75000"/>
              </a:schemeClr>
            </a:solidFill>
          </a:ln>
        </p:spPr>
        <p:txBody>
          <a:bodyPr wrap="square" rtlCol="0">
            <a:spAutoFit/>
          </a:bodyPr>
          <a:lstStyle/>
          <a:p>
            <a:pPr algn="ctr"/>
            <a:r>
              <a:rPr lang="en-US" sz="3600" dirty="0"/>
              <a:t>Used Programs</a:t>
            </a:r>
          </a:p>
        </p:txBody>
      </p:sp>
      <p:pic>
        <p:nvPicPr>
          <p:cNvPr id="4" name="Graphic 3">
            <a:extLst>
              <a:ext uri="{FF2B5EF4-FFF2-40B4-BE49-F238E27FC236}">
                <a16:creationId xmlns:a16="http://schemas.microsoft.com/office/drawing/2014/main" id="{496D4C92-81C7-4513-8CDD-C33F9E9810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658" y="1216771"/>
            <a:ext cx="2212229" cy="2212229"/>
          </a:xfrm>
          <a:prstGeom prst="rect">
            <a:avLst/>
          </a:prstGeom>
        </p:spPr>
      </p:pic>
      <p:pic>
        <p:nvPicPr>
          <p:cNvPr id="6" name="Picture 5">
            <a:extLst>
              <a:ext uri="{FF2B5EF4-FFF2-40B4-BE49-F238E27FC236}">
                <a16:creationId xmlns:a16="http://schemas.microsoft.com/office/drawing/2014/main" id="{7A585AD9-1266-435E-B352-32C3B7F96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038" y="1070756"/>
            <a:ext cx="2212229" cy="2212229"/>
          </a:xfrm>
          <a:prstGeom prst="rect">
            <a:avLst/>
          </a:prstGeom>
        </p:spPr>
      </p:pic>
      <p:pic>
        <p:nvPicPr>
          <p:cNvPr id="8" name="Graphic 7">
            <a:extLst>
              <a:ext uri="{FF2B5EF4-FFF2-40B4-BE49-F238E27FC236}">
                <a16:creationId xmlns:a16="http://schemas.microsoft.com/office/drawing/2014/main" id="{B365D49F-D5F0-4DCB-83B1-7B3B71E86C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75210" y="1213083"/>
            <a:ext cx="2031181" cy="2001457"/>
          </a:xfrm>
          <a:prstGeom prst="rect">
            <a:avLst/>
          </a:prstGeom>
        </p:spPr>
      </p:pic>
      <p:pic>
        <p:nvPicPr>
          <p:cNvPr id="10" name="Picture 9">
            <a:extLst>
              <a:ext uri="{FF2B5EF4-FFF2-40B4-BE49-F238E27FC236}">
                <a16:creationId xmlns:a16="http://schemas.microsoft.com/office/drawing/2014/main" id="{78CCE9BD-F24F-4992-8BD8-33174A456C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0124" y="1059568"/>
            <a:ext cx="2393510" cy="2393510"/>
          </a:xfrm>
          <a:prstGeom prst="rect">
            <a:avLst/>
          </a:prstGeom>
        </p:spPr>
      </p:pic>
      <p:pic>
        <p:nvPicPr>
          <p:cNvPr id="12" name="Picture 11">
            <a:extLst>
              <a:ext uri="{FF2B5EF4-FFF2-40B4-BE49-F238E27FC236}">
                <a16:creationId xmlns:a16="http://schemas.microsoft.com/office/drawing/2014/main" id="{1CFA88BA-BBD5-42FA-A8BC-F83C2E7375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141" y="3295183"/>
            <a:ext cx="3120273" cy="3120273"/>
          </a:xfrm>
          <a:prstGeom prst="rect">
            <a:avLst/>
          </a:prstGeom>
        </p:spPr>
      </p:pic>
      <p:pic>
        <p:nvPicPr>
          <p:cNvPr id="16" name="Picture 15">
            <a:extLst>
              <a:ext uri="{FF2B5EF4-FFF2-40B4-BE49-F238E27FC236}">
                <a16:creationId xmlns:a16="http://schemas.microsoft.com/office/drawing/2014/main" id="{D651AF62-154D-4F21-8AF6-874BE694A1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22502" y="3256353"/>
            <a:ext cx="3224673" cy="3224673"/>
          </a:xfrm>
          <a:prstGeom prst="rect">
            <a:avLst/>
          </a:prstGeom>
        </p:spPr>
      </p:pic>
      <p:pic>
        <p:nvPicPr>
          <p:cNvPr id="18" name="Picture 17">
            <a:extLst>
              <a:ext uri="{FF2B5EF4-FFF2-40B4-BE49-F238E27FC236}">
                <a16:creationId xmlns:a16="http://schemas.microsoft.com/office/drawing/2014/main" id="{81A4DC78-A4E8-4072-B25C-1D4F4D55F7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0353" y="3063204"/>
            <a:ext cx="3601647" cy="3601647"/>
          </a:xfrm>
          <a:prstGeom prst="rect">
            <a:avLst/>
          </a:prstGeom>
        </p:spPr>
      </p:pic>
      <p:pic>
        <p:nvPicPr>
          <p:cNvPr id="2" name="Picture 1">
            <a:extLst>
              <a:ext uri="{FF2B5EF4-FFF2-40B4-BE49-F238E27FC236}">
                <a16:creationId xmlns:a16="http://schemas.microsoft.com/office/drawing/2014/main" id="{5C9FBB70-BFDD-2FF9-36B4-02F058D8679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54941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A729B4D8-9673-90C4-3133-87D71B13084E}"/>
              </a:ext>
            </a:extLst>
          </p:cNvPr>
          <p:cNvSpPr txBox="1"/>
          <p:nvPr/>
        </p:nvSpPr>
        <p:spPr>
          <a:xfrm>
            <a:off x="4279392" y="409904"/>
            <a:ext cx="4584194" cy="646331"/>
          </a:xfrm>
          <a:prstGeom prst="rect">
            <a:avLst/>
          </a:prstGeom>
          <a:noFill/>
          <a:ln w="38100">
            <a:solidFill>
              <a:schemeClr val="accent3">
                <a:lumMod val="75000"/>
              </a:schemeClr>
            </a:solidFill>
          </a:ln>
        </p:spPr>
        <p:txBody>
          <a:bodyPr wrap="square" rtlCol="0">
            <a:spAutoFit/>
          </a:bodyPr>
          <a:lstStyle/>
          <a:p>
            <a:pPr algn="ctr"/>
            <a:r>
              <a:rPr lang="en-US" sz="3600" dirty="0"/>
              <a:t>Table of Content</a:t>
            </a:r>
          </a:p>
        </p:txBody>
      </p:sp>
      <p:sp>
        <p:nvSpPr>
          <p:cNvPr id="4" name="Блоксхема: документ 3">
            <a:extLst>
              <a:ext uri="{FF2B5EF4-FFF2-40B4-BE49-F238E27FC236}">
                <a16:creationId xmlns:a16="http://schemas.microsoft.com/office/drawing/2014/main" id="{14C1634D-854F-B8B7-F25D-5B666CEC716C}"/>
              </a:ext>
            </a:extLst>
          </p:cNvPr>
          <p:cNvSpPr/>
          <p:nvPr/>
        </p:nvSpPr>
        <p:spPr>
          <a:xfrm>
            <a:off x="461772" y="2118360"/>
            <a:ext cx="1655064"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a:p>
            <a:pPr algn="ctr"/>
            <a:r>
              <a:rPr lang="en-US" sz="2400" dirty="0"/>
              <a:t>Our Team</a:t>
            </a:r>
          </a:p>
        </p:txBody>
      </p:sp>
      <p:sp>
        <p:nvSpPr>
          <p:cNvPr id="5" name="Блоксхема: документ 4">
            <a:extLst>
              <a:ext uri="{FF2B5EF4-FFF2-40B4-BE49-F238E27FC236}">
                <a16:creationId xmlns:a16="http://schemas.microsoft.com/office/drawing/2014/main" id="{DF819E77-8DDD-EE9E-8C19-72B60FC9CFEF}"/>
              </a:ext>
            </a:extLst>
          </p:cNvPr>
          <p:cNvSpPr/>
          <p:nvPr/>
        </p:nvSpPr>
        <p:spPr>
          <a:xfrm>
            <a:off x="9775596" y="4285488"/>
            <a:ext cx="1739542"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2000" dirty="0"/>
              <a:t>6</a:t>
            </a:r>
          </a:p>
          <a:p>
            <a:pPr algn="ctr"/>
            <a:r>
              <a:rPr lang="en-US" sz="2400" dirty="0"/>
              <a:t>Used Programs</a:t>
            </a:r>
          </a:p>
          <a:p>
            <a:pPr algn="ctr"/>
            <a:endParaRPr lang="en-US" sz="2000" dirty="0"/>
          </a:p>
        </p:txBody>
      </p:sp>
      <p:sp>
        <p:nvSpPr>
          <p:cNvPr id="6" name="Блоксхема: документ 5">
            <a:extLst>
              <a:ext uri="{FF2B5EF4-FFF2-40B4-BE49-F238E27FC236}">
                <a16:creationId xmlns:a16="http://schemas.microsoft.com/office/drawing/2014/main" id="{C42F7199-7A83-A86B-4D1C-CFD7015042D4}"/>
              </a:ext>
            </a:extLst>
          </p:cNvPr>
          <p:cNvSpPr/>
          <p:nvPr/>
        </p:nvSpPr>
        <p:spPr>
          <a:xfrm>
            <a:off x="8036054" y="2118360"/>
            <a:ext cx="1739542"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5</a:t>
            </a:r>
          </a:p>
          <a:p>
            <a:pPr algn="ctr"/>
            <a:r>
              <a:rPr lang="en-US" sz="2400" dirty="0"/>
              <a:t>Stages of Development</a:t>
            </a:r>
          </a:p>
        </p:txBody>
      </p:sp>
      <p:sp>
        <p:nvSpPr>
          <p:cNvPr id="7" name="Блоксхема: документ 6">
            <a:extLst>
              <a:ext uri="{FF2B5EF4-FFF2-40B4-BE49-F238E27FC236}">
                <a16:creationId xmlns:a16="http://schemas.microsoft.com/office/drawing/2014/main" id="{EDC9E120-76CA-F37B-D688-FAC5967D25FD}"/>
              </a:ext>
            </a:extLst>
          </p:cNvPr>
          <p:cNvSpPr/>
          <p:nvPr/>
        </p:nvSpPr>
        <p:spPr>
          <a:xfrm>
            <a:off x="5946649" y="4285488"/>
            <a:ext cx="1655064"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a:p>
            <a:pPr algn="ctr"/>
            <a:r>
              <a:rPr lang="en-US" sz="2400" dirty="0"/>
              <a:t>The Goals </a:t>
            </a:r>
          </a:p>
        </p:txBody>
      </p:sp>
      <p:sp>
        <p:nvSpPr>
          <p:cNvPr id="8" name="Блоксхема: документ 7">
            <a:extLst>
              <a:ext uri="{FF2B5EF4-FFF2-40B4-BE49-F238E27FC236}">
                <a16:creationId xmlns:a16="http://schemas.microsoft.com/office/drawing/2014/main" id="{CFD82244-7464-F59D-C1A8-39123FF5EDCA}"/>
              </a:ext>
            </a:extLst>
          </p:cNvPr>
          <p:cNvSpPr/>
          <p:nvPr/>
        </p:nvSpPr>
        <p:spPr>
          <a:xfrm>
            <a:off x="3963923" y="2118360"/>
            <a:ext cx="1839717"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a:p>
            <a:pPr algn="ctr"/>
            <a:r>
              <a:rPr lang="en-US" sz="2400" dirty="0"/>
              <a:t>What is </a:t>
            </a:r>
            <a:r>
              <a:rPr lang="en-US" sz="2400" dirty="0" err="1"/>
              <a:t>Durvenca</a:t>
            </a:r>
            <a:r>
              <a:rPr lang="en-US" sz="2400" dirty="0"/>
              <a:t> </a:t>
            </a:r>
          </a:p>
        </p:txBody>
      </p:sp>
      <p:sp>
        <p:nvSpPr>
          <p:cNvPr id="9" name="Блоксхема: документ 8">
            <a:extLst>
              <a:ext uri="{FF2B5EF4-FFF2-40B4-BE49-F238E27FC236}">
                <a16:creationId xmlns:a16="http://schemas.microsoft.com/office/drawing/2014/main" id="{8E147727-2827-FB0B-A47B-20DE2310CCEB}"/>
              </a:ext>
            </a:extLst>
          </p:cNvPr>
          <p:cNvSpPr/>
          <p:nvPr/>
        </p:nvSpPr>
        <p:spPr>
          <a:xfrm>
            <a:off x="1952243" y="4285488"/>
            <a:ext cx="2024254" cy="1636776"/>
          </a:xfrm>
          <a:prstGeom prst="roundRect">
            <a:avLst/>
          </a:prstGeom>
          <a:solidFill>
            <a:schemeClr val="accent3">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a:p>
            <a:pPr algn="ctr"/>
            <a:r>
              <a:rPr lang="en-US" sz="2400" dirty="0"/>
              <a:t>The main idea</a:t>
            </a:r>
          </a:p>
          <a:p>
            <a:pPr algn="ctr"/>
            <a:endParaRPr lang="en-US" dirty="0"/>
          </a:p>
        </p:txBody>
      </p:sp>
      <p:pic>
        <p:nvPicPr>
          <p:cNvPr id="2" name="Picture 1">
            <a:extLst>
              <a:ext uri="{FF2B5EF4-FFF2-40B4-BE49-F238E27FC236}">
                <a16:creationId xmlns:a16="http://schemas.microsoft.com/office/drawing/2014/main" id="{1447DD9E-E51E-64EC-6416-70A8713F5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3101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D44F080-530C-4113-B665-090F3C776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pic>
        <p:nvPicPr>
          <p:cNvPr id="35" name="Picture 34">
            <a:extLst>
              <a:ext uri="{FF2B5EF4-FFF2-40B4-BE49-F238E27FC236}">
                <a16:creationId xmlns:a16="http://schemas.microsoft.com/office/drawing/2014/main" id="{D0969B8E-4C8A-024D-F481-37166363D0F3}"/>
              </a:ext>
            </a:extLst>
          </p:cNvPr>
          <p:cNvPicPr>
            <a:picLocks noChangeAspect="1"/>
          </p:cNvPicPr>
          <p:nvPr/>
        </p:nvPicPr>
        <p:blipFill>
          <a:blip r:embed="rId3"/>
          <a:stretch>
            <a:fillRect/>
          </a:stretch>
        </p:blipFill>
        <p:spPr>
          <a:xfrm>
            <a:off x="4575545" y="1768178"/>
            <a:ext cx="1438299" cy="1438299"/>
          </a:xfrm>
          <a:prstGeom prst="rect">
            <a:avLst/>
          </a:prstGeom>
          <a:ln>
            <a:noFill/>
          </a:ln>
          <a:effectLst>
            <a:outerShdw blurRad="190500" algn="tl" rotWithShape="0">
              <a:srgbClr val="000000">
                <a:alpha val="70000"/>
              </a:srgbClr>
            </a:outerShdw>
          </a:effectLst>
        </p:spPr>
      </p:pic>
      <p:pic>
        <p:nvPicPr>
          <p:cNvPr id="36" name="Picture 35">
            <a:extLst>
              <a:ext uri="{FF2B5EF4-FFF2-40B4-BE49-F238E27FC236}">
                <a16:creationId xmlns:a16="http://schemas.microsoft.com/office/drawing/2014/main" id="{792B85AF-5466-D11B-CFC3-E156C2367E7B}"/>
              </a:ext>
            </a:extLst>
          </p:cNvPr>
          <p:cNvPicPr>
            <a:picLocks noChangeAspect="1"/>
          </p:cNvPicPr>
          <p:nvPr/>
        </p:nvPicPr>
        <p:blipFill>
          <a:blip r:embed="rId4"/>
          <a:stretch>
            <a:fillRect/>
          </a:stretch>
        </p:blipFill>
        <p:spPr>
          <a:xfrm>
            <a:off x="6610560" y="1768178"/>
            <a:ext cx="1438299" cy="1438299"/>
          </a:xfrm>
          <a:prstGeom prst="rect">
            <a:avLst/>
          </a:prstGeom>
          <a:ln>
            <a:noFill/>
          </a:ln>
          <a:effectLst>
            <a:outerShdw blurRad="190500" algn="tl" rotWithShape="0">
              <a:srgbClr val="000000">
                <a:alpha val="70000"/>
              </a:srgbClr>
            </a:outerShdw>
          </a:effectLst>
        </p:spPr>
      </p:pic>
      <p:pic>
        <p:nvPicPr>
          <p:cNvPr id="37" name="Picture 36">
            <a:extLst>
              <a:ext uri="{FF2B5EF4-FFF2-40B4-BE49-F238E27FC236}">
                <a16:creationId xmlns:a16="http://schemas.microsoft.com/office/drawing/2014/main" id="{C58C8A17-41DE-1C76-AE87-0DAB602FA69F}"/>
              </a:ext>
            </a:extLst>
          </p:cNvPr>
          <p:cNvPicPr>
            <a:picLocks noChangeAspect="1"/>
          </p:cNvPicPr>
          <p:nvPr/>
        </p:nvPicPr>
        <p:blipFill>
          <a:blip r:embed="rId5"/>
          <a:stretch>
            <a:fillRect/>
          </a:stretch>
        </p:blipFill>
        <p:spPr>
          <a:xfrm>
            <a:off x="4641771" y="3651767"/>
            <a:ext cx="1438300" cy="1438300"/>
          </a:xfrm>
          <a:prstGeom prst="rect">
            <a:avLst/>
          </a:prstGeom>
          <a:ln>
            <a:noFill/>
          </a:ln>
          <a:effectLst>
            <a:outerShdw blurRad="190500" algn="tl" rotWithShape="0">
              <a:srgbClr val="000000">
                <a:alpha val="70000"/>
              </a:srgbClr>
            </a:outerShdw>
          </a:effectLst>
        </p:spPr>
      </p:pic>
      <p:pic>
        <p:nvPicPr>
          <p:cNvPr id="38" name="Picture 37">
            <a:extLst>
              <a:ext uri="{FF2B5EF4-FFF2-40B4-BE49-F238E27FC236}">
                <a16:creationId xmlns:a16="http://schemas.microsoft.com/office/drawing/2014/main" id="{BE503DC7-A9BD-42B9-7E20-6F59973E24CB}"/>
              </a:ext>
            </a:extLst>
          </p:cNvPr>
          <p:cNvPicPr>
            <a:picLocks noChangeAspect="1"/>
          </p:cNvPicPr>
          <p:nvPr/>
        </p:nvPicPr>
        <p:blipFill>
          <a:blip r:embed="rId6"/>
          <a:stretch>
            <a:fillRect/>
          </a:stretch>
        </p:blipFill>
        <p:spPr>
          <a:xfrm>
            <a:off x="6610561" y="3651768"/>
            <a:ext cx="1438299" cy="1438299"/>
          </a:xfrm>
          <a:prstGeom prst="rect">
            <a:avLst/>
          </a:prstGeom>
          <a:ln>
            <a:noFill/>
          </a:ln>
          <a:effectLst>
            <a:outerShdw blurRad="190500" algn="tl" rotWithShape="0">
              <a:srgbClr val="000000">
                <a:alpha val="70000"/>
              </a:srgbClr>
            </a:outerShdw>
          </a:effectLst>
        </p:spPr>
      </p:pic>
      <p:sp>
        <p:nvSpPr>
          <p:cNvPr id="39" name="TextBox 38">
            <a:extLst>
              <a:ext uri="{FF2B5EF4-FFF2-40B4-BE49-F238E27FC236}">
                <a16:creationId xmlns:a16="http://schemas.microsoft.com/office/drawing/2014/main" id="{F939D34E-E9D2-14EF-39D2-F98B3E46D301}"/>
              </a:ext>
            </a:extLst>
          </p:cNvPr>
          <p:cNvSpPr txBox="1"/>
          <p:nvPr/>
        </p:nvSpPr>
        <p:spPr>
          <a:xfrm>
            <a:off x="3324026" y="504084"/>
            <a:ext cx="6172200" cy="830997"/>
          </a:xfrm>
          <a:prstGeom prst="rect">
            <a:avLst/>
          </a:prstGeom>
          <a:noFill/>
        </p:spPr>
        <p:txBody>
          <a:bodyPr wrap="square">
            <a:spAutoFit/>
          </a:bodyPr>
          <a:lstStyle/>
          <a:p>
            <a:pPr algn="ctr"/>
            <a:r>
              <a:rPr lang="en-US" sz="4800" b="1" dirty="0">
                <a:solidFill>
                  <a:srgbClr val="13B177"/>
                </a:solidFill>
                <a:effectLst>
                  <a:outerShdw blurRad="38100" dist="38100" dir="2700000" algn="tl">
                    <a:srgbClr val="000000">
                      <a:alpha val="43137"/>
                    </a:srgbClr>
                  </a:outerShdw>
                </a:effectLst>
                <a:latin typeface="Bahnschrift Light SemiCondensed" panose="020B0502040204020203" pitchFamily="34" charset="0"/>
              </a:rPr>
              <a:t>OUR TEAM</a:t>
            </a:r>
          </a:p>
        </p:txBody>
      </p:sp>
      <p:pic>
        <p:nvPicPr>
          <p:cNvPr id="40" name="Picture 39">
            <a:extLst>
              <a:ext uri="{FF2B5EF4-FFF2-40B4-BE49-F238E27FC236}">
                <a16:creationId xmlns:a16="http://schemas.microsoft.com/office/drawing/2014/main" id="{E8CAB030-2B72-B2A1-4669-B0046458EEBC}"/>
              </a:ext>
            </a:extLst>
          </p:cNvPr>
          <p:cNvPicPr>
            <a:picLocks noChangeAspect="1"/>
          </p:cNvPicPr>
          <p:nvPr/>
        </p:nvPicPr>
        <p:blipFill rotWithShape="1">
          <a:blip r:embed="rId7"/>
          <a:srcRect r="78297"/>
          <a:stretch/>
        </p:blipFill>
        <p:spPr>
          <a:xfrm>
            <a:off x="4423978" y="512959"/>
            <a:ext cx="633216" cy="680487"/>
          </a:xfrm>
          <a:prstGeom prst="rect">
            <a:avLst/>
          </a:prstGeom>
        </p:spPr>
      </p:pic>
      <p:pic>
        <p:nvPicPr>
          <p:cNvPr id="41" name="Picture 40">
            <a:extLst>
              <a:ext uri="{FF2B5EF4-FFF2-40B4-BE49-F238E27FC236}">
                <a16:creationId xmlns:a16="http://schemas.microsoft.com/office/drawing/2014/main" id="{9ECA9B73-1FC6-04F8-1F12-B3214FAF614F}"/>
              </a:ext>
            </a:extLst>
          </p:cNvPr>
          <p:cNvPicPr>
            <a:picLocks noChangeAspect="1"/>
          </p:cNvPicPr>
          <p:nvPr/>
        </p:nvPicPr>
        <p:blipFill rotWithShape="1">
          <a:blip r:embed="rId7"/>
          <a:srcRect r="78297"/>
          <a:stretch/>
        </p:blipFill>
        <p:spPr>
          <a:xfrm>
            <a:off x="7799588" y="511567"/>
            <a:ext cx="633217" cy="680488"/>
          </a:xfrm>
          <a:prstGeom prst="rect">
            <a:avLst/>
          </a:prstGeom>
        </p:spPr>
      </p:pic>
      <p:cxnSp>
        <p:nvCxnSpPr>
          <p:cNvPr id="43" name="Connector: Elbow 42">
            <a:extLst>
              <a:ext uri="{FF2B5EF4-FFF2-40B4-BE49-F238E27FC236}">
                <a16:creationId xmlns:a16="http://schemas.microsoft.com/office/drawing/2014/main" id="{362BBF62-DD00-C51A-2460-12591297C908}"/>
              </a:ext>
            </a:extLst>
          </p:cNvPr>
          <p:cNvCxnSpPr>
            <a:cxnSpLocks/>
          </p:cNvCxnSpPr>
          <p:nvPr/>
        </p:nvCxnSpPr>
        <p:spPr>
          <a:xfrm>
            <a:off x="8048859" y="2451172"/>
            <a:ext cx="1087426" cy="556524"/>
          </a:xfrm>
          <a:prstGeom prst="bentConnector3">
            <a:avLst>
              <a:gd name="adj1" fmla="val 50000"/>
            </a:avLst>
          </a:prstGeom>
          <a:ln w="19050">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4" name="Connector: Elbow 43">
            <a:extLst>
              <a:ext uri="{FF2B5EF4-FFF2-40B4-BE49-F238E27FC236}">
                <a16:creationId xmlns:a16="http://schemas.microsoft.com/office/drawing/2014/main" id="{2E135D81-51CF-BF62-37A0-950990778739}"/>
              </a:ext>
            </a:extLst>
          </p:cNvPr>
          <p:cNvCxnSpPr>
            <a:cxnSpLocks/>
          </p:cNvCxnSpPr>
          <p:nvPr/>
        </p:nvCxnSpPr>
        <p:spPr>
          <a:xfrm>
            <a:off x="8053209" y="4334762"/>
            <a:ext cx="1015835" cy="550759"/>
          </a:xfrm>
          <a:prstGeom prst="bentConnector3">
            <a:avLst/>
          </a:prstGeom>
          <a:ln w="19050">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5" name="Connector: Elbow 44">
            <a:extLst>
              <a:ext uri="{FF2B5EF4-FFF2-40B4-BE49-F238E27FC236}">
                <a16:creationId xmlns:a16="http://schemas.microsoft.com/office/drawing/2014/main" id="{9A6EB39C-AE66-6B74-C1F1-345F1F5A4ECC}"/>
              </a:ext>
            </a:extLst>
          </p:cNvPr>
          <p:cNvCxnSpPr>
            <a:cxnSpLocks/>
          </p:cNvCxnSpPr>
          <p:nvPr/>
        </p:nvCxnSpPr>
        <p:spPr>
          <a:xfrm rot="10800000" flipV="1">
            <a:off x="3545338" y="2448384"/>
            <a:ext cx="1030207" cy="565403"/>
          </a:xfrm>
          <a:prstGeom prst="bentConnector3">
            <a:avLst/>
          </a:prstGeom>
          <a:ln w="19050">
            <a:solidFill>
              <a:schemeClr val="tx1"/>
            </a:solidFill>
            <a:tailEnd type="triangle"/>
          </a:ln>
        </p:spPr>
        <p:style>
          <a:lnRef idx="1">
            <a:schemeClr val="accent4"/>
          </a:lnRef>
          <a:fillRef idx="0">
            <a:schemeClr val="accent4"/>
          </a:fillRef>
          <a:effectRef idx="0">
            <a:schemeClr val="accent4"/>
          </a:effectRef>
          <a:fontRef idx="minor">
            <a:schemeClr val="tx1"/>
          </a:fontRef>
        </p:style>
      </p:cxnSp>
      <p:cxnSp>
        <p:nvCxnSpPr>
          <p:cNvPr id="46" name="Connector: Elbow 45">
            <a:extLst>
              <a:ext uri="{FF2B5EF4-FFF2-40B4-BE49-F238E27FC236}">
                <a16:creationId xmlns:a16="http://schemas.microsoft.com/office/drawing/2014/main" id="{0B894847-3DB9-17FB-1B31-C9FEC00D37F3}"/>
              </a:ext>
            </a:extLst>
          </p:cNvPr>
          <p:cNvCxnSpPr>
            <a:cxnSpLocks/>
          </p:cNvCxnSpPr>
          <p:nvPr/>
        </p:nvCxnSpPr>
        <p:spPr>
          <a:xfrm rot="10800000" flipV="1">
            <a:off x="3588233" y="4334753"/>
            <a:ext cx="1056014" cy="550768"/>
          </a:xfrm>
          <a:prstGeom prst="bentConnector3">
            <a:avLst>
              <a:gd name="adj1" fmla="val 50000"/>
            </a:avLst>
          </a:prstGeom>
          <a:ln w="19050">
            <a:solidFill>
              <a:schemeClr val="tx1"/>
            </a:solidFill>
            <a:tailEnd type="triangle"/>
          </a:ln>
        </p:spPr>
        <p:style>
          <a:lnRef idx="1">
            <a:schemeClr val="accent4"/>
          </a:lnRef>
          <a:fillRef idx="0">
            <a:schemeClr val="accent4"/>
          </a:fillRef>
          <a:effectRef idx="0">
            <a:schemeClr val="accent4"/>
          </a:effectRef>
          <a:fontRef idx="minor">
            <a:schemeClr val="tx1"/>
          </a:fontRef>
        </p:style>
      </p:cxnSp>
      <p:sp>
        <p:nvSpPr>
          <p:cNvPr id="60" name="TextBox 59">
            <a:extLst>
              <a:ext uri="{FF2B5EF4-FFF2-40B4-BE49-F238E27FC236}">
                <a16:creationId xmlns:a16="http://schemas.microsoft.com/office/drawing/2014/main" id="{3435ACD2-D2C7-36EF-8581-8E2BDDFC6A1C}"/>
              </a:ext>
            </a:extLst>
          </p:cNvPr>
          <p:cNvSpPr txBox="1"/>
          <p:nvPr/>
        </p:nvSpPr>
        <p:spPr>
          <a:xfrm>
            <a:off x="1476575" y="2197356"/>
            <a:ext cx="2085379" cy="369332"/>
          </a:xfrm>
          <a:prstGeom prst="rect">
            <a:avLst/>
          </a:prstGeom>
          <a:noFill/>
          <a:ln>
            <a:solidFill>
              <a:schemeClr val="accent1"/>
            </a:solidFill>
          </a:ln>
        </p:spPr>
        <p:txBody>
          <a:bodyPr wrap="none" rtlCol="0">
            <a:spAutoFit/>
          </a:bodyPr>
          <a:lstStyle/>
          <a:p>
            <a:r>
              <a:rPr lang="en-US" dirty="0">
                <a:latin typeface="Bahnschrift Light SemiCondensed" panose="020B0502040204020203" pitchFamily="34" charset="0"/>
              </a:rPr>
              <a:t>ALEKSANDAR KOLEV</a:t>
            </a:r>
          </a:p>
        </p:txBody>
      </p:sp>
      <p:sp>
        <p:nvSpPr>
          <p:cNvPr id="61" name="TextBox 60">
            <a:extLst>
              <a:ext uri="{FF2B5EF4-FFF2-40B4-BE49-F238E27FC236}">
                <a16:creationId xmlns:a16="http://schemas.microsoft.com/office/drawing/2014/main" id="{EA1DCA4B-F849-A771-8187-F6BCB3377A02}"/>
              </a:ext>
            </a:extLst>
          </p:cNvPr>
          <p:cNvSpPr txBox="1"/>
          <p:nvPr/>
        </p:nvSpPr>
        <p:spPr>
          <a:xfrm>
            <a:off x="1490560" y="2560490"/>
            <a:ext cx="2071394" cy="64633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SCRUM Trainer</a:t>
            </a:r>
          </a:p>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9G</a:t>
            </a:r>
          </a:p>
        </p:txBody>
      </p:sp>
      <p:sp>
        <p:nvSpPr>
          <p:cNvPr id="64" name="TextBox 63">
            <a:extLst>
              <a:ext uri="{FF2B5EF4-FFF2-40B4-BE49-F238E27FC236}">
                <a16:creationId xmlns:a16="http://schemas.microsoft.com/office/drawing/2014/main" id="{FDD4BD85-EA95-3074-0994-5FD7B4B80508}"/>
              </a:ext>
            </a:extLst>
          </p:cNvPr>
          <p:cNvSpPr txBox="1"/>
          <p:nvPr/>
        </p:nvSpPr>
        <p:spPr>
          <a:xfrm>
            <a:off x="1488868" y="4078168"/>
            <a:ext cx="2085379" cy="369332"/>
          </a:xfrm>
          <a:prstGeom prst="rect">
            <a:avLst/>
          </a:prstGeom>
          <a:noFill/>
          <a:ln>
            <a:solidFill>
              <a:schemeClr val="accent1"/>
            </a:solidFill>
          </a:ln>
        </p:spPr>
        <p:txBody>
          <a:bodyPr wrap="square" rtlCol="0">
            <a:spAutoFit/>
          </a:bodyPr>
          <a:lstStyle/>
          <a:p>
            <a:r>
              <a:rPr lang="en-US" dirty="0">
                <a:latin typeface="Bahnschrift Light SemiCondensed" panose="020B0502040204020203" pitchFamily="34" charset="0"/>
              </a:rPr>
              <a:t>GABRIELA ENCHEVA</a:t>
            </a:r>
          </a:p>
        </p:txBody>
      </p:sp>
      <p:sp>
        <p:nvSpPr>
          <p:cNvPr id="65" name="TextBox 64">
            <a:extLst>
              <a:ext uri="{FF2B5EF4-FFF2-40B4-BE49-F238E27FC236}">
                <a16:creationId xmlns:a16="http://schemas.microsoft.com/office/drawing/2014/main" id="{8F60AD23-424F-7D1D-F426-7D6E13FD3F59}"/>
              </a:ext>
            </a:extLst>
          </p:cNvPr>
          <p:cNvSpPr txBox="1"/>
          <p:nvPr/>
        </p:nvSpPr>
        <p:spPr>
          <a:xfrm>
            <a:off x="1502853" y="4441302"/>
            <a:ext cx="2071394" cy="64633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SCRUM Trainer</a:t>
            </a:r>
          </a:p>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9G</a:t>
            </a:r>
          </a:p>
        </p:txBody>
      </p:sp>
      <p:sp>
        <p:nvSpPr>
          <p:cNvPr id="66" name="TextBox 65">
            <a:extLst>
              <a:ext uri="{FF2B5EF4-FFF2-40B4-BE49-F238E27FC236}">
                <a16:creationId xmlns:a16="http://schemas.microsoft.com/office/drawing/2014/main" id="{52190A93-DC34-123B-5D1A-033EAC683789}"/>
              </a:ext>
            </a:extLst>
          </p:cNvPr>
          <p:cNvSpPr txBox="1"/>
          <p:nvPr/>
        </p:nvSpPr>
        <p:spPr>
          <a:xfrm>
            <a:off x="9083029" y="2191158"/>
            <a:ext cx="2085379" cy="369332"/>
          </a:xfrm>
          <a:prstGeom prst="rect">
            <a:avLst/>
          </a:prstGeom>
          <a:noFill/>
          <a:ln>
            <a:solidFill>
              <a:schemeClr val="accent1"/>
            </a:solidFill>
          </a:ln>
        </p:spPr>
        <p:txBody>
          <a:bodyPr wrap="square" rtlCol="0">
            <a:spAutoFit/>
          </a:bodyPr>
          <a:lstStyle/>
          <a:p>
            <a:r>
              <a:rPr lang="en-US" dirty="0">
                <a:latin typeface="Bahnschrift Light SemiCondensed" panose="020B0502040204020203" pitchFamily="34" charset="0"/>
              </a:rPr>
              <a:t>STANISLAV RADEV</a:t>
            </a:r>
          </a:p>
        </p:txBody>
      </p:sp>
      <p:sp>
        <p:nvSpPr>
          <p:cNvPr id="67" name="TextBox 66">
            <a:extLst>
              <a:ext uri="{FF2B5EF4-FFF2-40B4-BE49-F238E27FC236}">
                <a16:creationId xmlns:a16="http://schemas.microsoft.com/office/drawing/2014/main" id="{99D144C8-B6A1-BDF4-DD39-D6252B6624C7}"/>
              </a:ext>
            </a:extLst>
          </p:cNvPr>
          <p:cNvSpPr txBox="1"/>
          <p:nvPr/>
        </p:nvSpPr>
        <p:spPr>
          <a:xfrm>
            <a:off x="9097014" y="2554292"/>
            <a:ext cx="2071394" cy="64633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SCRUM Trainer</a:t>
            </a:r>
          </a:p>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9G</a:t>
            </a:r>
          </a:p>
        </p:txBody>
      </p:sp>
      <p:sp>
        <p:nvSpPr>
          <p:cNvPr id="68" name="TextBox 67">
            <a:extLst>
              <a:ext uri="{FF2B5EF4-FFF2-40B4-BE49-F238E27FC236}">
                <a16:creationId xmlns:a16="http://schemas.microsoft.com/office/drawing/2014/main" id="{0221FF54-511B-6C15-FEED-ECFEB22BFCA7}"/>
              </a:ext>
            </a:extLst>
          </p:cNvPr>
          <p:cNvSpPr txBox="1"/>
          <p:nvPr/>
        </p:nvSpPr>
        <p:spPr>
          <a:xfrm>
            <a:off x="9069044" y="4084366"/>
            <a:ext cx="2079415" cy="369332"/>
          </a:xfrm>
          <a:prstGeom prst="rect">
            <a:avLst/>
          </a:prstGeom>
          <a:noFill/>
          <a:ln>
            <a:solidFill>
              <a:schemeClr val="accent1"/>
            </a:solidFill>
          </a:ln>
        </p:spPr>
        <p:txBody>
          <a:bodyPr wrap="none" rtlCol="0">
            <a:spAutoFit/>
          </a:bodyPr>
          <a:lstStyle/>
          <a:p>
            <a:r>
              <a:rPr lang="en-US" dirty="0">
                <a:latin typeface="Bahnschrift Light SemiCondensed" panose="020B0502040204020203" pitchFamily="34" charset="0"/>
              </a:rPr>
              <a:t>VESELINA VARADEVA</a:t>
            </a:r>
          </a:p>
        </p:txBody>
      </p:sp>
      <p:sp>
        <p:nvSpPr>
          <p:cNvPr id="69" name="TextBox 68">
            <a:extLst>
              <a:ext uri="{FF2B5EF4-FFF2-40B4-BE49-F238E27FC236}">
                <a16:creationId xmlns:a16="http://schemas.microsoft.com/office/drawing/2014/main" id="{72BDFBBF-81F5-EEBC-5C1C-71A884949C51}"/>
              </a:ext>
            </a:extLst>
          </p:cNvPr>
          <p:cNvSpPr txBox="1"/>
          <p:nvPr/>
        </p:nvSpPr>
        <p:spPr>
          <a:xfrm>
            <a:off x="9083029" y="4447500"/>
            <a:ext cx="2071394" cy="64633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SCRUM Trainer</a:t>
            </a:r>
          </a:p>
          <a:p>
            <a:pPr marL="285750" indent="-285750">
              <a:buFont typeface="Arial" panose="020B0604020202020204" pitchFamily="34" charset="0"/>
              <a:buChar char="•"/>
            </a:pPr>
            <a:r>
              <a:rPr lang="en-US" b="1" dirty="0">
                <a:solidFill>
                  <a:schemeClr val="bg2"/>
                </a:solidFill>
                <a:latin typeface="Bahnschrift Light SemiCondensed" panose="020B0502040204020203" pitchFamily="34" charset="0"/>
              </a:rPr>
              <a:t>9G</a:t>
            </a:r>
          </a:p>
        </p:txBody>
      </p:sp>
    </p:spTree>
    <p:extLst>
      <p:ext uri="{BB962C8B-B14F-4D97-AF65-F5344CB8AC3E}">
        <p14:creationId xmlns:p14="http://schemas.microsoft.com/office/powerpoint/2010/main" val="127151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3E9E1AC0-7851-22F9-9E79-8646513B8BE6}"/>
              </a:ext>
            </a:extLst>
          </p:cNvPr>
          <p:cNvSpPr txBox="1"/>
          <p:nvPr/>
        </p:nvSpPr>
        <p:spPr>
          <a:xfrm>
            <a:off x="4108704" y="293990"/>
            <a:ext cx="5364480" cy="1200329"/>
          </a:xfrm>
          <a:prstGeom prst="rect">
            <a:avLst/>
          </a:prstGeom>
          <a:noFill/>
          <a:ln w="38100">
            <a:solidFill>
              <a:schemeClr val="accent3">
                <a:lumMod val="75000"/>
              </a:schemeClr>
            </a:solidFill>
          </a:ln>
        </p:spPr>
        <p:txBody>
          <a:bodyPr wrap="square" rtlCol="0">
            <a:spAutoFit/>
          </a:bodyPr>
          <a:lstStyle/>
          <a:p>
            <a:pPr algn="ctr"/>
            <a:r>
              <a:rPr lang="en-US" sz="3600" dirty="0"/>
              <a:t>The Main Idea of the </a:t>
            </a:r>
            <a:r>
              <a:rPr lang="en-GB" sz="3600" dirty="0"/>
              <a:t>site </a:t>
            </a:r>
            <a:r>
              <a:rPr lang="en-GB" sz="3600" dirty="0" err="1"/>
              <a:t>durvenca</a:t>
            </a:r>
            <a:endParaRPr lang="en-US" sz="3600" dirty="0"/>
          </a:p>
        </p:txBody>
      </p:sp>
      <p:sp>
        <p:nvSpPr>
          <p:cNvPr id="4" name="Текстово поле 3">
            <a:extLst>
              <a:ext uri="{FF2B5EF4-FFF2-40B4-BE49-F238E27FC236}">
                <a16:creationId xmlns:a16="http://schemas.microsoft.com/office/drawing/2014/main" id="{74347BE9-FAAB-1C57-A16C-EA285E5E1698}"/>
              </a:ext>
            </a:extLst>
          </p:cNvPr>
          <p:cNvSpPr txBox="1"/>
          <p:nvPr/>
        </p:nvSpPr>
        <p:spPr>
          <a:xfrm>
            <a:off x="530787" y="1886570"/>
            <a:ext cx="5852596" cy="2677656"/>
          </a:xfrm>
          <a:prstGeom prst="rect">
            <a:avLst/>
          </a:prstGeom>
          <a:noFill/>
          <a:ln w="3175">
            <a:solidFill>
              <a:schemeClr val="accent3">
                <a:lumMod val="75000"/>
              </a:schemeClr>
            </a:solidFill>
          </a:ln>
        </p:spPr>
        <p:txBody>
          <a:bodyPr wrap="square" rtlCol="0">
            <a:spAutoFit/>
          </a:bodyPr>
          <a:lstStyle/>
          <a:p>
            <a:pPr algn="ctr"/>
            <a:r>
              <a:rPr lang="en-GB" sz="2400" dirty="0"/>
              <a:t>Creating this project has taken us on an awe-inspiring exploration of nature. </a:t>
            </a:r>
            <a:r>
              <a:rPr lang="en-US" sz="2400" dirty="0"/>
              <a:t>But it has also made us </a:t>
            </a:r>
            <a:r>
              <a:rPr lang="en-US" sz="2400" dirty="0" err="1"/>
              <a:t>realise</a:t>
            </a:r>
            <a:r>
              <a:rPr lang="en-US" sz="2400" dirty="0"/>
              <a:t> that there are a lot of environmental problems such as  global warming, the greenhouse effect and deforestation. </a:t>
            </a:r>
          </a:p>
        </p:txBody>
      </p:sp>
      <p:sp>
        <p:nvSpPr>
          <p:cNvPr id="5" name="Текстово поле 4">
            <a:extLst>
              <a:ext uri="{FF2B5EF4-FFF2-40B4-BE49-F238E27FC236}">
                <a16:creationId xmlns:a16="http://schemas.microsoft.com/office/drawing/2014/main" id="{D5D829B3-E83C-92DA-F362-D2422EFF3A1B}"/>
              </a:ext>
            </a:extLst>
          </p:cNvPr>
          <p:cNvSpPr txBox="1"/>
          <p:nvPr/>
        </p:nvSpPr>
        <p:spPr>
          <a:xfrm>
            <a:off x="4503200" y="4587145"/>
            <a:ext cx="5958840" cy="1938992"/>
          </a:xfrm>
          <a:prstGeom prst="rect">
            <a:avLst/>
          </a:prstGeom>
          <a:noFill/>
          <a:ln w="3175">
            <a:solidFill>
              <a:schemeClr val="accent3">
                <a:lumMod val="75000"/>
              </a:schemeClr>
            </a:solidFill>
          </a:ln>
        </p:spPr>
        <p:txBody>
          <a:bodyPr wrap="square" rtlCol="0">
            <a:spAutoFit/>
          </a:bodyPr>
          <a:lstStyle/>
          <a:p>
            <a:pPr algn="ctr"/>
            <a:r>
              <a:rPr lang="en-US" sz="2400" dirty="0"/>
              <a:t>This is why we decided to create a sandbox where the user can test different scenarios. We hope that our website will raise the awareness about </a:t>
            </a:r>
            <a:r>
              <a:rPr lang="en-US" sz="2400"/>
              <a:t>these problems.</a:t>
            </a:r>
            <a:endParaRPr lang="en-US" sz="2400" dirty="0"/>
          </a:p>
        </p:txBody>
      </p:sp>
      <p:pic>
        <p:nvPicPr>
          <p:cNvPr id="2" name="Picture 1">
            <a:extLst>
              <a:ext uri="{FF2B5EF4-FFF2-40B4-BE49-F238E27FC236}">
                <a16:creationId xmlns:a16="http://schemas.microsoft.com/office/drawing/2014/main" id="{3CD4A130-F518-8C21-FF17-6DC5FFE63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84983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3E9E1AC0-7851-22F9-9E79-8646513B8BE6}"/>
              </a:ext>
            </a:extLst>
          </p:cNvPr>
          <p:cNvSpPr txBox="1"/>
          <p:nvPr/>
        </p:nvSpPr>
        <p:spPr>
          <a:xfrm>
            <a:off x="4108704" y="293990"/>
            <a:ext cx="5364480" cy="646331"/>
          </a:xfrm>
          <a:prstGeom prst="rect">
            <a:avLst/>
          </a:prstGeom>
          <a:noFill/>
          <a:ln w="38100">
            <a:solidFill>
              <a:schemeClr val="accent3">
                <a:lumMod val="75000"/>
              </a:schemeClr>
            </a:solidFill>
          </a:ln>
        </p:spPr>
        <p:txBody>
          <a:bodyPr wrap="square" rtlCol="0">
            <a:spAutoFit/>
          </a:bodyPr>
          <a:lstStyle/>
          <a:p>
            <a:pPr algn="ctr"/>
            <a:r>
              <a:rPr lang="en-US" sz="3600" dirty="0"/>
              <a:t>What is </a:t>
            </a:r>
            <a:r>
              <a:rPr lang="en-US" sz="3600" dirty="0" err="1"/>
              <a:t>Durvenca</a:t>
            </a:r>
            <a:endParaRPr lang="en-US" sz="3600" dirty="0"/>
          </a:p>
        </p:txBody>
      </p:sp>
      <p:sp>
        <p:nvSpPr>
          <p:cNvPr id="4" name="Текстово поле 3">
            <a:extLst>
              <a:ext uri="{FF2B5EF4-FFF2-40B4-BE49-F238E27FC236}">
                <a16:creationId xmlns:a16="http://schemas.microsoft.com/office/drawing/2014/main" id="{74347BE9-FAAB-1C57-A16C-EA285E5E1698}"/>
              </a:ext>
            </a:extLst>
          </p:cNvPr>
          <p:cNvSpPr txBox="1"/>
          <p:nvPr/>
        </p:nvSpPr>
        <p:spPr>
          <a:xfrm>
            <a:off x="708069" y="1877239"/>
            <a:ext cx="5852596" cy="3785652"/>
          </a:xfrm>
          <a:prstGeom prst="rect">
            <a:avLst/>
          </a:prstGeom>
          <a:noFill/>
          <a:ln w="3175">
            <a:solidFill>
              <a:schemeClr val="accent3">
                <a:lumMod val="75000"/>
              </a:schemeClr>
            </a:solidFill>
          </a:ln>
        </p:spPr>
        <p:txBody>
          <a:bodyPr wrap="square" rtlCol="0">
            <a:spAutoFit/>
          </a:bodyPr>
          <a:lstStyle/>
          <a:p>
            <a:pPr algn="l"/>
            <a:r>
              <a:rPr lang="en-US" sz="2400" b="1" dirty="0" err="1">
                <a:solidFill>
                  <a:schemeClr val="bg2"/>
                </a:solidFill>
              </a:rPr>
              <a:t>Durvenca</a:t>
            </a:r>
            <a:r>
              <a:rPr lang="en-US" sz="2400" dirty="0"/>
              <a:t> is an interactive web-based simulation that serves as a sandbox for users to create and manage their virtual ecosystem. The core concept revolves around the placement and management of trees and factories within a simulated environment. Users can dynamically impact CO2 emissions and witness the effects of their choices on the ecosystem.</a:t>
            </a:r>
          </a:p>
        </p:txBody>
      </p:sp>
      <p:pic>
        <p:nvPicPr>
          <p:cNvPr id="2" name="Picture 1">
            <a:extLst>
              <a:ext uri="{FF2B5EF4-FFF2-40B4-BE49-F238E27FC236}">
                <a16:creationId xmlns:a16="http://schemas.microsoft.com/office/drawing/2014/main" id="{03485C70-D496-EF27-0B2C-AD1F8E77F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414156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5BB25C08-C714-239F-0A67-AFF036BBACD8}"/>
              </a:ext>
            </a:extLst>
          </p:cNvPr>
          <p:cNvSpPr txBox="1"/>
          <p:nvPr/>
        </p:nvSpPr>
        <p:spPr>
          <a:xfrm>
            <a:off x="4480560" y="574615"/>
            <a:ext cx="3913632" cy="1077218"/>
          </a:xfrm>
          <a:prstGeom prst="rect">
            <a:avLst/>
          </a:prstGeom>
          <a:noFill/>
          <a:ln w="38100">
            <a:solidFill>
              <a:schemeClr val="accent3">
                <a:lumMod val="75000"/>
              </a:schemeClr>
            </a:solidFill>
          </a:ln>
        </p:spPr>
        <p:txBody>
          <a:bodyPr wrap="square" rtlCol="0">
            <a:spAutoFit/>
          </a:bodyPr>
          <a:lstStyle/>
          <a:p>
            <a:pPr algn="ctr"/>
            <a:r>
              <a:rPr lang="en-GB" sz="3200" dirty="0"/>
              <a:t>The Goal</a:t>
            </a:r>
            <a:r>
              <a:rPr lang="en-US" sz="3200" dirty="0"/>
              <a:t>s</a:t>
            </a:r>
            <a:r>
              <a:rPr lang="en-GB" sz="3200" dirty="0"/>
              <a:t> of The Site</a:t>
            </a:r>
            <a:endParaRPr lang="en-US" sz="3200" dirty="0"/>
          </a:p>
        </p:txBody>
      </p:sp>
      <p:sp>
        <p:nvSpPr>
          <p:cNvPr id="4" name="Текстово поле 3">
            <a:extLst>
              <a:ext uri="{FF2B5EF4-FFF2-40B4-BE49-F238E27FC236}">
                <a16:creationId xmlns:a16="http://schemas.microsoft.com/office/drawing/2014/main" id="{07EA5857-245C-085A-0660-59BEBD267CEB}"/>
              </a:ext>
            </a:extLst>
          </p:cNvPr>
          <p:cNvSpPr txBox="1"/>
          <p:nvPr/>
        </p:nvSpPr>
        <p:spPr>
          <a:xfrm>
            <a:off x="888492" y="1855814"/>
            <a:ext cx="10415016" cy="461665"/>
          </a:xfrm>
          <a:prstGeom prst="rect">
            <a:avLst/>
          </a:prstGeom>
          <a:noFill/>
        </p:spPr>
        <p:txBody>
          <a:bodyPr wrap="square" rtlCol="0">
            <a:spAutoFit/>
          </a:bodyPr>
          <a:lstStyle/>
          <a:p>
            <a:r>
              <a:rPr lang="en-US" sz="2400" dirty="0"/>
              <a:t>Creating an innovation in the sandbox game genre.</a:t>
            </a:r>
          </a:p>
        </p:txBody>
      </p:sp>
      <p:sp>
        <p:nvSpPr>
          <p:cNvPr id="5" name="Текстово поле 4">
            <a:extLst>
              <a:ext uri="{FF2B5EF4-FFF2-40B4-BE49-F238E27FC236}">
                <a16:creationId xmlns:a16="http://schemas.microsoft.com/office/drawing/2014/main" id="{AB020436-64B2-D4D9-ECA7-E957046BEDED}"/>
              </a:ext>
            </a:extLst>
          </p:cNvPr>
          <p:cNvSpPr txBox="1"/>
          <p:nvPr/>
        </p:nvSpPr>
        <p:spPr>
          <a:xfrm>
            <a:off x="606552" y="2865940"/>
            <a:ext cx="10415016" cy="461665"/>
          </a:xfrm>
          <a:prstGeom prst="rect">
            <a:avLst/>
          </a:prstGeom>
          <a:noFill/>
        </p:spPr>
        <p:txBody>
          <a:bodyPr wrap="square" rtlCol="0">
            <a:spAutoFit/>
          </a:bodyPr>
          <a:lstStyle/>
          <a:p>
            <a:pPr algn="ctr"/>
            <a:r>
              <a:rPr lang="en-US" sz="2400" dirty="0"/>
              <a:t>Raising awareness about the dangers of environmental problems.</a:t>
            </a:r>
          </a:p>
        </p:txBody>
      </p:sp>
      <p:sp>
        <p:nvSpPr>
          <p:cNvPr id="6" name="Текстово поле 5">
            <a:extLst>
              <a:ext uri="{FF2B5EF4-FFF2-40B4-BE49-F238E27FC236}">
                <a16:creationId xmlns:a16="http://schemas.microsoft.com/office/drawing/2014/main" id="{A1A98DDD-029D-5B5B-1A85-E89B46433979}"/>
              </a:ext>
            </a:extLst>
          </p:cNvPr>
          <p:cNvSpPr txBox="1"/>
          <p:nvPr/>
        </p:nvSpPr>
        <p:spPr>
          <a:xfrm>
            <a:off x="888492" y="3802217"/>
            <a:ext cx="10415016" cy="830997"/>
          </a:xfrm>
          <a:prstGeom prst="rect">
            <a:avLst/>
          </a:prstGeom>
          <a:noFill/>
        </p:spPr>
        <p:txBody>
          <a:bodyPr wrap="square" rtlCol="0">
            <a:spAutoFit/>
          </a:bodyPr>
          <a:lstStyle/>
          <a:p>
            <a:r>
              <a:rPr lang="en-US" sz="2400" dirty="0"/>
              <a:t>Allowing users to simulate different solutions for these problems through our sandbox.</a:t>
            </a:r>
          </a:p>
        </p:txBody>
      </p:sp>
      <p:sp>
        <p:nvSpPr>
          <p:cNvPr id="8" name="Текстово поле 7">
            <a:extLst>
              <a:ext uri="{FF2B5EF4-FFF2-40B4-BE49-F238E27FC236}">
                <a16:creationId xmlns:a16="http://schemas.microsoft.com/office/drawing/2014/main" id="{2A7156FA-CDDD-3001-1D2A-CD8E47D2AE0E}"/>
              </a:ext>
            </a:extLst>
          </p:cNvPr>
          <p:cNvSpPr txBox="1"/>
          <p:nvPr/>
        </p:nvSpPr>
        <p:spPr>
          <a:xfrm>
            <a:off x="1028700" y="4996290"/>
            <a:ext cx="10415016" cy="1569660"/>
          </a:xfrm>
          <a:prstGeom prst="rect">
            <a:avLst/>
          </a:prstGeom>
          <a:noFill/>
          <a:ln w="19050">
            <a:solidFill>
              <a:schemeClr val="accent3">
                <a:lumMod val="75000"/>
              </a:schemeClr>
            </a:solidFill>
          </a:ln>
        </p:spPr>
        <p:txBody>
          <a:bodyPr wrap="square" lIns="91440" tIns="45720" rIns="91440" bIns="45720" rtlCol="0" anchor="t">
            <a:spAutoFit/>
          </a:bodyPr>
          <a:lstStyle/>
          <a:p>
            <a:pPr algn="ctr"/>
            <a:r>
              <a:rPr lang="en-GB" sz="2400" i="1" dirty="0" err="1"/>
              <a:t>Durvenca</a:t>
            </a:r>
            <a:r>
              <a:rPr lang="en-GB" sz="2400" i="1" dirty="0"/>
              <a:t> is more than just a website—it's a source of motivation for dreamers and doers alike. We aim to ignite the spark of inspiration within you, empowering you to pursue your passions, embrace innovation, and make a positive impact on the world.</a:t>
            </a:r>
            <a:endParaRPr lang="en-US" sz="2400" i="1" dirty="0"/>
          </a:p>
        </p:txBody>
      </p:sp>
      <p:sp>
        <p:nvSpPr>
          <p:cNvPr id="9" name="Блоксхема: съединение 8">
            <a:extLst>
              <a:ext uri="{FF2B5EF4-FFF2-40B4-BE49-F238E27FC236}">
                <a16:creationId xmlns:a16="http://schemas.microsoft.com/office/drawing/2014/main" id="{E20B3DB6-7CE6-1E16-88B8-0FEB192FBD27}"/>
              </a:ext>
            </a:extLst>
          </p:cNvPr>
          <p:cNvSpPr/>
          <p:nvPr/>
        </p:nvSpPr>
        <p:spPr>
          <a:xfrm>
            <a:off x="227076" y="3888269"/>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Блоксхема: съединение 9">
            <a:extLst>
              <a:ext uri="{FF2B5EF4-FFF2-40B4-BE49-F238E27FC236}">
                <a16:creationId xmlns:a16="http://schemas.microsoft.com/office/drawing/2014/main" id="{51D96158-8BFF-29AE-0D38-BCEDBD34BFFF}"/>
              </a:ext>
            </a:extLst>
          </p:cNvPr>
          <p:cNvSpPr/>
          <p:nvPr/>
        </p:nvSpPr>
        <p:spPr>
          <a:xfrm>
            <a:off x="227076" y="2872594"/>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съединение 10">
            <a:extLst>
              <a:ext uri="{FF2B5EF4-FFF2-40B4-BE49-F238E27FC236}">
                <a16:creationId xmlns:a16="http://schemas.microsoft.com/office/drawing/2014/main" id="{9D5AD08F-9B2D-E3ED-29DF-1518ACAA4368}"/>
              </a:ext>
            </a:extLst>
          </p:cNvPr>
          <p:cNvSpPr/>
          <p:nvPr/>
        </p:nvSpPr>
        <p:spPr>
          <a:xfrm>
            <a:off x="227076" y="1855813"/>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Блоксхема: продължение на друга страница 11">
            <a:extLst>
              <a:ext uri="{FF2B5EF4-FFF2-40B4-BE49-F238E27FC236}">
                <a16:creationId xmlns:a16="http://schemas.microsoft.com/office/drawing/2014/main" id="{F7F9657F-20D8-E27B-AB4F-6BF15D2D5993}"/>
              </a:ext>
            </a:extLst>
          </p:cNvPr>
          <p:cNvSpPr/>
          <p:nvPr/>
        </p:nvSpPr>
        <p:spPr>
          <a:xfrm>
            <a:off x="606552" y="4996290"/>
            <a:ext cx="246888" cy="357470"/>
          </a:xfrm>
          <a:prstGeom prst="flowChartOffpage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9AC447AD-1414-EC10-2550-9441C6C13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62080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10C9C93B-B653-ED3A-E86D-70DC5DBA6135}"/>
              </a:ext>
            </a:extLst>
          </p:cNvPr>
          <p:cNvSpPr txBox="1"/>
          <p:nvPr/>
        </p:nvSpPr>
        <p:spPr>
          <a:xfrm>
            <a:off x="4224528" y="505882"/>
            <a:ext cx="5422392" cy="646331"/>
          </a:xfrm>
          <a:prstGeom prst="rect">
            <a:avLst/>
          </a:prstGeom>
          <a:noFill/>
          <a:ln w="38100">
            <a:solidFill>
              <a:schemeClr val="accent3">
                <a:lumMod val="75000"/>
              </a:schemeClr>
            </a:solidFill>
          </a:ln>
        </p:spPr>
        <p:txBody>
          <a:bodyPr wrap="square" rtlCol="0">
            <a:spAutoFit/>
          </a:bodyPr>
          <a:lstStyle/>
          <a:p>
            <a:pPr algn="ctr"/>
            <a:r>
              <a:rPr lang="en-US" sz="3600" dirty="0"/>
              <a:t>Stages of Development</a:t>
            </a:r>
          </a:p>
        </p:txBody>
      </p:sp>
      <p:sp>
        <p:nvSpPr>
          <p:cNvPr id="4" name="Текстово поле 3">
            <a:extLst>
              <a:ext uri="{FF2B5EF4-FFF2-40B4-BE49-F238E27FC236}">
                <a16:creationId xmlns:a16="http://schemas.microsoft.com/office/drawing/2014/main" id="{F774B5BF-92EE-05E2-590B-085361E0FF59}"/>
              </a:ext>
            </a:extLst>
          </p:cNvPr>
          <p:cNvSpPr txBox="1"/>
          <p:nvPr/>
        </p:nvSpPr>
        <p:spPr>
          <a:xfrm>
            <a:off x="870433" y="1636220"/>
            <a:ext cx="6099048" cy="2123658"/>
          </a:xfrm>
          <a:prstGeom prst="rect">
            <a:avLst/>
          </a:prstGeom>
          <a:noFill/>
          <a:ln>
            <a:solidFill>
              <a:schemeClr val="accent1"/>
            </a:solidFill>
          </a:ln>
        </p:spPr>
        <p:txBody>
          <a:bodyPr wrap="square" rtlCol="0">
            <a:spAutoFit/>
          </a:bodyPr>
          <a:lstStyle/>
          <a:p>
            <a:pPr algn="ctr"/>
            <a:r>
              <a:rPr lang="en-GB" sz="2200" b="0" i="0" dirty="0">
                <a:solidFill>
                  <a:schemeClr val="accent3">
                    <a:lumMod val="50000"/>
                  </a:schemeClr>
                </a:solidFill>
                <a:effectLst/>
                <a:latin typeface="Century Gothic (Body)"/>
              </a:rPr>
              <a:t>Planning</a:t>
            </a:r>
            <a:r>
              <a:rPr lang="en-GB" sz="2200" b="0" i="0" dirty="0">
                <a:solidFill>
                  <a:schemeClr val="accent3"/>
                </a:solidFill>
                <a:effectLst/>
                <a:latin typeface="Century Gothic (Body)"/>
              </a:rPr>
              <a:t>: </a:t>
            </a:r>
            <a:r>
              <a:rPr lang="en-GB" sz="2200" b="0" i="0" dirty="0">
                <a:solidFill>
                  <a:srgbClr val="D1D5DB"/>
                </a:solidFill>
                <a:effectLst/>
                <a:latin typeface="Century Gothic (Body)"/>
              </a:rPr>
              <a:t>In this stage, the purpose of the website, target audience, and goals are defined. The content and structure of the website are also planned, including the number of pages, site map, and wireframes.</a:t>
            </a:r>
            <a:endParaRPr lang="en-US" sz="2200" dirty="0">
              <a:latin typeface="Century Gothic (Body)"/>
            </a:endParaRPr>
          </a:p>
        </p:txBody>
      </p:sp>
      <p:sp>
        <p:nvSpPr>
          <p:cNvPr id="6" name="Текстово поле 5">
            <a:extLst>
              <a:ext uri="{FF2B5EF4-FFF2-40B4-BE49-F238E27FC236}">
                <a16:creationId xmlns:a16="http://schemas.microsoft.com/office/drawing/2014/main" id="{F6DA808D-FD03-C6BF-7020-B5C97EEC7075}"/>
              </a:ext>
            </a:extLst>
          </p:cNvPr>
          <p:cNvSpPr txBox="1"/>
          <p:nvPr/>
        </p:nvSpPr>
        <p:spPr>
          <a:xfrm>
            <a:off x="5860868" y="3961438"/>
            <a:ext cx="6099048" cy="2800767"/>
          </a:xfrm>
          <a:prstGeom prst="rect">
            <a:avLst/>
          </a:prstGeom>
          <a:noFill/>
          <a:ln>
            <a:solidFill>
              <a:schemeClr val="accent1"/>
            </a:solidFill>
          </a:ln>
        </p:spPr>
        <p:txBody>
          <a:bodyPr wrap="square" rtlCol="0">
            <a:spAutoFit/>
          </a:bodyPr>
          <a:lstStyle/>
          <a:p>
            <a:pPr algn="ctr"/>
            <a:r>
              <a:rPr lang="en-GB" sz="2200" b="0" i="0" dirty="0">
                <a:solidFill>
                  <a:schemeClr val="accent3">
                    <a:lumMod val="50000"/>
                  </a:schemeClr>
                </a:solidFill>
                <a:effectLst/>
                <a:latin typeface="Century Gothic (Body)"/>
              </a:rPr>
              <a:t>Design</a:t>
            </a:r>
            <a:r>
              <a:rPr lang="en-GB" sz="2200" b="0" i="0" dirty="0">
                <a:solidFill>
                  <a:schemeClr val="accent3"/>
                </a:solidFill>
                <a:effectLst/>
                <a:latin typeface="Century Gothic (Body)"/>
              </a:rPr>
              <a:t>: </a:t>
            </a:r>
            <a:r>
              <a:rPr lang="en-GB" sz="2200" b="0" i="0" dirty="0">
                <a:solidFill>
                  <a:srgbClr val="D1D5DB"/>
                </a:solidFill>
                <a:effectLst/>
                <a:latin typeface="Century Gothic (Body)"/>
              </a:rPr>
              <a:t>During this stage, the visual design of the website is created, encompassing the layout, colour scheme, typography, and graphics. It is crucial to </a:t>
            </a:r>
            <a:r>
              <a:rPr lang="en-GB" sz="2200" i="0" dirty="0">
                <a:solidFill>
                  <a:srgbClr val="D1D5DB"/>
                </a:solidFill>
                <a:effectLst/>
                <a:latin typeface="Century Gothic (Body)"/>
              </a:rPr>
              <a:t>ensure</a:t>
            </a:r>
            <a:r>
              <a:rPr lang="en-GB" sz="2200" b="0" i="0" dirty="0">
                <a:solidFill>
                  <a:srgbClr val="D1D5DB"/>
                </a:solidFill>
                <a:effectLst/>
                <a:latin typeface="Century Gothic (Body)"/>
              </a:rPr>
              <a:t> that the website's design aligns seamlessly with the brand's identity and the website’s theme and resonates with the intended target audience.</a:t>
            </a:r>
            <a:endParaRPr lang="en-US" sz="2200" dirty="0">
              <a:latin typeface="Century Gothic (Body)"/>
            </a:endParaRPr>
          </a:p>
        </p:txBody>
      </p:sp>
      <p:sp>
        <p:nvSpPr>
          <p:cNvPr id="8" name="Блоксхема: съединение 7">
            <a:extLst>
              <a:ext uri="{FF2B5EF4-FFF2-40B4-BE49-F238E27FC236}">
                <a16:creationId xmlns:a16="http://schemas.microsoft.com/office/drawing/2014/main" id="{C6A0F203-6B97-F0C4-E66C-BE3E0E35651F}"/>
              </a:ext>
            </a:extLst>
          </p:cNvPr>
          <p:cNvSpPr/>
          <p:nvPr/>
        </p:nvSpPr>
        <p:spPr>
          <a:xfrm>
            <a:off x="269977" y="1636220"/>
            <a:ext cx="484632" cy="4480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0" name="Блоксхема: съединение 9">
            <a:extLst>
              <a:ext uri="{FF2B5EF4-FFF2-40B4-BE49-F238E27FC236}">
                <a16:creationId xmlns:a16="http://schemas.microsoft.com/office/drawing/2014/main" id="{DDECE215-E225-8C5B-0603-C0CD971B3631}"/>
              </a:ext>
            </a:extLst>
          </p:cNvPr>
          <p:cNvSpPr/>
          <p:nvPr/>
        </p:nvSpPr>
        <p:spPr>
          <a:xfrm>
            <a:off x="5254316" y="4080689"/>
            <a:ext cx="484632" cy="4480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pic>
        <p:nvPicPr>
          <p:cNvPr id="2" name="Picture 1">
            <a:extLst>
              <a:ext uri="{FF2B5EF4-FFF2-40B4-BE49-F238E27FC236}">
                <a16:creationId xmlns:a16="http://schemas.microsoft.com/office/drawing/2014/main" id="{33BC77DE-2730-6AF8-480D-A954927CD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220444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10C9C93B-B653-ED3A-E86D-70DC5DBA6135}"/>
              </a:ext>
            </a:extLst>
          </p:cNvPr>
          <p:cNvSpPr txBox="1"/>
          <p:nvPr/>
        </p:nvSpPr>
        <p:spPr>
          <a:xfrm>
            <a:off x="4224528" y="505882"/>
            <a:ext cx="5422392" cy="646331"/>
          </a:xfrm>
          <a:prstGeom prst="rect">
            <a:avLst/>
          </a:prstGeom>
          <a:noFill/>
          <a:ln w="38100">
            <a:solidFill>
              <a:schemeClr val="accent3">
                <a:lumMod val="75000"/>
              </a:schemeClr>
            </a:solidFill>
          </a:ln>
        </p:spPr>
        <p:txBody>
          <a:bodyPr wrap="square" rtlCol="0">
            <a:spAutoFit/>
          </a:bodyPr>
          <a:lstStyle/>
          <a:p>
            <a:pPr algn="ctr"/>
            <a:r>
              <a:rPr lang="en-US" sz="3600" dirty="0"/>
              <a:t>Stages of Development</a:t>
            </a:r>
          </a:p>
        </p:txBody>
      </p:sp>
      <p:sp>
        <p:nvSpPr>
          <p:cNvPr id="5" name="Текстово поле 4">
            <a:extLst>
              <a:ext uri="{FF2B5EF4-FFF2-40B4-BE49-F238E27FC236}">
                <a16:creationId xmlns:a16="http://schemas.microsoft.com/office/drawing/2014/main" id="{1EB6FC06-A408-5C8E-970E-EDB1FA8C7125}"/>
              </a:ext>
            </a:extLst>
          </p:cNvPr>
          <p:cNvSpPr txBox="1"/>
          <p:nvPr/>
        </p:nvSpPr>
        <p:spPr>
          <a:xfrm>
            <a:off x="5913435" y="5053615"/>
            <a:ext cx="6099048" cy="1107996"/>
          </a:xfrm>
          <a:prstGeom prst="rect">
            <a:avLst/>
          </a:prstGeom>
          <a:noFill/>
          <a:ln>
            <a:solidFill>
              <a:schemeClr val="accent1"/>
            </a:solidFill>
          </a:ln>
        </p:spPr>
        <p:txBody>
          <a:bodyPr wrap="square" rtlCol="0">
            <a:spAutoFit/>
          </a:bodyPr>
          <a:lstStyle/>
          <a:p>
            <a:pPr algn="ctr"/>
            <a:r>
              <a:rPr lang="en-GB" sz="2200" b="0" i="0" dirty="0">
                <a:solidFill>
                  <a:schemeClr val="accent3">
                    <a:lumMod val="50000"/>
                  </a:schemeClr>
                </a:solidFill>
                <a:effectLst/>
                <a:latin typeface="Century Gothic (Body)"/>
              </a:rPr>
              <a:t>Launch</a:t>
            </a:r>
            <a:r>
              <a:rPr lang="en-GB" sz="2200" b="0" i="0" dirty="0">
                <a:solidFill>
                  <a:schemeClr val="accent3"/>
                </a:solidFill>
                <a:effectLst/>
                <a:latin typeface="Century Gothic (Body)"/>
              </a:rPr>
              <a:t>: </a:t>
            </a:r>
            <a:r>
              <a:rPr lang="en-GB" sz="2200" b="0" i="0" dirty="0">
                <a:solidFill>
                  <a:srgbClr val="D1D5DB"/>
                </a:solidFill>
                <a:effectLst/>
                <a:latin typeface="Century Gothic (Body)"/>
              </a:rPr>
              <a:t>In this stage, the website is officially launched and made available to the public. </a:t>
            </a:r>
            <a:endParaRPr lang="en-US" sz="2200" dirty="0">
              <a:latin typeface="Century Gothic (Body)"/>
            </a:endParaRPr>
          </a:p>
        </p:txBody>
      </p:sp>
      <p:sp>
        <p:nvSpPr>
          <p:cNvPr id="7" name="Текстово поле 6">
            <a:extLst>
              <a:ext uri="{FF2B5EF4-FFF2-40B4-BE49-F238E27FC236}">
                <a16:creationId xmlns:a16="http://schemas.microsoft.com/office/drawing/2014/main" id="{2A609198-410A-4F44-123F-0AEE9A23A331}"/>
              </a:ext>
            </a:extLst>
          </p:cNvPr>
          <p:cNvSpPr txBox="1"/>
          <p:nvPr/>
        </p:nvSpPr>
        <p:spPr>
          <a:xfrm>
            <a:off x="923773" y="1810312"/>
            <a:ext cx="6099048" cy="2800767"/>
          </a:xfrm>
          <a:prstGeom prst="rect">
            <a:avLst/>
          </a:prstGeom>
          <a:noFill/>
          <a:ln>
            <a:solidFill>
              <a:schemeClr val="accent1"/>
            </a:solidFill>
          </a:ln>
        </p:spPr>
        <p:txBody>
          <a:bodyPr wrap="square" rtlCol="0">
            <a:spAutoFit/>
          </a:bodyPr>
          <a:lstStyle/>
          <a:p>
            <a:pPr algn="ctr"/>
            <a:r>
              <a:rPr lang="en-GB" sz="2200" b="0" i="0" dirty="0">
                <a:solidFill>
                  <a:schemeClr val="accent3">
                    <a:lumMod val="50000"/>
                  </a:schemeClr>
                </a:solidFill>
                <a:effectLst/>
                <a:latin typeface="Century Gothic (Body)"/>
              </a:rPr>
              <a:t>Development</a:t>
            </a:r>
            <a:r>
              <a:rPr lang="en-GB" sz="2200" b="0" i="0" dirty="0">
                <a:solidFill>
                  <a:schemeClr val="accent3"/>
                </a:solidFill>
                <a:effectLst/>
                <a:latin typeface="Century Gothic (Body)"/>
              </a:rPr>
              <a:t>: </a:t>
            </a:r>
            <a:r>
              <a:rPr lang="en-GB" sz="2200" b="0" i="0" dirty="0">
                <a:solidFill>
                  <a:srgbClr val="D1D5DB"/>
                </a:solidFill>
                <a:effectLst/>
                <a:latin typeface="Century Gothic (Body)"/>
              </a:rPr>
              <a:t>In this stage, the website's code is developed, and the website is built using HTML, CSS, JavaScript, THREE.js, React and Tailwind. The development process involves creating the website's functionality and interactivity, including the implementation of </a:t>
            </a:r>
            <a:r>
              <a:rPr lang="en-GB" sz="2200" dirty="0">
                <a:solidFill>
                  <a:srgbClr val="D1D5DB"/>
                </a:solidFill>
                <a:latin typeface="Century Gothic (Body)"/>
              </a:rPr>
              <a:t>a home page with informative area</a:t>
            </a:r>
            <a:r>
              <a:rPr lang="en-GB" sz="2200" b="0" i="0" dirty="0">
                <a:solidFill>
                  <a:srgbClr val="D1D5DB"/>
                </a:solidFill>
                <a:effectLst/>
                <a:latin typeface="Century Gothic (Body)"/>
              </a:rPr>
              <a:t> and</a:t>
            </a:r>
            <a:r>
              <a:rPr lang="en-GB" sz="2200" dirty="0">
                <a:solidFill>
                  <a:srgbClr val="D1D5DB"/>
                </a:solidFill>
                <a:latin typeface="Century Gothic (Body)"/>
              </a:rPr>
              <a:t> a sandbox.</a:t>
            </a:r>
            <a:endParaRPr lang="en-US" sz="2200" dirty="0">
              <a:latin typeface="Century Gothic (Body)"/>
            </a:endParaRPr>
          </a:p>
        </p:txBody>
      </p:sp>
      <p:sp>
        <p:nvSpPr>
          <p:cNvPr id="8" name="Блоксхема: съединение 7">
            <a:extLst>
              <a:ext uri="{FF2B5EF4-FFF2-40B4-BE49-F238E27FC236}">
                <a16:creationId xmlns:a16="http://schemas.microsoft.com/office/drawing/2014/main" id="{F6A4551A-C2E0-9494-99D9-48D39C13CB61}"/>
              </a:ext>
            </a:extLst>
          </p:cNvPr>
          <p:cNvSpPr/>
          <p:nvPr/>
        </p:nvSpPr>
        <p:spPr>
          <a:xfrm>
            <a:off x="5242221" y="5020431"/>
            <a:ext cx="470916" cy="4846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
        <p:nvSpPr>
          <p:cNvPr id="9" name="Блоксхема: съединение 8">
            <a:extLst>
              <a:ext uri="{FF2B5EF4-FFF2-40B4-BE49-F238E27FC236}">
                <a16:creationId xmlns:a16="http://schemas.microsoft.com/office/drawing/2014/main" id="{2BF27548-F96C-B7C7-6525-242C1CEEA1A0}"/>
              </a:ext>
            </a:extLst>
          </p:cNvPr>
          <p:cNvSpPr/>
          <p:nvPr/>
        </p:nvSpPr>
        <p:spPr>
          <a:xfrm>
            <a:off x="269977" y="1834727"/>
            <a:ext cx="470916" cy="4846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pic>
        <p:nvPicPr>
          <p:cNvPr id="2" name="Picture 1">
            <a:extLst>
              <a:ext uri="{FF2B5EF4-FFF2-40B4-BE49-F238E27FC236}">
                <a16:creationId xmlns:a16="http://schemas.microsoft.com/office/drawing/2014/main" id="{4295653F-80DD-DC50-5231-F5FD9E306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24430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a:extLst>
              <a:ext uri="{FF2B5EF4-FFF2-40B4-BE49-F238E27FC236}">
                <a16:creationId xmlns:a16="http://schemas.microsoft.com/office/drawing/2014/main" id="{E8B27AE0-04DE-FB68-FBBF-F0B48A5BCF75}"/>
              </a:ext>
            </a:extLst>
          </p:cNvPr>
          <p:cNvSpPr txBox="1"/>
          <p:nvPr/>
        </p:nvSpPr>
        <p:spPr>
          <a:xfrm>
            <a:off x="4554947" y="445332"/>
            <a:ext cx="3730752" cy="646331"/>
          </a:xfrm>
          <a:prstGeom prst="rect">
            <a:avLst/>
          </a:prstGeom>
          <a:noFill/>
          <a:ln w="38100">
            <a:solidFill>
              <a:schemeClr val="accent3">
                <a:lumMod val="75000"/>
              </a:schemeClr>
            </a:solidFill>
          </a:ln>
        </p:spPr>
        <p:txBody>
          <a:bodyPr wrap="square" rtlCol="0">
            <a:spAutoFit/>
          </a:bodyPr>
          <a:lstStyle/>
          <a:p>
            <a:pPr algn="ctr"/>
            <a:r>
              <a:rPr lang="en-US" sz="3600" dirty="0"/>
              <a:t>Used Programs</a:t>
            </a:r>
          </a:p>
        </p:txBody>
      </p:sp>
      <p:pic>
        <p:nvPicPr>
          <p:cNvPr id="13" name="Picture 12">
            <a:extLst>
              <a:ext uri="{FF2B5EF4-FFF2-40B4-BE49-F238E27FC236}">
                <a16:creationId xmlns:a16="http://schemas.microsoft.com/office/drawing/2014/main" id="{BF6D5957-0624-4885-B7E3-8653B290C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29" y="1274119"/>
            <a:ext cx="2398587" cy="2398587"/>
          </a:xfrm>
          <a:prstGeom prst="rect">
            <a:avLst/>
          </a:prstGeom>
        </p:spPr>
      </p:pic>
      <p:pic>
        <p:nvPicPr>
          <p:cNvPr id="19" name="Picture 18">
            <a:extLst>
              <a:ext uri="{FF2B5EF4-FFF2-40B4-BE49-F238E27FC236}">
                <a16:creationId xmlns:a16="http://schemas.microsoft.com/office/drawing/2014/main" id="{0043A50E-DED0-4A7D-9D82-A93920E1F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108" y="1170424"/>
            <a:ext cx="2605976" cy="2605976"/>
          </a:xfrm>
          <a:prstGeom prst="rect">
            <a:avLst/>
          </a:prstGeom>
        </p:spPr>
      </p:pic>
      <p:pic>
        <p:nvPicPr>
          <p:cNvPr id="23" name="Picture 22">
            <a:extLst>
              <a:ext uri="{FF2B5EF4-FFF2-40B4-BE49-F238E27FC236}">
                <a16:creationId xmlns:a16="http://schemas.microsoft.com/office/drawing/2014/main" id="{8B8C9E4D-44B3-4C8E-AF2B-53ED2DFA2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723" y="1274119"/>
            <a:ext cx="2605976" cy="2605976"/>
          </a:xfrm>
          <a:prstGeom prst="rect">
            <a:avLst/>
          </a:prstGeom>
        </p:spPr>
      </p:pic>
      <p:pic>
        <p:nvPicPr>
          <p:cNvPr id="25" name="Graphic 24">
            <a:extLst>
              <a:ext uri="{FF2B5EF4-FFF2-40B4-BE49-F238E27FC236}">
                <a16:creationId xmlns:a16="http://schemas.microsoft.com/office/drawing/2014/main" id="{0FA6A481-50E3-4EB1-8CFF-1CBA3FD21B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85699" y="1443856"/>
            <a:ext cx="2286000" cy="2228850"/>
          </a:xfrm>
          <a:prstGeom prst="rect">
            <a:avLst/>
          </a:prstGeom>
        </p:spPr>
      </p:pic>
      <p:pic>
        <p:nvPicPr>
          <p:cNvPr id="27" name="Picture 26">
            <a:extLst>
              <a:ext uri="{FF2B5EF4-FFF2-40B4-BE49-F238E27FC236}">
                <a16:creationId xmlns:a16="http://schemas.microsoft.com/office/drawing/2014/main" id="{E22F3CC0-A637-4816-82AA-1E4817FF88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10" y="3530087"/>
            <a:ext cx="3327913" cy="3327913"/>
          </a:xfrm>
          <a:prstGeom prst="rect">
            <a:avLst/>
          </a:prstGeom>
        </p:spPr>
      </p:pic>
      <p:pic>
        <p:nvPicPr>
          <p:cNvPr id="29" name="Picture 28">
            <a:extLst>
              <a:ext uri="{FF2B5EF4-FFF2-40B4-BE49-F238E27FC236}">
                <a16:creationId xmlns:a16="http://schemas.microsoft.com/office/drawing/2014/main" id="{490406CC-76CE-44D4-AB1A-CDDF592062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21469" y="3530087"/>
            <a:ext cx="3327913" cy="3327913"/>
          </a:xfrm>
          <a:prstGeom prst="rect">
            <a:avLst/>
          </a:prstGeom>
        </p:spPr>
      </p:pic>
      <p:pic>
        <p:nvPicPr>
          <p:cNvPr id="31" name="Picture 30">
            <a:extLst>
              <a:ext uri="{FF2B5EF4-FFF2-40B4-BE49-F238E27FC236}">
                <a16:creationId xmlns:a16="http://schemas.microsoft.com/office/drawing/2014/main" id="{B9C445C3-565C-43FB-9950-21AAE9F479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59384" y="3456244"/>
            <a:ext cx="3401756" cy="3401756"/>
          </a:xfrm>
          <a:prstGeom prst="rect">
            <a:avLst/>
          </a:prstGeom>
        </p:spPr>
      </p:pic>
      <p:pic>
        <p:nvPicPr>
          <p:cNvPr id="33" name="Picture 32">
            <a:extLst>
              <a:ext uri="{FF2B5EF4-FFF2-40B4-BE49-F238E27FC236}">
                <a16:creationId xmlns:a16="http://schemas.microsoft.com/office/drawing/2014/main" id="{32494138-EE48-47BE-9366-0F41F72AEF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11888" y="3876619"/>
            <a:ext cx="2614302" cy="2634847"/>
          </a:xfrm>
          <a:prstGeom prst="rect">
            <a:avLst/>
          </a:prstGeom>
        </p:spPr>
      </p:pic>
      <p:pic>
        <p:nvPicPr>
          <p:cNvPr id="2" name="Picture 1">
            <a:extLst>
              <a:ext uri="{FF2B5EF4-FFF2-40B4-BE49-F238E27FC236}">
                <a16:creationId xmlns:a16="http://schemas.microsoft.com/office/drawing/2014/main" id="{6BF4920F-E99D-F7A8-00B5-B202C9B9845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324" y="205981"/>
            <a:ext cx="2295941" cy="663523"/>
          </a:xfrm>
          <a:prstGeom prst="rect">
            <a:avLst/>
          </a:prstGeom>
        </p:spPr>
      </p:pic>
    </p:spTree>
    <p:extLst>
      <p:ext uri="{BB962C8B-B14F-4D97-AF65-F5344CB8AC3E}">
        <p14:creationId xmlns:p14="http://schemas.microsoft.com/office/powerpoint/2010/main" val="123919174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591</TotalTime>
  <Words>453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Light SemiCondensed</vt:lpstr>
      <vt:lpstr>Calibri</vt:lpstr>
      <vt:lpstr>Century Gothic</vt:lpstr>
      <vt:lpstr>Century Gothic (Body)</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Полина Динкова Динева</dc:creator>
  <cp:lastModifiedBy>milena radeva</cp:lastModifiedBy>
  <cp:revision>21</cp:revision>
  <dcterms:created xsi:type="dcterms:W3CDTF">2023-06-03T16:00:43Z</dcterms:created>
  <dcterms:modified xsi:type="dcterms:W3CDTF">2023-12-13T20:37:12Z</dcterms:modified>
</cp:coreProperties>
</file>