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64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FF24-B9C3-444D-9A61-1343C5F6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82DD2F-5B9C-384D-8661-69141ACC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79BFE-71E0-EB4D-BE96-14C17BD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B013E-FA01-864A-8969-49983F30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B016E-6AA1-F343-9D2E-39128BD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9AA9C-47F6-3F4E-8052-A7565CD4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C2635-F426-614B-9EEC-973FE4CC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07BA3-8FF8-AC42-8368-8348A15E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A2837-DCE8-7348-BBB0-5D6B585F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EAB54-C178-7A40-9F02-14AC910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1D75DB-7081-9349-A6E5-AFE768935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44972-8A3A-8C4B-BBCA-7454632A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03BBA-6018-9644-B603-50E0A82B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CF9D4-6C73-BA45-A10A-0E1210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CE476-052D-3F4E-AA05-4BF7DE1B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5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52D6F-3A9E-CC44-91C9-2390777C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57FC8-CDF3-E24D-B580-7077C78C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EC996-F47C-B24D-B34C-EA83515B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3C20F-4E4F-4E4F-9A7C-4D4B556A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D0588-C793-2A49-847A-B28FA4D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9EAD-C927-6549-A56C-3CDAC3A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D1815-6664-A84D-8683-1039F8E5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BF077-6281-5148-A51F-45098CC0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BF80-223C-8943-B8EC-3E186BA3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711EA-B779-DA44-BB6B-7598C55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23B92-48AC-3C43-A97C-AF3587E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0EF3A-46DD-E343-9804-1EF1E397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19FEF-8F23-8741-AFE6-347A37B8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020787-0280-0E4A-AE7F-05373CFE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05AF19-3395-6641-8A30-276AAE0A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C6D6A8-2153-5144-BCD9-25E3F8F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92443-E45B-9E4D-80F9-0C18A719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E976E-FCF3-0D40-8C55-2409B17C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DDC4B-1525-FF46-89E1-63EB5E65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B81996-BC2D-BA49-914B-66C1B8C67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4E1465-20EE-044B-97DA-A75AE2B3E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354A75-BA2E-7A4B-AFDA-01BC0F97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CD3B6-9B9E-8541-B840-4A00D05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37912F-445E-414E-A42F-E3509BF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69E7F-5403-3D4C-B5E4-3865E8A0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7A76A3-3F2A-AE4E-96B2-6CFAE7D0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1CE0D4-4521-8C4F-8023-F272B652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86F690-D605-384F-9606-CFDB642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BB16D1-431F-F54D-991C-0C8F785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775ACF-D14E-634C-BC9E-9986A55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F43AD0-33FD-1445-82A0-3270F5D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5D46B-61FE-B741-B0A1-4CE9FB9E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0F5C9-1A50-EE47-807A-5495A096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B9C4F-DEA4-FF4E-9253-3DF6EC7B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6A117-9A79-A34F-B78B-75817CAC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DCA266-184B-FA4A-8A63-33291340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71ABC-ACAE-EC45-B098-11313E82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65F0E-254D-A64D-996D-DB5E45E7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818FBC-3032-2C4D-824C-A87615AD9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E9477-FE5B-604D-BBFB-46BA662C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3FDFE-1894-8C44-B482-48C56EB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B7A65-F1F8-BA4A-8690-BD75C77D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B1111-F182-5E48-88E1-D18F509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88856C-C282-8C4B-BDF3-DBB4D5A7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619D08-C2CC-3140-AABB-FFF4EBB3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8FDC1-81D2-7242-B270-E66370A5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3374-8798-5A4A-8651-C03FBFBAC3E5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83455-1F8B-6444-9B54-1E62A4F8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E30ED-DFD6-7249-A48F-17C71770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ADFB-95F5-A648-AFFF-88C744C5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2D741335-A9DF-9E45-8BBA-CD4F95E64F11}"/>
              </a:ext>
            </a:extLst>
          </p:cNvPr>
          <p:cNvCxnSpPr>
            <a:cxnSpLocks/>
          </p:cNvCxnSpPr>
          <p:nvPr/>
        </p:nvCxnSpPr>
        <p:spPr>
          <a:xfrm>
            <a:off x="8184683" y="5420297"/>
            <a:ext cx="3125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931843" y="2420538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251688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79439" y="650518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407913" y="1078815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E6E549-295E-044C-A8B9-6712F558135A}"/>
              </a:ext>
            </a:extLst>
          </p:cNvPr>
          <p:cNvSpPr/>
          <p:nvPr/>
        </p:nvSpPr>
        <p:spPr>
          <a:xfrm>
            <a:off x="5921398" y="1080383"/>
            <a:ext cx="2226922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1816845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1816844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130025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1754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203598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327412" y="26488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5DF8C5-6672-B643-9151-50A84BA66965}"/>
              </a:ext>
            </a:extLst>
          </p:cNvPr>
          <p:cNvSpPr txBox="1"/>
          <p:nvPr/>
        </p:nvSpPr>
        <p:spPr>
          <a:xfrm>
            <a:off x="6076851" y="151017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669DB5-7EA6-FB49-975E-8D4BA2EAA283}"/>
              </a:ext>
            </a:extLst>
          </p:cNvPr>
          <p:cNvSpPr txBox="1"/>
          <p:nvPr/>
        </p:nvSpPr>
        <p:spPr>
          <a:xfrm>
            <a:off x="6017763" y="1817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828527-95F0-8043-B802-8792FC0A4AF3}"/>
              </a:ext>
            </a:extLst>
          </p:cNvPr>
          <p:cNvSpPr txBox="1"/>
          <p:nvPr/>
        </p:nvSpPr>
        <p:spPr>
          <a:xfrm>
            <a:off x="5921398" y="111497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3" y="3343051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4811970" y="3386280"/>
            <a:ext cx="28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estimation </a:t>
            </a:r>
            <a:r>
              <a:rPr lang="en-US" altLang="ja-JP" dirty="0">
                <a:ea typeface="Cambria Math" panose="02040503050406030204" pitchFamily="18" charset="0"/>
              </a:rPr>
              <a:t> 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99176" y="1749677"/>
            <a:ext cx="522222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1749270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29772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960508" y="2980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274613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2697129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6411289" y="2751813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6406978" y="269375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9718068" y="4158412"/>
            <a:ext cx="0" cy="1114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392327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18986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1898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424108" y="1090516"/>
            <a:ext cx="189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36227" y="3906616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407913" y="4346614"/>
            <a:ext cx="1991264" cy="13355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1266746" y="2631184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</p:cNvCxnSpPr>
          <p:nvPr/>
        </p:nvCxnSpPr>
        <p:spPr>
          <a:xfrm>
            <a:off x="11266746" y="2613555"/>
            <a:ext cx="22319" cy="2825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  <a:endCxn id="236" idx="1"/>
          </p:cNvCxnSpPr>
          <p:nvPr/>
        </p:nvCxnSpPr>
        <p:spPr>
          <a:xfrm>
            <a:off x="5399177" y="5014368"/>
            <a:ext cx="529479" cy="5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362573" y="5273895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366286" y="5233510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559365" y="5272421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613282" y="5303208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23288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2329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605848" y="5325677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569635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032212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130025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330057" y="5789742"/>
            <a:ext cx="36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 ( Sampling rate: f</a:t>
            </a:r>
            <a:r>
              <a:rPr kumimoji="1" lang="en-US" altLang="ja-JP" i="1" baseline="-25000" dirty="0">
                <a:ea typeface="Cambria Math" panose="02040503050406030204" pitchFamily="18" charset="0"/>
              </a:rPr>
              <a:t>s</a:t>
            </a:r>
            <a:r>
              <a:rPr kumimoji="1" lang="en-US" altLang="ja-JP" i="1" dirty="0">
                <a:ea typeface="Cambria Math" panose="02040503050406030204" pitchFamily="18" charset="0"/>
              </a:rPr>
              <a:t> )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57008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>
            <a:off x="-41335" y="639279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GCFBv231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/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/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DB44A3-2C98-0F43-9A8A-9C06636FE96E}"/>
              </a:ext>
            </a:extLst>
          </p:cNvPr>
          <p:cNvCxnSpPr>
            <a:cxnSpLocks/>
          </p:cNvCxnSpPr>
          <p:nvPr/>
        </p:nvCxnSpPr>
        <p:spPr>
          <a:xfrm flipV="1">
            <a:off x="6552903" y="2228950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9EDE39F-B9F5-D84E-8EA6-31DC99F26A93}"/>
              </a:ext>
            </a:extLst>
          </p:cNvPr>
          <p:cNvCxnSpPr>
            <a:cxnSpLocks/>
          </p:cNvCxnSpPr>
          <p:nvPr/>
        </p:nvCxnSpPr>
        <p:spPr>
          <a:xfrm flipV="1">
            <a:off x="7692282" y="1457209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/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4315AF-A082-754E-B974-BD7AD4F2352D}"/>
              </a:ext>
            </a:extLst>
          </p:cNvPr>
          <p:cNvSpPr txBox="1"/>
          <p:nvPr/>
        </p:nvSpPr>
        <p:spPr>
          <a:xfrm>
            <a:off x="7694612" y="20853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B78D66-2C47-1A49-B334-C53FC1AD9898}"/>
              </a:ext>
            </a:extLst>
          </p:cNvPr>
          <p:cNvSpPr txBox="1"/>
          <p:nvPr/>
        </p:nvSpPr>
        <p:spPr>
          <a:xfrm>
            <a:off x="7689227" y="13292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CC71BDC-104E-D344-A091-3AFE65F9DE46}"/>
              </a:ext>
            </a:extLst>
          </p:cNvPr>
          <p:cNvSpPr/>
          <p:nvPr/>
        </p:nvSpPr>
        <p:spPr>
          <a:xfrm flipH="1">
            <a:off x="8171133" y="2592664"/>
            <a:ext cx="2603321" cy="15785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B4766AF-A789-FF49-8E88-55068C85D76E}"/>
              </a:ext>
            </a:extLst>
          </p:cNvPr>
          <p:cNvSpPr txBox="1"/>
          <p:nvPr/>
        </p:nvSpPr>
        <p:spPr>
          <a:xfrm flipH="1">
            <a:off x="8380476" y="3738692"/>
            <a:ext cx="3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59952A7E-A46C-E64D-BE43-6FC05A3C4CF3}"/>
              </a:ext>
            </a:extLst>
          </p:cNvPr>
          <p:cNvSpPr txBox="1"/>
          <p:nvPr/>
        </p:nvSpPr>
        <p:spPr>
          <a:xfrm flipH="1">
            <a:off x="8292483" y="2570793"/>
            <a:ext cx="20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OHC gain function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/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726F1557-F3B3-6E4E-A385-F53A890D9B28}"/>
              </a:ext>
            </a:extLst>
          </p:cNvPr>
          <p:cNvCxnSpPr>
            <a:cxnSpLocks/>
          </p:cNvCxnSpPr>
          <p:nvPr/>
        </p:nvCxnSpPr>
        <p:spPr>
          <a:xfrm>
            <a:off x="8772134" y="3747539"/>
            <a:ext cx="1707632" cy="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1923DEB9-E3FF-454C-BDC6-F1CEE5F644DB}"/>
              </a:ext>
            </a:extLst>
          </p:cNvPr>
          <p:cNvCxnSpPr>
            <a:cxnSpLocks/>
          </p:cNvCxnSpPr>
          <p:nvPr/>
        </p:nvCxnSpPr>
        <p:spPr>
          <a:xfrm flipH="1" flipV="1">
            <a:off x="9082751" y="3216720"/>
            <a:ext cx="14922" cy="54595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21443CA2-53EA-9E4B-A309-DC90A6460934}"/>
              </a:ext>
            </a:extLst>
          </p:cNvPr>
          <p:cNvSpPr txBox="1"/>
          <p:nvPr/>
        </p:nvSpPr>
        <p:spPr>
          <a:xfrm flipH="1">
            <a:off x="8360153" y="3321741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OHC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41B7869A-DE52-CB46-9102-7C2512C8D3CF}"/>
              </a:ext>
            </a:extLst>
          </p:cNvPr>
          <p:cNvSpPr/>
          <p:nvPr/>
        </p:nvSpPr>
        <p:spPr>
          <a:xfrm>
            <a:off x="5928656" y="4349828"/>
            <a:ext cx="2248593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C6C8BF91-412B-CD43-80B2-04473EA8121F}"/>
              </a:ext>
            </a:extLst>
          </p:cNvPr>
          <p:cNvSpPr txBox="1"/>
          <p:nvPr/>
        </p:nvSpPr>
        <p:spPr>
          <a:xfrm>
            <a:off x="6151190" y="47654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1B10F57-510D-8748-9D9C-177822CB29BA}"/>
              </a:ext>
            </a:extLst>
          </p:cNvPr>
          <p:cNvSpPr txBox="1"/>
          <p:nvPr/>
        </p:nvSpPr>
        <p:spPr>
          <a:xfrm>
            <a:off x="6092102" y="507297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B95AF66E-BA48-CF4C-8654-232543200289}"/>
              </a:ext>
            </a:extLst>
          </p:cNvPr>
          <p:cNvSpPr txBox="1"/>
          <p:nvPr/>
        </p:nvSpPr>
        <p:spPr>
          <a:xfrm>
            <a:off x="5995737" y="4370297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/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/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777643C-348F-474F-8456-5EFA8DE74BEC}"/>
              </a:ext>
            </a:extLst>
          </p:cNvPr>
          <p:cNvCxnSpPr>
            <a:cxnSpLocks/>
          </p:cNvCxnSpPr>
          <p:nvPr/>
        </p:nvCxnSpPr>
        <p:spPr>
          <a:xfrm flipV="1">
            <a:off x="6627242" y="5484271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BDEE55FE-217E-AC43-A93E-A2F9C0C15173}"/>
              </a:ext>
            </a:extLst>
          </p:cNvPr>
          <p:cNvCxnSpPr>
            <a:cxnSpLocks/>
          </p:cNvCxnSpPr>
          <p:nvPr/>
        </p:nvCxnSpPr>
        <p:spPr>
          <a:xfrm flipV="1">
            <a:off x="7832440" y="4705495"/>
            <a:ext cx="1746" cy="7948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/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AA15B02F-9D3D-094C-98B4-75F0AE3BEB2C}"/>
              </a:ext>
            </a:extLst>
          </p:cNvPr>
          <p:cNvSpPr txBox="1"/>
          <p:nvPr/>
        </p:nvSpPr>
        <p:spPr>
          <a:xfrm>
            <a:off x="7848059" y="53321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FC7EF10E-6C3E-9141-8AF7-CD34D997A4B5}"/>
              </a:ext>
            </a:extLst>
          </p:cNvPr>
          <p:cNvSpPr txBox="1"/>
          <p:nvPr/>
        </p:nvSpPr>
        <p:spPr>
          <a:xfrm>
            <a:off x="7828161" y="461357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3394215" y="4372122"/>
            <a:ext cx="2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3557900" y="484519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7658170" y="3714475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08385B7-28F9-5D43-84E8-4D54F9ABF67B}"/>
              </a:ext>
            </a:extLst>
          </p:cNvPr>
          <p:cNvSpPr txBox="1"/>
          <p:nvPr/>
        </p:nvSpPr>
        <p:spPr>
          <a:xfrm>
            <a:off x="8872336" y="3732796"/>
            <a:ext cx="5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6195E5E-D8EE-074E-A54A-F2F53A5E5249}"/>
              </a:ext>
            </a:extLst>
          </p:cNvPr>
          <p:cNvSpPr txBox="1"/>
          <p:nvPr/>
        </p:nvSpPr>
        <p:spPr>
          <a:xfrm flipH="1">
            <a:off x="8965669" y="4214618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>
              <a:latin typeface="JSMATH-CMMI10" panose="02000603000000000000" pitchFamily="2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6DE759C-308F-4F43-B870-54C52D496962}"/>
              </a:ext>
            </a:extLst>
          </p:cNvPr>
          <p:cNvSpPr txBox="1"/>
          <p:nvPr/>
        </p:nvSpPr>
        <p:spPr>
          <a:xfrm>
            <a:off x="5004877" y="3693795"/>
            <a:ext cx="2647966" cy="3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(Frame rate processing)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B6838AE-2731-1A4D-B436-FF737F5440D6}"/>
              </a:ext>
            </a:extLst>
          </p:cNvPr>
          <p:cNvSpPr txBox="1"/>
          <p:nvPr/>
        </p:nvSpPr>
        <p:spPr>
          <a:xfrm>
            <a:off x="9761007" y="3738692"/>
            <a:ext cx="70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Level</a:t>
            </a:r>
            <a:endParaRPr lang="ja-JP" altLang="en-US"/>
          </a:p>
        </p:txBody>
      </p:sp>
      <p:sp>
        <p:nvSpPr>
          <p:cNvPr id="138" name="フリーフォーム 137">
            <a:extLst>
              <a:ext uri="{FF2B5EF4-FFF2-40B4-BE49-F238E27FC236}">
                <a16:creationId xmlns:a16="http://schemas.microsoft.com/office/drawing/2014/main" id="{2212F059-35D1-2448-B7CC-22BE19372FE2}"/>
              </a:ext>
            </a:extLst>
          </p:cNvPr>
          <p:cNvSpPr/>
          <p:nvPr/>
        </p:nvSpPr>
        <p:spPr>
          <a:xfrm>
            <a:off x="6254237" y="1691451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フリーフォーム 136">
            <a:extLst>
              <a:ext uri="{FF2B5EF4-FFF2-40B4-BE49-F238E27FC236}">
                <a16:creationId xmlns:a16="http://schemas.microsoft.com/office/drawing/2014/main" id="{F5C2E060-A398-1944-A820-934E0DC97A70}"/>
              </a:ext>
            </a:extLst>
          </p:cNvPr>
          <p:cNvSpPr/>
          <p:nvPr/>
        </p:nvSpPr>
        <p:spPr>
          <a:xfrm>
            <a:off x="6213727" y="1478609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 141">
            <a:extLst>
              <a:ext uri="{FF2B5EF4-FFF2-40B4-BE49-F238E27FC236}">
                <a16:creationId xmlns:a16="http://schemas.microsoft.com/office/drawing/2014/main" id="{F0563427-6D5C-FC4D-9318-445FF05757C1}"/>
              </a:ext>
            </a:extLst>
          </p:cNvPr>
          <p:cNvSpPr/>
          <p:nvPr/>
        </p:nvSpPr>
        <p:spPr>
          <a:xfrm>
            <a:off x="6334026" y="4938967"/>
            <a:ext cx="139697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A89FD593-6E63-4545-A26E-14806FB4F397}"/>
              </a:ext>
            </a:extLst>
          </p:cNvPr>
          <p:cNvSpPr/>
          <p:nvPr/>
        </p:nvSpPr>
        <p:spPr>
          <a:xfrm>
            <a:off x="6324673" y="4740756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 143">
            <a:extLst>
              <a:ext uri="{FF2B5EF4-FFF2-40B4-BE49-F238E27FC236}">
                <a16:creationId xmlns:a16="http://schemas.microsoft.com/office/drawing/2014/main" id="{5F1119B5-7A04-C643-B977-BCDB12D42B57}"/>
              </a:ext>
            </a:extLst>
          </p:cNvPr>
          <p:cNvSpPr/>
          <p:nvPr/>
        </p:nvSpPr>
        <p:spPr>
          <a:xfrm flipH="1">
            <a:off x="8814499" y="3193796"/>
            <a:ext cx="150240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 144">
            <a:extLst>
              <a:ext uri="{FF2B5EF4-FFF2-40B4-BE49-F238E27FC236}">
                <a16:creationId xmlns:a16="http://schemas.microsoft.com/office/drawing/2014/main" id="{1079EF64-BA0C-1F44-9952-CF4DA64CE502}"/>
              </a:ext>
            </a:extLst>
          </p:cNvPr>
          <p:cNvSpPr/>
          <p:nvPr/>
        </p:nvSpPr>
        <p:spPr>
          <a:xfrm flipH="1">
            <a:off x="8814499" y="2996993"/>
            <a:ext cx="153491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72C0DF4-69BB-2D45-8E46-BBAC4B9E94FC}"/>
              </a:ext>
            </a:extLst>
          </p:cNvPr>
          <p:cNvSpPr txBox="1"/>
          <p:nvPr/>
        </p:nvSpPr>
        <p:spPr>
          <a:xfrm flipH="1">
            <a:off x="10610240" y="4915359"/>
            <a:ext cx="70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IHC 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4577687-6630-FF4C-8D22-7697BCC0EA97}"/>
              </a:ext>
            </a:extLst>
          </p:cNvPr>
          <p:cNvSpPr/>
          <p:nvPr/>
        </p:nvSpPr>
        <p:spPr>
          <a:xfrm>
            <a:off x="9980327" y="4579993"/>
            <a:ext cx="1117809" cy="33642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1592A2-3A57-2F4F-9933-62DEEE0203FD}"/>
              </a:ext>
            </a:extLst>
          </p:cNvPr>
          <p:cNvSpPr txBox="1"/>
          <p:nvPr/>
        </p:nvSpPr>
        <p:spPr>
          <a:xfrm>
            <a:off x="10020847" y="4563539"/>
            <a:ext cx="10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041C604E-006D-974F-929F-7B33ED442150}"/>
              </a:ext>
            </a:extLst>
          </p:cNvPr>
          <p:cNvSpPr/>
          <p:nvPr/>
        </p:nvSpPr>
        <p:spPr>
          <a:xfrm>
            <a:off x="10393209" y="5269297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D93ACA74-22FD-1F42-9351-0E31E836BA18}"/>
              </a:ext>
            </a:extLst>
          </p:cNvPr>
          <p:cNvCxnSpPr>
            <a:cxnSpLocks/>
          </p:cNvCxnSpPr>
          <p:nvPr/>
        </p:nvCxnSpPr>
        <p:spPr>
          <a:xfrm flipH="1">
            <a:off x="10447126" y="5300084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CC22581-89CD-3441-AABE-27C0AF3D8B08}"/>
              </a:ext>
            </a:extLst>
          </p:cNvPr>
          <p:cNvCxnSpPr>
            <a:cxnSpLocks/>
          </p:cNvCxnSpPr>
          <p:nvPr/>
        </p:nvCxnSpPr>
        <p:spPr>
          <a:xfrm flipH="1" flipV="1">
            <a:off x="10439692" y="5322553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032E55A-1291-FE42-8149-10CA1AC9CD6E}"/>
              </a:ext>
            </a:extLst>
          </p:cNvPr>
          <p:cNvCxnSpPr>
            <a:cxnSpLocks/>
          </p:cNvCxnSpPr>
          <p:nvPr/>
        </p:nvCxnSpPr>
        <p:spPr>
          <a:xfrm>
            <a:off x="10556675" y="4178965"/>
            <a:ext cx="0" cy="39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FD3D9C2-6958-6C4F-B135-818B9827777C}"/>
              </a:ext>
            </a:extLst>
          </p:cNvPr>
          <p:cNvSpPr txBox="1"/>
          <p:nvPr/>
        </p:nvSpPr>
        <p:spPr>
          <a:xfrm flipH="1">
            <a:off x="9728518" y="4210413"/>
            <a:ext cx="89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15D190F-4DE9-8542-9D09-9CBF04B14DE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10546630" y="4932871"/>
            <a:ext cx="5282" cy="336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6C82A0F-C5C5-7547-9E04-4D8FA100BC8F}"/>
              </a:ext>
            </a:extLst>
          </p:cNvPr>
          <p:cNvSpPr txBox="1"/>
          <p:nvPr/>
        </p:nvSpPr>
        <p:spPr>
          <a:xfrm>
            <a:off x="8917541" y="5622910"/>
            <a:ext cx="186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dependent</a:t>
            </a:r>
            <a:r>
              <a:rPr kumimoji="1" lang="en-US" altLang="ja-JP" i="1" dirty="0">
                <a:ea typeface="Cambria Math" panose="02040503050406030204" pitchFamily="18" charset="0"/>
              </a:rPr>
              <a:t> 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gain control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E6F85CC-8570-1348-A4C0-9C79ECEDC355}"/>
              </a:ext>
            </a:extLst>
          </p:cNvPr>
          <p:cNvSpPr txBox="1"/>
          <p:nvPr/>
        </p:nvSpPr>
        <p:spPr>
          <a:xfrm>
            <a:off x="10349409" y="5627308"/>
            <a:ext cx="150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ea typeface="Cambria Math" panose="02040503050406030204" pitchFamily="18" charset="0"/>
              </a:rPr>
              <a:t>Level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independent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</p:spTree>
    <p:extLst>
      <p:ext uri="{BB962C8B-B14F-4D97-AF65-F5344CB8AC3E}">
        <p14:creationId xmlns:p14="http://schemas.microsoft.com/office/powerpoint/2010/main" val="18417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D00C-2697-3344-9F74-CBA3B693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4FFF-C41E-E34F-B2A6-44669E9E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101143-797E-CD4A-A92C-5C74C4EA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6" y="556355"/>
            <a:ext cx="9993086" cy="62011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4385B6-43F1-7540-8775-AA35D4398707}"/>
              </a:ext>
            </a:extLst>
          </p:cNvPr>
          <p:cNvSpPr txBox="1"/>
          <p:nvPr/>
        </p:nvSpPr>
        <p:spPr>
          <a:xfrm>
            <a:off x="214952" y="617696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GCFBv211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411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D7203-8889-D542-A013-091E1248A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Previous versions: </a:t>
            </a:r>
            <a:br>
              <a:rPr kumimoji="1" lang="en-US" altLang="ja-JP" dirty="0"/>
            </a:br>
            <a:r>
              <a:rPr kumimoji="1" lang="en-US" altLang="ja-JP" dirty="0"/>
              <a:t>not in use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C81D26-A117-684F-8DE1-4D18E5E48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2D741335-A9DF-9E45-8BBA-CD4F95E64F11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9660576" y="5007778"/>
            <a:ext cx="820532" cy="15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931843" y="2420538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251688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79439" y="650518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407913" y="1078815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E6E549-295E-044C-A8B9-6712F558135A}"/>
              </a:ext>
            </a:extLst>
          </p:cNvPr>
          <p:cNvSpPr/>
          <p:nvPr/>
        </p:nvSpPr>
        <p:spPr>
          <a:xfrm>
            <a:off x="5921398" y="1080383"/>
            <a:ext cx="2226922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1816845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1816844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130025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1754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203598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025153" y="21869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5DF8C5-6672-B643-9151-50A84BA66965}"/>
              </a:ext>
            </a:extLst>
          </p:cNvPr>
          <p:cNvSpPr txBox="1"/>
          <p:nvPr/>
        </p:nvSpPr>
        <p:spPr>
          <a:xfrm>
            <a:off x="6076851" y="151017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669DB5-7EA6-FB49-975E-8D4BA2EAA283}"/>
              </a:ext>
            </a:extLst>
          </p:cNvPr>
          <p:cNvSpPr txBox="1"/>
          <p:nvPr/>
        </p:nvSpPr>
        <p:spPr>
          <a:xfrm>
            <a:off x="6017763" y="1817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828527-95F0-8043-B802-8792FC0A4AF3}"/>
              </a:ext>
            </a:extLst>
          </p:cNvPr>
          <p:cNvSpPr txBox="1"/>
          <p:nvPr/>
        </p:nvSpPr>
        <p:spPr>
          <a:xfrm>
            <a:off x="5921398" y="111497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3" y="3343051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4811970" y="3386280"/>
            <a:ext cx="28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estimation </a:t>
            </a:r>
            <a:r>
              <a:rPr lang="en-US" altLang="ja-JP" dirty="0">
                <a:ea typeface="Cambria Math" panose="02040503050406030204" pitchFamily="18" charset="0"/>
              </a:rPr>
              <a:t> 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99176" y="1749677"/>
            <a:ext cx="522222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1749270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29772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960508" y="2980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274613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2697129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6411289" y="2751813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6406978" y="269375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</p:cNvCxnSpPr>
          <p:nvPr/>
        </p:nvCxnSpPr>
        <p:spPr>
          <a:xfrm>
            <a:off x="10050003" y="4173064"/>
            <a:ext cx="0" cy="675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392327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18986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1898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424108" y="1090516"/>
            <a:ext cx="189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36227" y="3906616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407913" y="4346614"/>
            <a:ext cx="1991264" cy="13355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1051346" y="2595926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1067979" y="2589443"/>
            <a:ext cx="32113" cy="2044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  <a:endCxn id="236" idx="1"/>
          </p:cNvCxnSpPr>
          <p:nvPr/>
        </p:nvCxnSpPr>
        <p:spPr>
          <a:xfrm>
            <a:off x="5399177" y="5014368"/>
            <a:ext cx="529479" cy="5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600451" y="4882396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593062" y="4835244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22AA8DA0-C845-2D47-BCAD-14C80A06CB88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8177249" y="5020068"/>
            <a:ext cx="4157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903160" y="4842280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957077" y="4873067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23288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2329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949643" y="4895536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569635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032212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130025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330057" y="5789742"/>
            <a:ext cx="36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 ( Sampling rate: f</a:t>
            </a:r>
            <a:r>
              <a:rPr kumimoji="1" lang="en-US" altLang="ja-JP" i="1" baseline="-25000" dirty="0">
                <a:ea typeface="Cambria Math" panose="02040503050406030204" pitchFamily="18" charset="0"/>
              </a:rPr>
              <a:t>s</a:t>
            </a:r>
            <a:r>
              <a:rPr kumimoji="1" lang="en-US" altLang="ja-JP" i="1" dirty="0">
                <a:ea typeface="Cambria Math" panose="02040503050406030204" pitchFamily="18" charset="0"/>
              </a:rPr>
              <a:t> )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66C6D13-6EDB-9248-A5E5-1BCAA13AEDB9}"/>
              </a:ext>
            </a:extLst>
          </p:cNvPr>
          <p:cNvSpPr txBox="1"/>
          <p:nvPr/>
        </p:nvSpPr>
        <p:spPr>
          <a:xfrm>
            <a:off x="8991823" y="5230226"/>
            <a:ext cx="13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Dynamic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nonlinear</a:t>
            </a:r>
            <a:endParaRPr kumimoji="1" lang="en-US" altLang="ja-JP" i="1" dirty="0">
              <a:ea typeface="Cambria Math" panose="02040503050406030204" pitchFamily="18" charset="0"/>
            </a:endParaRPr>
          </a:p>
          <a:p>
            <a:r>
              <a:rPr lang="en-US" altLang="ja-JP" i="1" dirty="0">
                <a:ea typeface="Cambria Math" panose="02040503050406030204" pitchFamily="18" charset="0"/>
              </a:rPr>
              <a:t>gain control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57008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>
            <a:off x="-41335" y="639279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GCFBv231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/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/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DB44A3-2C98-0F43-9A8A-9C06636FE96E}"/>
              </a:ext>
            </a:extLst>
          </p:cNvPr>
          <p:cNvCxnSpPr>
            <a:cxnSpLocks/>
          </p:cNvCxnSpPr>
          <p:nvPr/>
        </p:nvCxnSpPr>
        <p:spPr>
          <a:xfrm flipV="1">
            <a:off x="6552903" y="2228950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9EDE39F-B9F5-D84E-8EA6-31DC99F26A93}"/>
              </a:ext>
            </a:extLst>
          </p:cNvPr>
          <p:cNvCxnSpPr>
            <a:cxnSpLocks/>
          </p:cNvCxnSpPr>
          <p:nvPr/>
        </p:nvCxnSpPr>
        <p:spPr>
          <a:xfrm flipV="1">
            <a:off x="7692282" y="1457209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/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4315AF-A082-754E-B974-BD7AD4F2352D}"/>
              </a:ext>
            </a:extLst>
          </p:cNvPr>
          <p:cNvSpPr txBox="1"/>
          <p:nvPr/>
        </p:nvSpPr>
        <p:spPr>
          <a:xfrm>
            <a:off x="7694612" y="20853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B78D66-2C47-1A49-B334-C53FC1AD9898}"/>
              </a:ext>
            </a:extLst>
          </p:cNvPr>
          <p:cNvSpPr txBox="1"/>
          <p:nvPr/>
        </p:nvSpPr>
        <p:spPr>
          <a:xfrm>
            <a:off x="7689227" y="13292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CC71BDC-104E-D344-A091-3AFE65F9DE46}"/>
              </a:ext>
            </a:extLst>
          </p:cNvPr>
          <p:cNvSpPr/>
          <p:nvPr/>
        </p:nvSpPr>
        <p:spPr>
          <a:xfrm flipH="1">
            <a:off x="8171134" y="2592663"/>
            <a:ext cx="2353982" cy="15804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B4766AF-A789-FF49-8E88-55068C85D76E}"/>
              </a:ext>
            </a:extLst>
          </p:cNvPr>
          <p:cNvSpPr txBox="1"/>
          <p:nvPr/>
        </p:nvSpPr>
        <p:spPr>
          <a:xfrm flipH="1">
            <a:off x="8380476" y="3738692"/>
            <a:ext cx="3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59952A7E-A46C-E64D-BE43-6FC05A3C4CF3}"/>
              </a:ext>
            </a:extLst>
          </p:cNvPr>
          <p:cNvSpPr txBox="1"/>
          <p:nvPr/>
        </p:nvSpPr>
        <p:spPr>
          <a:xfrm flipH="1">
            <a:off x="8292483" y="2570793"/>
            <a:ext cx="20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OHC gain function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/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91F28438-BE12-5849-A90A-19A0D35B7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9089" y="2926040"/>
                <a:ext cx="719242" cy="43851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726F1557-F3B3-6E4E-A385-F53A890D9B28}"/>
              </a:ext>
            </a:extLst>
          </p:cNvPr>
          <p:cNvCxnSpPr>
            <a:cxnSpLocks/>
          </p:cNvCxnSpPr>
          <p:nvPr/>
        </p:nvCxnSpPr>
        <p:spPr>
          <a:xfrm>
            <a:off x="8772134" y="3747539"/>
            <a:ext cx="1707632" cy="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1923DEB9-E3FF-454C-BDC6-F1CEE5F644DB}"/>
              </a:ext>
            </a:extLst>
          </p:cNvPr>
          <p:cNvCxnSpPr>
            <a:cxnSpLocks/>
          </p:cNvCxnSpPr>
          <p:nvPr/>
        </p:nvCxnSpPr>
        <p:spPr>
          <a:xfrm flipH="1" flipV="1">
            <a:off x="9082751" y="3216720"/>
            <a:ext cx="14922" cy="54595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21443CA2-53EA-9E4B-A309-DC90A6460934}"/>
              </a:ext>
            </a:extLst>
          </p:cNvPr>
          <p:cNvSpPr txBox="1"/>
          <p:nvPr/>
        </p:nvSpPr>
        <p:spPr>
          <a:xfrm flipH="1">
            <a:off x="8360153" y="3321741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OHC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41B7869A-DE52-CB46-9102-7C2512C8D3CF}"/>
              </a:ext>
            </a:extLst>
          </p:cNvPr>
          <p:cNvSpPr/>
          <p:nvPr/>
        </p:nvSpPr>
        <p:spPr>
          <a:xfrm>
            <a:off x="5928656" y="4349828"/>
            <a:ext cx="2248593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C6C8BF91-412B-CD43-80B2-04473EA8121F}"/>
              </a:ext>
            </a:extLst>
          </p:cNvPr>
          <p:cNvSpPr txBox="1"/>
          <p:nvPr/>
        </p:nvSpPr>
        <p:spPr>
          <a:xfrm>
            <a:off x="6151190" y="47654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1B10F57-510D-8748-9D9C-177822CB29BA}"/>
              </a:ext>
            </a:extLst>
          </p:cNvPr>
          <p:cNvSpPr txBox="1"/>
          <p:nvPr/>
        </p:nvSpPr>
        <p:spPr>
          <a:xfrm>
            <a:off x="6092102" y="507297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B95AF66E-BA48-CF4C-8654-232543200289}"/>
              </a:ext>
            </a:extLst>
          </p:cNvPr>
          <p:cNvSpPr txBox="1"/>
          <p:nvPr/>
        </p:nvSpPr>
        <p:spPr>
          <a:xfrm>
            <a:off x="5995737" y="4370297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/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7ECA48B9-DB93-FA49-A011-923882CF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90" y="4994868"/>
                <a:ext cx="737381" cy="438518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/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538A79E9-46D6-9447-84E0-19AE8871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58" y="4421979"/>
                <a:ext cx="698741" cy="43851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777643C-348F-474F-8456-5EFA8DE74BEC}"/>
              </a:ext>
            </a:extLst>
          </p:cNvPr>
          <p:cNvCxnSpPr>
            <a:cxnSpLocks/>
          </p:cNvCxnSpPr>
          <p:nvPr/>
        </p:nvCxnSpPr>
        <p:spPr>
          <a:xfrm flipV="1">
            <a:off x="6627242" y="5484271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BDEE55FE-217E-AC43-A93E-A2F9C0C15173}"/>
              </a:ext>
            </a:extLst>
          </p:cNvPr>
          <p:cNvCxnSpPr>
            <a:cxnSpLocks/>
          </p:cNvCxnSpPr>
          <p:nvPr/>
        </p:nvCxnSpPr>
        <p:spPr>
          <a:xfrm flipV="1">
            <a:off x="7832440" y="4705495"/>
            <a:ext cx="1746" cy="7948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/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33249B86-2D52-3E45-BC60-D20F79A6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88" y="4763114"/>
                <a:ext cx="3920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AA15B02F-9D3D-094C-98B4-75F0AE3BEB2C}"/>
              </a:ext>
            </a:extLst>
          </p:cNvPr>
          <p:cNvSpPr txBox="1"/>
          <p:nvPr/>
        </p:nvSpPr>
        <p:spPr>
          <a:xfrm>
            <a:off x="7848059" y="533213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FC7EF10E-6C3E-9141-8AF7-CD34D997A4B5}"/>
              </a:ext>
            </a:extLst>
          </p:cNvPr>
          <p:cNvSpPr txBox="1"/>
          <p:nvPr/>
        </p:nvSpPr>
        <p:spPr>
          <a:xfrm>
            <a:off x="7828161" y="461357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3394215" y="4372122"/>
            <a:ext cx="2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(</a:t>
            </a:r>
            <a:r>
              <a:rPr kumimoji="1" lang="en-US" altLang="ja-JP" dirty="0" err="1">
                <a:ea typeface="Cambria Math" panose="02040503050406030204" pitchFamily="18" charset="0"/>
              </a:rPr>
              <a:t>pGC</a:t>
            </a:r>
            <a:r>
              <a:rPr kumimoji="1" lang="en-US" altLang="ja-JP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3557900" y="484519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7658170" y="3714475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E9CD00B-B7BD-3841-B942-FD432FC00E94}"/>
              </a:ext>
            </a:extLst>
          </p:cNvPr>
          <p:cNvSpPr/>
          <p:nvPr/>
        </p:nvSpPr>
        <p:spPr>
          <a:xfrm>
            <a:off x="10494197" y="4633610"/>
            <a:ext cx="1211789" cy="765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D771140-CD87-694D-BA05-8D5934505D14}"/>
              </a:ext>
            </a:extLst>
          </p:cNvPr>
          <p:cNvSpPr txBox="1"/>
          <p:nvPr/>
        </p:nvSpPr>
        <p:spPr>
          <a:xfrm>
            <a:off x="10560020" y="4705904"/>
            <a:ext cx="107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8B192EFA-4D2D-AC46-8119-173FBD8C9BA7}"/>
              </a:ext>
            </a:extLst>
          </p:cNvPr>
          <p:cNvSpPr txBox="1"/>
          <p:nvPr/>
        </p:nvSpPr>
        <p:spPr>
          <a:xfrm>
            <a:off x="10647149" y="5507225"/>
            <a:ext cx="105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</a:t>
            </a:r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08385B7-28F9-5D43-84E8-4D54F9ABF67B}"/>
              </a:ext>
            </a:extLst>
          </p:cNvPr>
          <p:cNvSpPr txBox="1"/>
          <p:nvPr/>
        </p:nvSpPr>
        <p:spPr>
          <a:xfrm>
            <a:off x="8872336" y="3732796"/>
            <a:ext cx="5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6195E5E-D8EE-074E-A54A-F2F53A5E5249}"/>
              </a:ext>
            </a:extLst>
          </p:cNvPr>
          <p:cNvSpPr txBox="1"/>
          <p:nvPr/>
        </p:nvSpPr>
        <p:spPr>
          <a:xfrm flipH="1">
            <a:off x="9330775" y="4290008"/>
            <a:ext cx="84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>
              <a:latin typeface="JSMATH-CMMI10" panose="02000603000000000000" pitchFamily="2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6DE759C-308F-4F43-B870-54C52D496962}"/>
              </a:ext>
            </a:extLst>
          </p:cNvPr>
          <p:cNvSpPr txBox="1"/>
          <p:nvPr/>
        </p:nvSpPr>
        <p:spPr>
          <a:xfrm>
            <a:off x="5004877" y="3693795"/>
            <a:ext cx="2647966" cy="3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(Frame rate processing)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B6838AE-2731-1A4D-B436-FF737F5440D6}"/>
              </a:ext>
            </a:extLst>
          </p:cNvPr>
          <p:cNvSpPr txBox="1"/>
          <p:nvPr/>
        </p:nvSpPr>
        <p:spPr>
          <a:xfrm>
            <a:off x="9761007" y="3738692"/>
            <a:ext cx="70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Level</a:t>
            </a:r>
            <a:endParaRPr lang="ja-JP" altLang="en-US"/>
          </a:p>
        </p:txBody>
      </p:sp>
      <p:sp>
        <p:nvSpPr>
          <p:cNvPr id="138" name="フリーフォーム 137">
            <a:extLst>
              <a:ext uri="{FF2B5EF4-FFF2-40B4-BE49-F238E27FC236}">
                <a16:creationId xmlns:a16="http://schemas.microsoft.com/office/drawing/2014/main" id="{2212F059-35D1-2448-B7CC-22BE19372FE2}"/>
              </a:ext>
            </a:extLst>
          </p:cNvPr>
          <p:cNvSpPr/>
          <p:nvPr/>
        </p:nvSpPr>
        <p:spPr>
          <a:xfrm>
            <a:off x="6254237" y="1691451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フリーフォーム 136">
            <a:extLst>
              <a:ext uri="{FF2B5EF4-FFF2-40B4-BE49-F238E27FC236}">
                <a16:creationId xmlns:a16="http://schemas.microsoft.com/office/drawing/2014/main" id="{F5C2E060-A398-1944-A820-934E0DC97A70}"/>
              </a:ext>
            </a:extLst>
          </p:cNvPr>
          <p:cNvSpPr/>
          <p:nvPr/>
        </p:nvSpPr>
        <p:spPr>
          <a:xfrm>
            <a:off x="6213727" y="1478609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 141">
            <a:extLst>
              <a:ext uri="{FF2B5EF4-FFF2-40B4-BE49-F238E27FC236}">
                <a16:creationId xmlns:a16="http://schemas.microsoft.com/office/drawing/2014/main" id="{F0563427-6D5C-FC4D-9318-445FF05757C1}"/>
              </a:ext>
            </a:extLst>
          </p:cNvPr>
          <p:cNvSpPr/>
          <p:nvPr/>
        </p:nvSpPr>
        <p:spPr>
          <a:xfrm>
            <a:off x="6334026" y="4938967"/>
            <a:ext cx="139697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A89FD593-6E63-4545-A26E-14806FB4F397}"/>
              </a:ext>
            </a:extLst>
          </p:cNvPr>
          <p:cNvSpPr/>
          <p:nvPr/>
        </p:nvSpPr>
        <p:spPr>
          <a:xfrm>
            <a:off x="6324673" y="4740756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 143">
            <a:extLst>
              <a:ext uri="{FF2B5EF4-FFF2-40B4-BE49-F238E27FC236}">
                <a16:creationId xmlns:a16="http://schemas.microsoft.com/office/drawing/2014/main" id="{5F1119B5-7A04-C643-B977-BCDB12D42B57}"/>
              </a:ext>
            </a:extLst>
          </p:cNvPr>
          <p:cNvSpPr/>
          <p:nvPr/>
        </p:nvSpPr>
        <p:spPr>
          <a:xfrm flipH="1">
            <a:off x="8814499" y="3193796"/>
            <a:ext cx="1502400" cy="56365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 144">
            <a:extLst>
              <a:ext uri="{FF2B5EF4-FFF2-40B4-BE49-F238E27FC236}">
                <a16:creationId xmlns:a16="http://schemas.microsoft.com/office/drawing/2014/main" id="{1079EF64-BA0C-1F44-9952-CF4DA64CE502}"/>
              </a:ext>
            </a:extLst>
          </p:cNvPr>
          <p:cNvSpPr/>
          <p:nvPr/>
        </p:nvSpPr>
        <p:spPr>
          <a:xfrm flipH="1">
            <a:off x="8814499" y="2996993"/>
            <a:ext cx="153491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72C0DF4-69BB-2D45-8E46-BBAC4B9E94FC}"/>
              </a:ext>
            </a:extLst>
          </p:cNvPr>
          <p:cNvSpPr txBox="1"/>
          <p:nvPr/>
        </p:nvSpPr>
        <p:spPr>
          <a:xfrm flipH="1">
            <a:off x="10567038" y="5000951"/>
            <a:ext cx="121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+mj-ea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IHC</a:t>
            </a:r>
            <a:r>
              <a:rPr lang="en-US" altLang="ja-JP" dirty="0">
                <a:latin typeface="Times" pitchFamily="2" charset="0"/>
                <a:ea typeface="+mj-ea"/>
              </a:rPr>
              <a:t> </a:t>
            </a:r>
            <a:r>
              <a:rPr lang="en-US" altLang="ja-JP" sz="1400" dirty="0">
                <a:latin typeface="Times" pitchFamily="2" charset="0"/>
                <a:ea typeface="+mj-ea"/>
              </a:rPr>
              <a:t>(&lt; 0)</a:t>
            </a:r>
            <a:r>
              <a:rPr lang="en-US" altLang="ja-JP" baseline="-25000" dirty="0">
                <a:latin typeface="JSMATH-CMMI10" panose="02000603000000000000" pitchFamily="2" charset="0"/>
                <a:ea typeface="+mj-ea"/>
              </a:rPr>
              <a:t> </a:t>
            </a:r>
            <a:endParaRPr lang="ja-JP" altLang="en-US">
              <a:latin typeface="JSMATH-CMMI10" panose="02000603000000000000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877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2D741335-A9DF-9E45-8BBA-CD4F95E64F11}"/>
              </a:ext>
            </a:extLst>
          </p:cNvPr>
          <p:cNvCxnSpPr>
            <a:cxnSpLocks/>
          </p:cNvCxnSpPr>
          <p:nvPr/>
        </p:nvCxnSpPr>
        <p:spPr>
          <a:xfrm>
            <a:off x="9730547" y="5007777"/>
            <a:ext cx="750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931843" y="2420538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251688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79439" y="650518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407913" y="1078815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1816845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1816844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130025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1754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203598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025153" y="21869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3" y="3343051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4811970" y="3386280"/>
            <a:ext cx="289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estimation </a:t>
            </a:r>
            <a:r>
              <a:rPr lang="en-US" altLang="ja-JP" dirty="0">
                <a:ea typeface="Cambria Math" panose="02040503050406030204" pitchFamily="18" charset="0"/>
              </a:rPr>
              <a:t> 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399176" y="1749677"/>
            <a:ext cx="522222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1749270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29772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960508" y="2980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274613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2697129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6411289" y="2751813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6406978" y="269375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</p:cNvCxnSpPr>
          <p:nvPr/>
        </p:nvCxnSpPr>
        <p:spPr>
          <a:xfrm>
            <a:off x="10050003" y="4173064"/>
            <a:ext cx="0" cy="675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392327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18986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1898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424107" y="1090516"/>
            <a:ext cx="19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 </a:t>
            </a:r>
            <a:r>
              <a:rPr lang="en-US" altLang="ja-JP" dirty="0">
                <a:ea typeface="Cambria Math" panose="02040503050406030204" pitchFamily="18" charset="0"/>
              </a:rPr>
              <a:t>(</a:t>
            </a:r>
            <a:r>
              <a:rPr lang="en-US" altLang="ja-JP" dirty="0" err="1">
                <a:ea typeface="Cambria Math" panose="02040503050406030204" pitchFamily="18" charset="0"/>
              </a:rPr>
              <a:t>pGC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36227" y="3906616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407913" y="4346614"/>
            <a:ext cx="1991264" cy="133550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1051346" y="2595926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1067979" y="2589443"/>
            <a:ext cx="32113" cy="2044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99177" y="5012519"/>
            <a:ext cx="596560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664202" y="4863057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663157" y="479876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22AA8DA0-C845-2D47-BCAD-14C80A06CB88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8227882" y="5007407"/>
            <a:ext cx="430742" cy="7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903160" y="4842280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957077" y="4873067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21981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21993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949643" y="4895536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569635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032212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130025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507727" y="5768561"/>
            <a:ext cx="36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 ( Sampling rate: f</a:t>
            </a:r>
            <a:r>
              <a:rPr kumimoji="1" lang="en-US" altLang="ja-JP" i="1" baseline="-25000" dirty="0">
                <a:ea typeface="Cambria Math" panose="02040503050406030204" pitchFamily="18" charset="0"/>
              </a:rPr>
              <a:t>s</a:t>
            </a:r>
            <a:r>
              <a:rPr kumimoji="1" lang="en-US" altLang="ja-JP" i="1" dirty="0">
                <a:ea typeface="Cambria Math" panose="02040503050406030204" pitchFamily="18" charset="0"/>
              </a:rPr>
              <a:t> )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66C6D13-6EDB-9248-A5E5-1BCAA13AEDB9}"/>
              </a:ext>
            </a:extLst>
          </p:cNvPr>
          <p:cNvSpPr txBox="1"/>
          <p:nvPr/>
        </p:nvSpPr>
        <p:spPr>
          <a:xfrm>
            <a:off x="9013101" y="5452011"/>
            <a:ext cx="139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Non-linear 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gain loss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57008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>
            <a:off x="-41335" y="6392792"/>
            <a:ext cx="1183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WHIS</a:t>
            </a:r>
            <a:r>
              <a:rPr kumimoji="1" lang="ja-JP" altLang="en-US" sz="2800"/>
              <a:t>の場合：入力レベル換算なので、こういう形になる。もう少し改変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CC71BDC-104E-D344-A091-3AFE65F9DE46}"/>
              </a:ext>
            </a:extLst>
          </p:cNvPr>
          <p:cNvSpPr/>
          <p:nvPr/>
        </p:nvSpPr>
        <p:spPr>
          <a:xfrm flipH="1">
            <a:off x="8153708" y="2593836"/>
            <a:ext cx="2353982" cy="15804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59952A7E-A46C-E64D-BE43-6FC05A3C4CF3}"/>
              </a:ext>
            </a:extLst>
          </p:cNvPr>
          <p:cNvSpPr txBox="1"/>
          <p:nvPr/>
        </p:nvSpPr>
        <p:spPr>
          <a:xfrm flipH="1">
            <a:off x="8344710" y="2576453"/>
            <a:ext cx="130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IO function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726F1557-F3B3-6E4E-A385-F53A890D9B28}"/>
              </a:ext>
            </a:extLst>
          </p:cNvPr>
          <p:cNvCxnSpPr>
            <a:cxnSpLocks/>
          </p:cNvCxnSpPr>
          <p:nvPr/>
        </p:nvCxnSpPr>
        <p:spPr>
          <a:xfrm flipV="1">
            <a:off x="9144340" y="2726992"/>
            <a:ext cx="1151948" cy="113257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1923DEB9-E3FF-454C-BDC6-F1CEE5F644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600214" y="3608686"/>
            <a:ext cx="376120" cy="7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21443CA2-53EA-9E4B-A309-DC90A6460934}"/>
              </a:ext>
            </a:extLst>
          </p:cNvPr>
          <p:cNvSpPr txBox="1"/>
          <p:nvPr/>
        </p:nvSpPr>
        <p:spPr>
          <a:xfrm flipH="1">
            <a:off x="9020164" y="3443319"/>
            <a:ext cx="9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3394215" y="4372122"/>
            <a:ext cx="20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</a:t>
            </a:r>
            <a:r>
              <a:rPr lang="en-US" altLang="ja-JP" dirty="0">
                <a:ea typeface="Cambria Math" panose="02040503050406030204" pitchFamily="18" charset="0"/>
              </a:rPr>
              <a:t>GC (</a:t>
            </a:r>
            <a:r>
              <a:rPr lang="en-US" altLang="ja-JP" dirty="0" err="1">
                <a:ea typeface="Cambria Math" panose="02040503050406030204" pitchFamily="18" charset="0"/>
              </a:rPr>
              <a:t>pGC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3557900" y="4832137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7658170" y="3714475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E9CD00B-B7BD-3841-B942-FD432FC00E94}"/>
              </a:ext>
            </a:extLst>
          </p:cNvPr>
          <p:cNvSpPr/>
          <p:nvPr/>
        </p:nvSpPr>
        <p:spPr>
          <a:xfrm>
            <a:off x="10494197" y="4633610"/>
            <a:ext cx="1211789" cy="765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D771140-CD87-694D-BA05-8D5934505D14}"/>
              </a:ext>
            </a:extLst>
          </p:cNvPr>
          <p:cNvSpPr txBox="1"/>
          <p:nvPr/>
        </p:nvSpPr>
        <p:spPr>
          <a:xfrm>
            <a:off x="10539949" y="4690202"/>
            <a:ext cx="107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8B192EFA-4D2D-AC46-8119-173FBD8C9BA7}"/>
              </a:ext>
            </a:extLst>
          </p:cNvPr>
          <p:cNvSpPr txBox="1"/>
          <p:nvPr/>
        </p:nvSpPr>
        <p:spPr>
          <a:xfrm>
            <a:off x="10583086" y="5446371"/>
            <a:ext cx="105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</a:t>
            </a:r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08385B7-28F9-5D43-84E8-4D54F9ABF67B}"/>
              </a:ext>
            </a:extLst>
          </p:cNvPr>
          <p:cNvSpPr txBox="1"/>
          <p:nvPr/>
        </p:nvSpPr>
        <p:spPr>
          <a:xfrm>
            <a:off x="8770950" y="3779144"/>
            <a:ext cx="5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endParaRPr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6195E5E-D8EE-074E-A54A-F2F53A5E5249}"/>
              </a:ext>
            </a:extLst>
          </p:cNvPr>
          <p:cNvSpPr txBox="1"/>
          <p:nvPr/>
        </p:nvSpPr>
        <p:spPr>
          <a:xfrm flipH="1">
            <a:off x="9340379" y="4341818"/>
            <a:ext cx="9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OHC</a:t>
            </a:r>
            <a:endParaRPr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6DE759C-308F-4F43-B870-54C52D496962}"/>
              </a:ext>
            </a:extLst>
          </p:cNvPr>
          <p:cNvSpPr txBox="1"/>
          <p:nvPr/>
        </p:nvSpPr>
        <p:spPr>
          <a:xfrm>
            <a:off x="5004877" y="3693795"/>
            <a:ext cx="2647966" cy="37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(Frame rate processing)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B6838AE-2731-1A4D-B436-FF737F5440D6}"/>
              </a:ext>
            </a:extLst>
          </p:cNvPr>
          <p:cNvSpPr txBox="1"/>
          <p:nvPr/>
        </p:nvSpPr>
        <p:spPr>
          <a:xfrm>
            <a:off x="9780697" y="3745848"/>
            <a:ext cx="70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Level</a:t>
            </a:r>
            <a:endParaRPr lang="ja-JP" altLang="en-US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A340C8BE-390A-1647-B2C0-F5CC55252FA7}"/>
              </a:ext>
            </a:extLst>
          </p:cNvPr>
          <p:cNvSpPr/>
          <p:nvPr/>
        </p:nvSpPr>
        <p:spPr>
          <a:xfrm>
            <a:off x="8313168" y="2775153"/>
            <a:ext cx="1935313" cy="1146902"/>
          </a:xfrm>
          <a:custGeom>
            <a:avLst/>
            <a:gdLst>
              <a:gd name="connsiteX0" fmla="*/ 0 w 1626326"/>
              <a:gd name="connsiteY0" fmla="*/ 999309 h 999309"/>
              <a:gd name="connsiteX1" fmla="*/ 509452 w 1626326"/>
              <a:gd name="connsiteY1" fmla="*/ 502920 h 999309"/>
              <a:gd name="connsiteX2" fmla="*/ 947057 w 1626326"/>
              <a:gd name="connsiteY2" fmla="*/ 398417 h 999309"/>
              <a:gd name="connsiteX3" fmla="*/ 1169126 w 1626326"/>
              <a:gd name="connsiteY3" fmla="*/ 339635 h 999309"/>
              <a:gd name="connsiteX4" fmla="*/ 1352006 w 1626326"/>
              <a:gd name="connsiteY4" fmla="*/ 241663 h 999309"/>
              <a:gd name="connsiteX5" fmla="*/ 1626326 w 1626326"/>
              <a:gd name="connsiteY5" fmla="*/ 0 h 9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326" h="999309">
                <a:moveTo>
                  <a:pt x="0" y="999309"/>
                </a:moveTo>
                <a:cubicBezTo>
                  <a:pt x="175804" y="801189"/>
                  <a:pt x="351609" y="603069"/>
                  <a:pt x="509452" y="502920"/>
                </a:cubicBezTo>
                <a:cubicBezTo>
                  <a:pt x="667295" y="402771"/>
                  <a:pt x="837111" y="425631"/>
                  <a:pt x="947057" y="398417"/>
                </a:cubicBezTo>
                <a:cubicBezTo>
                  <a:pt x="1057003" y="371203"/>
                  <a:pt x="1101635" y="365761"/>
                  <a:pt x="1169126" y="339635"/>
                </a:cubicBezTo>
                <a:cubicBezTo>
                  <a:pt x="1236617" y="313509"/>
                  <a:pt x="1275806" y="298269"/>
                  <a:pt x="1352006" y="241663"/>
                </a:cubicBezTo>
                <a:cubicBezTo>
                  <a:pt x="1428206" y="185057"/>
                  <a:pt x="1527266" y="92528"/>
                  <a:pt x="162632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A8E346F-4849-0B40-B546-7B13B35EC24E}"/>
              </a:ext>
            </a:extLst>
          </p:cNvPr>
          <p:cNvCxnSpPr>
            <a:cxnSpLocks/>
          </p:cNvCxnSpPr>
          <p:nvPr/>
        </p:nvCxnSpPr>
        <p:spPr>
          <a:xfrm>
            <a:off x="8313168" y="3783304"/>
            <a:ext cx="209685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A0EF3342-7D17-0F41-A01F-BE349061F27A}"/>
              </a:ext>
            </a:extLst>
          </p:cNvPr>
          <p:cNvSpPr/>
          <p:nvPr/>
        </p:nvSpPr>
        <p:spPr>
          <a:xfrm>
            <a:off x="8698319" y="3041046"/>
            <a:ext cx="1265854" cy="898385"/>
          </a:xfrm>
          <a:custGeom>
            <a:avLst/>
            <a:gdLst>
              <a:gd name="connsiteX0" fmla="*/ 0 w 1397725"/>
              <a:gd name="connsiteY0" fmla="*/ 907868 h 907868"/>
              <a:gd name="connsiteX1" fmla="*/ 306977 w 1397725"/>
              <a:gd name="connsiteY1" fmla="*/ 581297 h 907868"/>
              <a:gd name="connsiteX2" fmla="*/ 509451 w 1397725"/>
              <a:gd name="connsiteY2" fmla="*/ 404948 h 907868"/>
              <a:gd name="connsiteX3" fmla="*/ 816428 w 1397725"/>
              <a:gd name="connsiteY3" fmla="*/ 300445 h 907868"/>
              <a:gd name="connsiteX4" fmla="*/ 1045028 w 1397725"/>
              <a:gd name="connsiteY4" fmla="*/ 228600 h 907868"/>
              <a:gd name="connsiteX5" fmla="*/ 1312817 w 1397725"/>
              <a:gd name="connsiteY5" fmla="*/ 65314 h 907868"/>
              <a:gd name="connsiteX6" fmla="*/ 1397725 w 1397725"/>
              <a:gd name="connsiteY6" fmla="*/ 0 h 9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7725" h="907868">
                <a:moveTo>
                  <a:pt x="0" y="907868"/>
                </a:moveTo>
                <a:cubicBezTo>
                  <a:pt x="111034" y="786492"/>
                  <a:pt x="222069" y="665117"/>
                  <a:pt x="306977" y="581297"/>
                </a:cubicBezTo>
                <a:cubicBezTo>
                  <a:pt x="391885" y="497477"/>
                  <a:pt x="424542" y="451757"/>
                  <a:pt x="509451" y="404948"/>
                </a:cubicBezTo>
                <a:cubicBezTo>
                  <a:pt x="594360" y="358139"/>
                  <a:pt x="727165" y="329836"/>
                  <a:pt x="816428" y="300445"/>
                </a:cubicBezTo>
                <a:cubicBezTo>
                  <a:pt x="905691" y="271054"/>
                  <a:pt x="962297" y="267788"/>
                  <a:pt x="1045028" y="228600"/>
                </a:cubicBezTo>
                <a:cubicBezTo>
                  <a:pt x="1127759" y="189412"/>
                  <a:pt x="1254034" y="103414"/>
                  <a:pt x="1312817" y="65314"/>
                </a:cubicBezTo>
                <a:cubicBezTo>
                  <a:pt x="1371600" y="27214"/>
                  <a:pt x="1384662" y="13607"/>
                  <a:pt x="1397725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1934C86-98F6-0745-AEE9-2672694E265F}"/>
                  </a:ext>
                </a:extLst>
              </p:cNvPr>
              <p:cNvSpPr txBox="1"/>
              <p:nvPr/>
            </p:nvSpPr>
            <p:spPr>
              <a:xfrm>
                <a:off x="8638825" y="2833630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1934C86-98F6-0745-AEE9-2672694E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25" y="2833630"/>
                <a:ext cx="698741" cy="438518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86124AB-BFD6-814B-811D-47A0E7484783}"/>
                  </a:ext>
                </a:extLst>
              </p:cNvPr>
              <p:cNvSpPr txBox="1"/>
              <p:nvPr/>
            </p:nvSpPr>
            <p:spPr>
              <a:xfrm>
                <a:off x="9558907" y="3098592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86124AB-BFD6-814B-811D-47A0E748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907" y="3098592"/>
                <a:ext cx="737381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5E96D6B9-32CA-6E4A-8F0A-3FD94822FE28}"/>
              </a:ext>
            </a:extLst>
          </p:cNvPr>
          <p:cNvCxnSpPr>
            <a:cxnSpLocks/>
          </p:cNvCxnSpPr>
          <p:nvPr/>
        </p:nvCxnSpPr>
        <p:spPr>
          <a:xfrm flipV="1">
            <a:off x="8976334" y="3504442"/>
            <a:ext cx="0" cy="33630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ECFA9E6-CF79-074F-9E5E-83EE68B2FFE2}"/>
              </a:ext>
            </a:extLst>
          </p:cNvPr>
          <p:cNvSpPr txBox="1"/>
          <p:nvPr/>
        </p:nvSpPr>
        <p:spPr>
          <a:xfrm flipH="1">
            <a:off x="10684233" y="4975019"/>
            <a:ext cx="94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HL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IHC</a:t>
            </a:r>
            <a:endParaRPr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6F04A907-CBA6-884F-A19F-86E27F2C96B9}"/>
              </a:ext>
            </a:extLst>
          </p:cNvPr>
          <p:cNvSpPr/>
          <p:nvPr/>
        </p:nvSpPr>
        <p:spPr>
          <a:xfrm>
            <a:off x="5921397" y="1080383"/>
            <a:ext cx="2215841" cy="135689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B953085-18D3-1A4E-ADD1-2578F5EE71AF}"/>
              </a:ext>
            </a:extLst>
          </p:cNvPr>
          <p:cNvSpPr txBox="1"/>
          <p:nvPr/>
        </p:nvSpPr>
        <p:spPr>
          <a:xfrm>
            <a:off x="6076851" y="151017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5187EB1-5654-344C-BFEB-3A78B9C1E6D0}"/>
              </a:ext>
            </a:extLst>
          </p:cNvPr>
          <p:cNvSpPr txBox="1"/>
          <p:nvPr/>
        </p:nvSpPr>
        <p:spPr>
          <a:xfrm>
            <a:off x="6017763" y="1817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8FFBED4B-06FD-D045-BF5F-979AC2B89FCF}"/>
              </a:ext>
            </a:extLst>
          </p:cNvPr>
          <p:cNvSpPr txBox="1"/>
          <p:nvPr/>
        </p:nvSpPr>
        <p:spPr>
          <a:xfrm>
            <a:off x="5921398" y="111497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4AF85B1B-F816-1944-83E1-0D439686FF36}"/>
                  </a:ext>
                </a:extLst>
              </p:cNvPr>
              <p:cNvSpPr txBox="1"/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4AF85B1B-F816-1944-83E1-0D439686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07" y="1718239"/>
                <a:ext cx="737381" cy="43851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5C40DF3-ED1F-D64E-8633-4101D2F162C4}"/>
                  </a:ext>
                </a:extLst>
              </p:cNvPr>
              <p:cNvSpPr txBox="1"/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5C40DF3-ED1F-D64E-8633-4101D2F1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F70391CD-E6BF-E249-8AF6-5FABDDD95466}"/>
              </a:ext>
            </a:extLst>
          </p:cNvPr>
          <p:cNvCxnSpPr>
            <a:cxnSpLocks/>
          </p:cNvCxnSpPr>
          <p:nvPr/>
        </p:nvCxnSpPr>
        <p:spPr>
          <a:xfrm flipV="1">
            <a:off x="6552903" y="2228950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06474FFE-E1A3-4240-AEB6-CD2BEC30B610}"/>
              </a:ext>
            </a:extLst>
          </p:cNvPr>
          <p:cNvCxnSpPr>
            <a:cxnSpLocks/>
          </p:cNvCxnSpPr>
          <p:nvPr/>
        </p:nvCxnSpPr>
        <p:spPr>
          <a:xfrm flipV="1">
            <a:off x="7692282" y="1457209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45F0332E-F87F-5149-B487-4515F31DE804}"/>
                  </a:ext>
                </a:extLst>
              </p:cNvPr>
              <p:cNvSpPr txBox="1"/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45F0332E-F87F-5149-B487-4515F31D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08" y="1491202"/>
                <a:ext cx="3920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C588EF60-15AA-8F47-B694-5003A3C38490}"/>
              </a:ext>
            </a:extLst>
          </p:cNvPr>
          <p:cNvSpPr txBox="1"/>
          <p:nvPr/>
        </p:nvSpPr>
        <p:spPr>
          <a:xfrm>
            <a:off x="7694612" y="20853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3723E2B2-A564-464C-B090-E0A2A7AA160C}"/>
              </a:ext>
            </a:extLst>
          </p:cNvPr>
          <p:cNvSpPr txBox="1"/>
          <p:nvPr/>
        </p:nvSpPr>
        <p:spPr>
          <a:xfrm>
            <a:off x="7689227" y="132924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78" name="フリーフォーム 177">
            <a:extLst>
              <a:ext uri="{FF2B5EF4-FFF2-40B4-BE49-F238E27FC236}">
                <a16:creationId xmlns:a16="http://schemas.microsoft.com/office/drawing/2014/main" id="{F1910641-83FC-B040-ABCB-790B5A2C2D4F}"/>
              </a:ext>
            </a:extLst>
          </p:cNvPr>
          <p:cNvSpPr/>
          <p:nvPr/>
        </p:nvSpPr>
        <p:spPr>
          <a:xfrm>
            <a:off x="6254237" y="1691451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リーフォーム 178">
            <a:extLst>
              <a:ext uri="{FF2B5EF4-FFF2-40B4-BE49-F238E27FC236}">
                <a16:creationId xmlns:a16="http://schemas.microsoft.com/office/drawing/2014/main" id="{9C806C78-B85A-6944-8B28-0137BBA9A9F1}"/>
              </a:ext>
            </a:extLst>
          </p:cNvPr>
          <p:cNvSpPr/>
          <p:nvPr/>
        </p:nvSpPr>
        <p:spPr>
          <a:xfrm>
            <a:off x="6213727" y="1478609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34964C8-50A6-C54D-AA46-325691BC92A2}"/>
              </a:ext>
            </a:extLst>
          </p:cNvPr>
          <p:cNvSpPr/>
          <p:nvPr/>
        </p:nvSpPr>
        <p:spPr>
          <a:xfrm>
            <a:off x="6006398" y="4341271"/>
            <a:ext cx="2221484" cy="13464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133551F-796E-D34A-BA91-5081EF499909}"/>
              </a:ext>
            </a:extLst>
          </p:cNvPr>
          <p:cNvSpPr txBox="1"/>
          <p:nvPr/>
        </p:nvSpPr>
        <p:spPr>
          <a:xfrm>
            <a:off x="6157286" y="47714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9C905D5-D8DC-6D41-9031-C8C81BBDEE6F}"/>
              </a:ext>
            </a:extLst>
          </p:cNvPr>
          <p:cNvSpPr txBox="1"/>
          <p:nvPr/>
        </p:nvSpPr>
        <p:spPr>
          <a:xfrm>
            <a:off x="6098198" y="50789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C736A87-6FEB-2845-B012-609E96D04CF4}"/>
              </a:ext>
            </a:extLst>
          </p:cNvPr>
          <p:cNvSpPr txBox="1"/>
          <p:nvPr/>
        </p:nvSpPr>
        <p:spPr>
          <a:xfrm>
            <a:off x="6001833" y="437623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F366F2C-C649-F946-A146-ACC5AAC1181F}"/>
                  </a:ext>
                </a:extLst>
              </p:cNvPr>
              <p:cNvSpPr txBox="1"/>
              <p:nvPr/>
            </p:nvSpPr>
            <p:spPr>
              <a:xfrm>
                <a:off x="7121842" y="497949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0F366F2C-C649-F946-A146-ACC5AAC1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42" y="4979499"/>
                <a:ext cx="737381" cy="43851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697EAF4C-16C5-934F-B933-D17FDF677E33}"/>
                  </a:ext>
                </a:extLst>
              </p:cNvPr>
              <p:cNvSpPr txBox="1"/>
              <p:nvPr/>
            </p:nvSpPr>
            <p:spPr>
              <a:xfrm>
                <a:off x="6849654" y="442791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697EAF4C-16C5-934F-B933-D17FDF677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654" y="4427918"/>
                <a:ext cx="698741" cy="438518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5BBBCF9D-62EC-4147-A537-BB7CEE717625}"/>
              </a:ext>
            </a:extLst>
          </p:cNvPr>
          <p:cNvCxnSpPr>
            <a:cxnSpLocks/>
          </p:cNvCxnSpPr>
          <p:nvPr/>
        </p:nvCxnSpPr>
        <p:spPr>
          <a:xfrm flipV="1">
            <a:off x="6633338" y="5490210"/>
            <a:ext cx="1070991" cy="1497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0B21D2FB-4927-0148-9434-CA552D70334A}"/>
              </a:ext>
            </a:extLst>
          </p:cNvPr>
          <p:cNvCxnSpPr>
            <a:cxnSpLocks/>
          </p:cNvCxnSpPr>
          <p:nvPr/>
        </p:nvCxnSpPr>
        <p:spPr>
          <a:xfrm flipV="1">
            <a:off x="7772717" y="4718469"/>
            <a:ext cx="18979" cy="77604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E0393C7B-6F7B-CA42-996B-1A774BDFA617}"/>
                  </a:ext>
                </a:extLst>
              </p:cNvPr>
              <p:cNvSpPr txBox="1"/>
              <p:nvPr/>
            </p:nvSpPr>
            <p:spPr>
              <a:xfrm>
                <a:off x="7825643" y="4752462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E0393C7B-6F7B-CA42-996B-1A774BDFA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43" y="4752462"/>
                <a:ext cx="3920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2F0A948-C4C0-9D40-9FC1-FEC52FE7A650}"/>
              </a:ext>
            </a:extLst>
          </p:cNvPr>
          <p:cNvSpPr txBox="1"/>
          <p:nvPr/>
        </p:nvSpPr>
        <p:spPr>
          <a:xfrm>
            <a:off x="7775047" y="534658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09E7B11-9F96-344B-8505-922B4DE14413}"/>
              </a:ext>
            </a:extLst>
          </p:cNvPr>
          <p:cNvSpPr txBox="1"/>
          <p:nvPr/>
        </p:nvSpPr>
        <p:spPr>
          <a:xfrm>
            <a:off x="7769662" y="459050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91" name="フリーフォーム 190">
            <a:extLst>
              <a:ext uri="{FF2B5EF4-FFF2-40B4-BE49-F238E27FC236}">
                <a16:creationId xmlns:a16="http://schemas.microsoft.com/office/drawing/2014/main" id="{989CD875-195C-8C40-89FA-640AC6914B53}"/>
              </a:ext>
            </a:extLst>
          </p:cNvPr>
          <p:cNvSpPr/>
          <p:nvPr/>
        </p:nvSpPr>
        <p:spPr>
          <a:xfrm>
            <a:off x="6334672" y="4952711"/>
            <a:ext cx="1369657" cy="549568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フリーフォーム 191">
            <a:extLst>
              <a:ext uri="{FF2B5EF4-FFF2-40B4-BE49-F238E27FC236}">
                <a16:creationId xmlns:a16="http://schemas.microsoft.com/office/drawing/2014/main" id="{D9C9D60E-E604-C546-B1AB-C3A6F02992DF}"/>
              </a:ext>
            </a:extLst>
          </p:cNvPr>
          <p:cNvSpPr/>
          <p:nvPr/>
        </p:nvSpPr>
        <p:spPr>
          <a:xfrm>
            <a:off x="6294162" y="4739869"/>
            <a:ext cx="1417320" cy="759760"/>
          </a:xfrm>
          <a:custGeom>
            <a:avLst/>
            <a:gdLst>
              <a:gd name="connsiteX0" fmla="*/ 0 w 1417320"/>
              <a:gd name="connsiteY0" fmla="*/ 744583 h 759760"/>
              <a:gd name="connsiteX1" fmla="*/ 359228 w 1417320"/>
              <a:gd name="connsiteY1" fmla="*/ 757646 h 759760"/>
              <a:gd name="connsiteX2" fmla="*/ 522514 w 1417320"/>
              <a:gd name="connsiteY2" fmla="*/ 705394 h 759760"/>
              <a:gd name="connsiteX3" fmla="*/ 627017 w 1417320"/>
              <a:gd name="connsiteY3" fmla="*/ 594360 h 759760"/>
              <a:gd name="connsiteX4" fmla="*/ 711925 w 1417320"/>
              <a:gd name="connsiteY4" fmla="*/ 431074 h 759760"/>
              <a:gd name="connsiteX5" fmla="*/ 829491 w 1417320"/>
              <a:gd name="connsiteY5" fmla="*/ 215537 h 759760"/>
              <a:gd name="connsiteX6" fmla="*/ 953588 w 1417320"/>
              <a:gd name="connsiteY6" fmla="*/ 78377 h 759760"/>
              <a:gd name="connsiteX7" fmla="*/ 1090748 w 1417320"/>
              <a:gd name="connsiteY7" fmla="*/ 6531 h 759760"/>
              <a:gd name="connsiteX8" fmla="*/ 1273628 w 1417320"/>
              <a:gd name="connsiteY8" fmla="*/ 6531 h 759760"/>
              <a:gd name="connsiteX9" fmla="*/ 1417320 w 1417320"/>
              <a:gd name="connsiteY9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759760">
                <a:moveTo>
                  <a:pt x="0" y="744583"/>
                </a:moveTo>
                <a:cubicBezTo>
                  <a:pt x="136071" y="754380"/>
                  <a:pt x="272142" y="764177"/>
                  <a:pt x="359228" y="757646"/>
                </a:cubicBezTo>
                <a:cubicBezTo>
                  <a:pt x="446314" y="751115"/>
                  <a:pt x="477883" y="732608"/>
                  <a:pt x="522514" y="705394"/>
                </a:cubicBezTo>
                <a:cubicBezTo>
                  <a:pt x="567145" y="678180"/>
                  <a:pt x="595449" y="640080"/>
                  <a:pt x="627017" y="594360"/>
                </a:cubicBezTo>
                <a:cubicBezTo>
                  <a:pt x="658585" y="548640"/>
                  <a:pt x="678179" y="494211"/>
                  <a:pt x="711925" y="431074"/>
                </a:cubicBezTo>
                <a:cubicBezTo>
                  <a:pt x="745671" y="367937"/>
                  <a:pt x="789214" y="274320"/>
                  <a:pt x="829491" y="215537"/>
                </a:cubicBezTo>
                <a:cubicBezTo>
                  <a:pt x="869768" y="156754"/>
                  <a:pt x="910045" y="113211"/>
                  <a:pt x="953588" y="78377"/>
                </a:cubicBezTo>
                <a:cubicBezTo>
                  <a:pt x="997131" y="43543"/>
                  <a:pt x="1037408" y="18505"/>
                  <a:pt x="1090748" y="6531"/>
                </a:cubicBezTo>
                <a:cubicBezTo>
                  <a:pt x="1144088" y="-5443"/>
                  <a:pt x="1219199" y="7619"/>
                  <a:pt x="1273628" y="6531"/>
                </a:cubicBezTo>
                <a:cubicBezTo>
                  <a:pt x="1328057" y="5443"/>
                  <a:pt x="1372688" y="2721"/>
                  <a:pt x="141732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9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664860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60762" y="1226221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382220" y="1687619"/>
            <a:ext cx="1883203" cy="10943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E6E549-295E-044C-A8B9-6712F558135A}"/>
              </a:ext>
            </a:extLst>
          </p:cNvPr>
          <p:cNvSpPr/>
          <p:nvPr/>
        </p:nvSpPr>
        <p:spPr>
          <a:xfrm>
            <a:off x="5921398" y="1690648"/>
            <a:ext cx="1962431" cy="111298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2230017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2230016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543197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21672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616770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0100124" y="2311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5DF8C5-6672-B643-9151-50A84BA66965}"/>
              </a:ext>
            </a:extLst>
          </p:cNvPr>
          <p:cNvSpPr txBox="1"/>
          <p:nvPr/>
        </p:nvSpPr>
        <p:spPr>
          <a:xfrm>
            <a:off x="7044357" y="20701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BF7F4B9-71C7-814B-A042-A2E1CE4F6E9D}"/>
              </a:ext>
            </a:extLst>
          </p:cNvPr>
          <p:cNvSpPr txBox="1"/>
          <p:nvPr/>
        </p:nvSpPr>
        <p:spPr>
          <a:xfrm>
            <a:off x="7366251" y="207028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669DB5-7EA6-FB49-975E-8D4BA2EAA283}"/>
              </a:ext>
            </a:extLst>
          </p:cNvPr>
          <p:cNvSpPr txBox="1"/>
          <p:nvPr/>
        </p:nvSpPr>
        <p:spPr>
          <a:xfrm>
            <a:off x="7003309" y="235853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828527-95F0-8043-B802-8792FC0A4AF3}"/>
              </a:ext>
            </a:extLst>
          </p:cNvPr>
          <p:cNvSpPr txBox="1"/>
          <p:nvPr/>
        </p:nvSpPr>
        <p:spPr>
          <a:xfrm>
            <a:off x="5929517" y="1697789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07378B7-6460-644D-8855-0ED9A441EC00}"/>
              </a:ext>
            </a:extLst>
          </p:cNvPr>
          <p:cNvGrpSpPr/>
          <p:nvPr/>
        </p:nvGrpSpPr>
        <p:grpSpPr>
          <a:xfrm>
            <a:off x="6153969" y="1677523"/>
            <a:ext cx="1637659" cy="1331575"/>
            <a:chOff x="7118650" y="2791646"/>
            <a:chExt cx="1496379" cy="1099218"/>
          </a:xfrm>
        </p:grpSpPr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056DAA1A-3BC0-384F-9FE9-82D2B79BB3C5}"/>
                </a:ext>
              </a:extLst>
            </p:cNvPr>
            <p:cNvSpPr/>
            <p:nvPr/>
          </p:nvSpPr>
          <p:spPr>
            <a:xfrm flipH="1">
              <a:off x="7800396" y="2995125"/>
              <a:ext cx="814633" cy="895739"/>
            </a:xfrm>
            <a:prstGeom prst="arc">
              <a:avLst>
                <a:gd name="adj1" fmla="val 16200000"/>
                <a:gd name="adj2" fmla="val 1944939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1C482AD4-BD13-FB46-AC49-732F0F47B862}"/>
                </a:ext>
              </a:extLst>
            </p:cNvPr>
            <p:cNvSpPr/>
            <p:nvPr/>
          </p:nvSpPr>
          <p:spPr>
            <a:xfrm flipV="1">
              <a:off x="7152434" y="2791646"/>
              <a:ext cx="638460" cy="808655"/>
            </a:xfrm>
            <a:prstGeom prst="arc">
              <a:avLst>
                <a:gd name="adj1" fmla="val 16269677"/>
                <a:gd name="adj2" fmla="val 1917167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BB5DF03-AC59-D840-90EF-A509A7C24E35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51" y="2995125"/>
              <a:ext cx="226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17C9D43-FF4A-5742-95F7-D55FCD643590}"/>
                </a:ext>
              </a:extLst>
            </p:cNvPr>
            <p:cNvCxnSpPr/>
            <p:nvPr/>
          </p:nvCxnSpPr>
          <p:spPr>
            <a:xfrm flipH="1">
              <a:off x="7118650" y="3601616"/>
              <a:ext cx="372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DFBA1C3-585C-5E43-BBBA-64580DC20F8D}"/>
                </a:ext>
              </a:extLst>
            </p:cNvPr>
            <p:cNvCxnSpPr>
              <a:cxnSpLocks/>
              <a:stCxn id="33" idx="2"/>
              <a:endCxn id="34" idx="2"/>
            </p:cNvCxnSpPr>
            <p:nvPr/>
          </p:nvCxnSpPr>
          <p:spPr>
            <a:xfrm flipH="1">
              <a:off x="7744361" y="3214402"/>
              <a:ext cx="113085" cy="191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2" y="3756223"/>
            <a:ext cx="4177747" cy="70905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12F3A6F-F265-CB46-815C-EF05E3614D4C}"/>
              </a:ext>
            </a:extLst>
          </p:cNvPr>
          <p:cNvGrpSpPr/>
          <p:nvPr/>
        </p:nvGrpSpPr>
        <p:grpSpPr>
          <a:xfrm>
            <a:off x="8139524" y="3836556"/>
            <a:ext cx="752683" cy="666974"/>
            <a:chOff x="7118650" y="2791646"/>
            <a:chExt cx="1496379" cy="1099218"/>
          </a:xfrm>
        </p:grpSpPr>
        <p:sp>
          <p:nvSpPr>
            <p:cNvPr id="52" name="円弧 51">
              <a:extLst>
                <a:ext uri="{FF2B5EF4-FFF2-40B4-BE49-F238E27FC236}">
                  <a16:creationId xmlns:a16="http://schemas.microsoft.com/office/drawing/2014/main" id="{9173DBE6-D596-EC4F-838E-4C2E9BEB1038}"/>
                </a:ext>
              </a:extLst>
            </p:cNvPr>
            <p:cNvSpPr/>
            <p:nvPr/>
          </p:nvSpPr>
          <p:spPr>
            <a:xfrm flipH="1">
              <a:off x="7800396" y="2995125"/>
              <a:ext cx="814633" cy="895739"/>
            </a:xfrm>
            <a:prstGeom prst="arc">
              <a:avLst>
                <a:gd name="adj1" fmla="val 16200000"/>
                <a:gd name="adj2" fmla="val 1944939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弧 52">
              <a:extLst>
                <a:ext uri="{FF2B5EF4-FFF2-40B4-BE49-F238E27FC236}">
                  <a16:creationId xmlns:a16="http://schemas.microsoft.com/office/drawing/2014/main" id="{51355D66-1FF7-A44E-9CFB-45B38F8526E9}"/>
                </a:ext>
              </a:extLst>
            </p:cNvPr>
            <p:cNvSpPr/>
            <p:nvPr/>
          </p:nvSpPr>
          <p:spPr>
            <a:xfrm flipV="1">
              <a:off x="7152434" y="2791646"/>
              <a:ext cx="638460" cy="808655"/>
            </a:xfrm>
            <a:prstGeom prst="arc">
              <a:avLst>
                <a:gd name="adj1" fmla="val 16269677"/>
                <a:gd name="adj2" fmla="val 1917167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49939A7-9C20-4449-A9C9-DF594615B118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51" y="2995125"/>
              <a:ext cx="226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597F69BE-32E7-2741-93E3-D1556EB671DC}"/>
                </a:ext>
              </a:extLst>
            </p:cNvPr>
            <p:cNvCxnSpPr/>
            <p:nvPr/>
          </p:nvCxnSpPr>
          <p:spPr>
            <a:xfrm flipH="1">
              <a:off x="7118650" y="3601616"/>
              <a:ext cx="372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F6ECBC8-705E-474D-B65B-8C1DF980960C}"/>
                </a:ext>
              </a:extLst>
            </p:cNvPr>
            <p:cNvCxnSpPr>
              <a:cxnSpLocks/>
              <a:stCxn id="52" idx="2"/>
              <a:endCxn id="53" idx="2"/>
            </p:cNvCxnSpPr>
            <p:nvPr/>
          </p:nvCxnSpPr>
          <p:spPr>
            <a:xfrm flipH="1">
              <a:off x="7722670" y="3170571"/>
              <a:ext cx="161741" cy="2752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5BFD42-BCDA-5C45-BD06-E36371D0F614}"/>
              </a:ext>
            </a:extLst>
          </p:cNvPr>
          <p:cNvSpPr/>
          <p:nvPr/>
        </p:nvSpPr>
        <p:spPr>
          <a:xfrm>
            <a:off x="8053028" y="3826907"/>
            <a:ext cx="967051" cy="565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5032829" y="3819478"/>
            <a:ext cx="2899291" cy="6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Level estimation (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dirty="0">
                <a:ea typeface="Cambria Math" panose="02040503050406030204" pitchFamily="18" charset="0"/>
                <a:sym typeface="Wingdings" pitchFamily="2" charset="2"/>
              </a:rPr>
              <a:t> 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</a:p>
          <a:p>
            <a:r>
              <a:rPr lang="en-US" altLang="ja-JP" dirty="0">
                <a:ea typeface="Cambria Math" panose="02040503050406030204" pitchFamily="18" charset="0"/>
              </a:rPr>
              <a:t>Gain calculation  (</a:t>
            </a:r>
            <a:r>
              <a:rPr lang="en-US" altLang="ja-JP" dirty="0">
                <a:ea typeface="Cambria Math" panose="02040503050406030204" pitchFamily="18" charset="0"/>
                <a:sym typeface="Wingdings" pitchFamily="2" charset="2"/>
              </a:rPr>
              <a:t>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HPAF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265423" y="2234791"/>
            <a:ext cx="655975" cy="12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2230016"/>
            <a:ext cx="0" cy="1526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33904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8752793" y="330064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3159306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3110301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8186981" y="2104556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8199072" y="2055551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E22436A-2522-7542-9857-4BAF44B21976}"/>
              </a:ext>
            </a:extLst>
          </p:cNvPr>
          <p:cNvCxnSpPr>
            <a:cxnSpLocks/>
            <a:stCxn id="9" idx="3"/>
            <a:endCxn id="76" idx="1"/>
          </p:cNvCxnSpPr>
          <p:nvPr/>
        </p:nvCxnSpPr>
        <p:spPr>
          <a:xfrm flipV="1">
            <a:off x="7883829" y="2245748"/>
            <a:ext cx="303152" cy="1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D43C652-D425-A34B-8C71-9089D559DB7B}"/>
              </a:ext>
            </a:extLst>
          </p:cNvPr>
          <p:cNvSpPr/>
          <p:nvPr/>
        </p:nvSpPr>
        <p:spPr>
          <a:xfrm>
            <a:off x="9210576" y="363072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G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HPAF</a:t>
            </a:r>
            <a:endParaRPr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8723937" y="2424883"/>
            <a:ext cx="0" cy="1357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924625D-66F1-7F4D-9AC1-C05817C87DA9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9089679" y="4110750"/>
            <a:ext cx="707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9797054" y="4110750"/>
            <a:ext cx="0" cy="1168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805499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5DE049B-B78E-0546-B64C-95B778E98362}"/>
              </a:ext>
            </a:extLst>
          </p:cNvPr>
          <p:cNvSpPr txBox="1"/>
          <p:nvPr/>
        </p:nvSpPr>
        <p:spPr>
          <a:xfrm>
            <a:off x="3399472" y="1697789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pGC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23118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231193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220611" y="2809397"/>
            <a:ext cx="241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gammachirp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CA054024-494C-C94B-B05E-72A0BEB3641C}"/>
              </a:ext>
            </a:extLst>
          </p:cNvPr>
          <p:cNvCxnSpPr>
            <a:cxnSpLocks/>
          </p:cNvCxnSpPr>
          <p:nvPr/>
        </p:nvCxnSpPr>
        <p:spPr>
          <a:xfrm>
            <a:off x="8156517" y="4130884"/>
            <a:ext cx="6355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3B8724A-FE45-534E-BBBA-7C56555A0DAE}"/>
              </a:ext>
            </a:extLst>
          </p:cNvPr>
          <p:cNvCxnSpPr>
            <a:cxnSpLocks/>
          </p:cNvCxnSpPr>
          <p:nvPr/>
        </p:nvCxnSpPr>
        <p:spPr>
          <a:xfrm flipH="1">
            <a:off x="8482762" y="4140217"/>
            <a:ext cx="5348" cy="20885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ADDDF6-54DC-0042-8EEA-ECBBD5339F42}"/>
              </a:ext>
            </a:extLst>
          </p:cNvPr>
          <p:cNvSpPr/>
          <p:nvPr/>
        </p:nvSpPr>
        <p:spPr>
          <a:xfrm>
            <a:off x="7981974" y="3764618"/>
            <a:ext cx="689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ea typeface="Cambria Math" panose="02040503050406030204" pitchFamily="18" charset="0"/>
              </a:rPr>
              <a:t>HP-AF</a:t>
            </a:r>
            <a:endParaRPr lang="ja-JP" altLang="en-US" sz="12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05E6F2D-76A3-BF49-A450-D711D7C4E0A3}"/>
              </a:ext>
            </a:extLst>
          </p:cNvPr>
          <p:cNvSpPr txBox="1"/>
          <p:nvPr/>
        </p:nvSpPr>
        <p:spPr>
          <a:xfrm>
            <a:off x="6185398" y="279759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Fixed HP-AF</a:t>
            </a:r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05958" y="4445534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398140" y="4878167"/>
            <a:ext cx="1883203" cy="10943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08794BC-221E-8846-B79F-035EF031ACF3}"/>
              </a:ext>
            </a:extLst>
          </p:cNvPr>
          <p:cNvSpPr/>
          <p:nvPr/>
        </p:nvSpPr>
        <p:spPr>
          <a:xfrm>
            <a:off x="5937318" y="4881196"/>
            <a:ext cx="1962431" cy="111298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0187981" y="2803635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</p:cNvCxnSpPr>
          <p:nvPr/>
        </p:nvCxnSpPr>
        <p:spPr>
          <a:xfrm flipH="1">
            <a:off x="10177639" y="2781962"/>
            <a:ext cx="20684" cy="266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DC80DE0-5C92-A24E-8D47-8CBA5283847A}"/>
              </a:ext>
            </a:extLst>
          </p:cNvPr>
          <p:cNvCxnSpPr>
            <a:cxnSpLocks/>
          </p:cNvCxnSpPr>
          <p:nvPr/>
        </p:nvCxnSpPr>
        <p:spPr>
          <a:xfrm flipH="1">
            <a:off x="8303589" y="5436296"/>
            <a:ext cx="1895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C75A974-F5AC-9748-8A05-3A3D33F49A41}"/>
              </a:ext>
            </a:extLst>
          </p:cNvPr>
          <p:cNvSpPr txBox="1"/>
          <p:nvPr/>
        </p:nvSpPr>
        <p:spPr>
          <a:xfrm>
            <a:off x="7060277" y="52607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2E973BEA-75F2-7846-9FB2-B75756730370}"/>
              </a:ext>
            </a:extLst>
          </p:cNvPr>
          <p:cNvSpPr txBox="1"/>
          <p:nvPr/>
        </p:nvSpPr>
        <p:spPr>
          <a:xfrm>
            <a:off x="7382171" y="52608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21D03306-1DBA-B341-802E-822A6102CCC0}"/>
              </a:ext>
            </a:extLst>
          </p:cNvPr>
          <p:cNvSpPr txBox="1"/>
          <p:nvPr/>
        </p:nvSpPr>
        <p:spPr>
          <a:xfrm>
            <a:off x="7019229" y="554907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39B00B30-3979-CA40-AB4D-261AD6C7BFEA}"/>
              </a:ext>
            </a:extLst>
          </p:cNvPr>
          <p:cNvSpPr txBox="1"/>
          <p:nvPr/>
        </p:nvSpPr>
        <p:spPr>
          <a:xfrm>
            <a:off x="5945951" y="4878167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8292E647-BD64-9E4F-85CD-C8DFC2EE8D74}"/>
              </a:ext>
            </a:extLst>
          </p:cNvPr>
          <p:cNvGrpSpPr/>
          <p:nvPr/>
        </p:nvGrpSpPr>
        <p:grpSpPr>
          <a:xfrm>
            <a:off x="6169889" y="4868071"/>
            <a:ext cx="1637659" cy="1331575"/>
            <a:chOff x="7118650" y="2791646"/>
            <a:chExt cx="1496379" cy="1099218"/>
          </a:xfrm>
        </p:grpSpPr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6E2944E0-AD1D-8A45-B0DC-ED3203C47E67}"/>
                </a:ext>
              </a:extLst>
            </p:cNvPr>
            <p:cNvSpPr/>
            <p:nvPr/>
          </p:nvSpPr>
          <p:spPr>
            <a:xfrm flipH="1">
              <a:off x="7800396" y="2995125"/>
              <a:ext cx="814633" cy="895739"/>
            </a:xfrm>
            <a:prstGeom prst="arc">
              <a:avLst>
                <a:gd name="adj1" fmla="val 16200000"/>
                <a:gd name="adj2" fmla="val 1944939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弧 134">
              <a:extLst>
                <a:ext uri="{FF2B5EF4-FFF2-40B4-BE49-F238E27FC236}">
                  <a16:creationId xmlns:a16="http://schemas.microsoft.com/office/drawing/2014/main" id="{87AF8E86-721B-F641-B09F-6249F4F307F0}"/>
                </a:ext>
              </a:extLst>
            </p:cNvPr>
            <p:cNvSpPr/>
            <p:nvPr/>
          </p:nvSpPr>
          <p:spPr>
            <a:xfrm flipV="1">
              <a:off x="7152434" y="2791646"/>
              <a:ext cx="638460" cy="808655"/>
            </a:xfrm>
            <a:prstGeom prst="arc">
              <a:avLst>
                <a:gd name="adj1" fmla="val 16269677"/>
                <a:gd name="adj2" fmla="val 1917167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C573BFEE-CFD4-5842-9CA8-AA010B131155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51" y="2995125"/>
              <a:ext cx="226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5E1AD76F-F5A6-1B44-B88E-0A26567F47E1}"/>
                </a:ext>
              </a:extLst>
            </p:cNvPr>
            <p:cNvCxnSpPr/>
            <p:nvPr/>
          </p:nvCxnSpPr>
          <p:spPr>
            <a:xfrm flipH="1">
              <a:off x="7118650" y="3601616"/>
              <a:ext cx="372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80C00687-D93A-3F40-AF20-D5993A78FC54}"/>
                </a:ext>
              </a:extLst>
            </p:cNvPr>
            <p:cNvCxnSpPr>
              <a:cxnSpLocks/>
              <a:stCxn id="133" idx="2"/>
              <a:endCxn id="135" idx="2"/>
            </p:cNvCxnSpPr>
            <p:nvPr/>
          </p:nvCxnSpPr>
          <p:spPr>
            <a:xfrm flipH="1">
              <a:off x="7744361" y="3214402"/>
              <a:ext cx="113085" cy="191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5281343" y="5425339"/>
            <a:ext cx="655975" cy="1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202901" y="529510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214992" y="5236768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22AA8DA0-C845-2D47-BCAD-14C80A06CB88}"/>
              </a:ext>
            </a:extLst>
          </p:cNvPr>
          <p:cNvCxnSpPr>
            <a:cxnSpLocks/>
            <a:stCxn id="124" idx="3"/>
            <a:endCxn id="140" idx="1"/>
          </p:cNvCxnSpPr>
          <p:nvPr/>
        </p:nvCxnSpPr>
        <p:spPr>
          <a:xfrm flipV="1">
            <a:off x="7899749" y="5436296"/>
            <a:ext cx="303152" cy="1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638351" y="5279364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692268" y="5310151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0A8917FE-CF71-7C43-83FC-FB1BF148F8F8}"/>
              </a:ext>
            </a:extLst>
          </p:cNvPr>
          <p:cNvSpPr txBox="1"/>
          <p:nvPr/>
        </p:nvSpPr>
        <p:spPr>
          <a:xfrm>
            <a:off x="3398778" y="4868071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pGC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5023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5024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664744" y="5347116"/>
            <a:ext cx="242364" cy="175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DCA3CDB5-AF86-7D4A-8C3E-AB54D42C4344}"/>
              </a:ext>
            </a:extLst>
          </p:cNvPr>
          <p:cNvSpPr txBox="1"/>
          <p:nvPr/>
        </p:nvSpPr>
        <p:spPr>
          <a:xfrm>
            <a:off x="6250720" y="6010821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Fixed HP-AF</a:t>
            </a:r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982807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3A35777F-99AA-064E-9095-08B3DD333A4A}"/>
              </a:ext>
            </a:extLst>
          </p:cNvPr>
          <p:cNvGrpSpPr/>
          <p:nvPr/>
        </p:nvGrpSpPr>
        <p:grpSpPr>
          <a:xfrm>
            <a:off x="8291924" y="3838481"/>
            <a:ext cx="752683" cy="666974"/>
            <a:chOff x="7118650" y="2791646"/>
            <a:chExt cx="1496379" cy="1099218"/>
          </a:xfrm>
        </p:grpSpPr>
        <p:sp>
          <p:nvSpPr>
            <p:cNvPr id="158" name="円弧 157">
              <a:extLst>
                <a:ext uri="{FF2B5EF4-FFF2-40B4-BE49-F238E27FC236}">
                  <a16:creationId xmlns:a16="http://schemas.microsoft.com/office/drawing/2014/main" id="{157038D2-C99B-B442-8A4D-97544AFF3484}"/>
                </a:ext>
              </a:extLst>
            </p:cNvPr>
            <p:cNvSpPr/>
            <p:nvPr/>
          </p:nvSpPr>
          <p:spPr>
            <a:xfrm flipH="1">
              <a:off x="7800396" y="2995125"/>
              <a:ext cx="814633" cy="895739"/>
            </a:xfrm>
            <a:prstGeom prst="arc">
              <a:avLst>
                <a:gd name="adj1" fmla="val 16200000"/>
                <a:gd name="adj2" fmla="val 1944939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円弧 158">
              <a:extLst>
                <a:ext uri="{FF2B5EF4-FFF2-40B4-BE49-F238E27FC236}">
                  <a16:creationId xmlns:a16="http://schemas.microsoft.com/office/drawing/2014/main" id="{AA81AC1C-21BC-FD44-A24D-22D27769EDD0}"/>
                </a:ext>
              </a:extLst>
            </p:cNvPr>
            <p:cNvSpPr/>
            <p:nvPr/>
          </p:nvSpPr>
          <p:spPr>
            <a:xfrm flipV="1">
              <a:off x="7152434" y="2791646"/>
              <a:ext cx="638460" cy="808655"/>
            </a:xfrm>
            <a:prstGeom prst="arc">
              <a:avLst>
                <a:gd name="adj1" fmla="val 16269677"/>
                <a:gd name="adj2" fmla="val 1917167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5F30A67D-37D4-D240-B8D2-07862D368FF9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51" y="2995125"/>
              <a:ext cx="226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EF374DFF-8E84-FA49-B83A-19A01205E139}"/>
                </a:ext>
              </a:extLst>
            </p:cNvPr>
            <p:cNvCxnSpPr/>
            <p:nvPr/>
          </p:nvCxnSpPr>
          <p:spPr>
            <a:xfrm flipH="1">
              <a:off x="7118650" y="3601616"/>
              <a:ext cx="372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1D698355-17C1-5447-9056-6B3A5BBC526D}"/>
                </a:ext>
              </a:extLst>
            </p:cNvPr>
            <p:cNvCxnSpPr>
              <a:cxnSpLocks/>
              <a:stCxn id="158" idx="2"/>
              <a:endCxn id="159" idx="2"/>
            </p:cNvCxnSpPr>
            <p:nvPr/>
          </p:nvCxnSpPr>
          <p:spPr>
            <a:xfrm flipH="1">
              <a:off x="7722670" y="3170571"/>
              <a:ext cx="161741" cy="2752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9EDD72C2-65E7-844F-A05B-EF3E117BDAA8}"/>
              </a:ext>
            </a:extLst>
          </p:cNvPr>
          <p:cNvCxnSpPr>
            <a:cxnSpLocks/>
          </p:cNvCxnSpPr>
          <p:nvPr/>
        </p:nvCxnSpPr>
        <p:spPr>
          <a:xfrm flipV="1">
            <a:off x="8458534" y="4127825"/>
            <a:ext cx="218128" cy="153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445384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543197"/>
            <a:ext cx="0" cy="2882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7D5A603-B28A-B240-A2D5-6DA8FF19B360}"/>
              </a:ext>
            </a:extLst>
          </p:cNvPr>
          <p:cNvSpPr txBox="1"/>
          <p:nvPr/>
        </p:nvSpPr>
        <p:spPr>
          <a:xfrm>
            <a:off x="3220611" y="6004907"/>
            <a:ext cx="241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gammachirp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957149" y="6366292"/>
            <a:ext cx="187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66C6D13-6EDB-9248-A5E5-1BCAA13AEDB9}"/>
              </a:ext>
            </a:extLst>
          </p:cNvPr>
          <p:cNvSpPr txBox="1"/>
          <p:nvPr/>
        </p:nvSpPr>
        <p:spPr>
          <a:xfrm>
            <a:off x="9039042" y="6027821"/>
            <a:ext cx="133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Non-linear </a:t>
            </a:r>
          </a:p>
          <a:p>
            <a:r>
              <a:rPr kumimoji="1" lang="en-US" altLang="ja-JP" i="1" dirty="0">
                <a:ea typeface="Cambria Math" panose="02040503050406030204" pitchFamily="18" charset="0"/>
              </a:rPr>
              <a:t>adaptation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983262"/>
            <a:ext cx="1483567" cy="522008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 96">
            <a:extLst>
              <a:ext uri="{FF2B5EF4-FFF2-40B4-BE49-F238E27FC236}">
                <a16:creationId xmlns:a16="http://schemas.microsoft.com/office/drawing/2014/main" id="{DA489276-BE05-EB48-9991-EDF10A726536}"/>
              </a:ext>
            </a:extLst>
          </p:cNvPr>
          <p:cNvSpPr/>
          <p:nvPr/>
        </p:nvSpPr>
        <p:spPr>
          <a:xfrm>
            <a:off x="3581984" y="5186975"/>
            <a:ext cx="1483567" cy="522008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592E5A3-C89A-0C40-99FD-B8E4D3525070}"/>
              </a:ext>
            </a:extLst>
          </p:cNvPr>
          <p:cNvSpPr txBox="1"/>
          <p:nvPr/>
        </p:nvSpPr>
        <p:spPr>
          <a:xfrm>
            <a:off x="311197" y="615093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GCFBv221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978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2D741335-A9DF-9E45-8BBA-CD4F95E64F11}"/>
              </a:ext>
            </a:extLst>
          </p:cNvPr>
          <p:cNvCxnSpPr>
            <a:cxnSpLocks/>
          </p:cNvCxnSpPr>
          <p:nvPr/>
        </p:nvCxnSpPr>
        <p:spPr>
          <a:xfrm>
            <a:off x="9730547" y="5007777"/>
            <a:ext cx="750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5D00F6C-B6A9-204B-A5E2-1209C553F39B}"/>
              </a:ext>
            </a:extLst>
          </p:cNvPr>
          <p:cNvCxnSpPr>
            <a:cxnSpLocks/>
          </p:cNvCxnSpPr>
          <p:nvPr/>
        </p:nvCxnSpPr>
        <p:spPr>
          <a:xfrm>
            <a:off x="6931843" y="2420538"/>
            <a:ext cx="0" cy="926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871DBD-43CC-7E49-961B-59F93EDB5F96}"/>
              </a:ext>
            </a:extLst>
          </p:cNvPr>
          <p:cNvCxnSpPr>
            <a:cxnSpLocks/>
          </p:cNvCxnSpPr>
          <p:nvPr/>
        </p:nvCxnSpPr>
        <p:spPr>
          <a:xfrm flipV="1">
            <a:off x="2967135" y="251688"/>
            <a:ext cx="0" cy="59442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3BD15-7995-AB48-95C7-F0081EB5C665}"/>
              </a:ext>
            </a:extLst>
          </p:cNvPr>
          <p:cNvSpPr txBox="1"/>
          <p:nvPr/>
        </p:nvSpPr>
        <p:spPr>
          <a:xfrm>
            <a:off x="3179439" y="650518"/>
            <a:ext cx="33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Level </a:t>
            </a:r>
            <a:r>
              <a:rPr lang="en-US" altLang="ja-JP" i="1" dirty="0">
                <a:ea typeface="Cambria Math" panose="02040503050406030204" pitchFamily="18" charset="0"/>
              </a:rPr>
              <a:t>e</a:t>
            </a:r>
            <a:r>
              <a:rPr kumimoji="1" lang="en-US" altLang="ja-JP" i="1" dirty="0">
                <a:ea typeface="Cambria Math" panose="02040503050406030204" pitchFamily="18" charset="0"/>
              </a:rPr>
              <a:t>stimation path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AA787-64B6-6A4D-8E42-333B9AABD71D}"/>
              </a:ext>
            </a:extLst>
          </p:cNvPr>
          <p:cNvSpPr/>
          <p:nvPr/>
        </p:nvSpPr>
        <p:spPr>
          <a:xfrm>
            <a:off x="3407913" y="1078815"/>
            <a:ext cx="1991263" cy="13417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E6E549-295E-044C-A8B9-6712F558135A}"/>
              </a:ext>
            </a:extLst>
          </p:cNvPr>
          <p:cNvSpPr/>
          <p:nvPr/>
        </p:nvSpPr>
        <p:spPr>
          <a:xfrm>
            <a:off x="5921397" y="1080383"/>
            <a:ext cx="2405375" cy="13404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EE3785-1EF0-FC42-A232-711208868253}"/>
              </a:ext>
            </a:extLst>
          </p:cNvPr>
          <p:cNvCxnSpPr>
            <a:cxnSpLocks/>
          </p:cNvCxnSpPr>
          <p:nvPr/>
        </p:nvCxnSpPr>
        <p:spPr>
          <a:xfrm>
            <a:off x="2537927" y="1816845"/>
            <a:ext cx="858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6D31389-91F9-FB4A-B9D9-974ABB97C350}"/>
              </a:ext>
            </a:extLst>
          </p:cNvPr>
          <p:cNvCxnSpPr>
            <a:cxnSpLocks/>
          </p:cNvCxnSpPr>
          <p:nvPr/>
        </p:nvCxnSpPr>
        <p:spPr>
          <a:xfrm>
            <a:off x="2537927" y="1816844"/>
            <a:ext cx="0" cy="317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BDF20-6F28-2145-9A4C-D2C0335E3C05}"/>
              </a:ext>
            </a:extLst>
          </p:cNvPr>
          <p:cNvCxnSpPr>
            <a:cxnSpLocks/>
          </p:cNvCxnSpPr>
          <p:nvPr/>
        </p:nvCxnSpPr>
        <p:spPr>
          <a:xfrm flipH="1">
            <a:off x="1981860" y="2130025"/>
            <a:ext cx="5560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FFB3D-D93B-CC47-A229-930F2D9A799F}"/>
              </a:ext>
            </a:extLst>
          </p:cNvPr>
          <p:cNvSpPr txBox="1"/>
          <p:nvPr/>
        </p:nvSpPr>
        <p:spPr>
          <a:xfrm>
            <a:off x="2036258" y="1754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918C1-98EC-944B-BA2E-F867F31E5CF6}"/>
              </a:ext>
            </a:extLst>
          </p:cNvPr>
          <p:cNvSpPr txBox="1"/>
          <p:nvPr/>
        </p:nvSpPr>
        <p:spPr>
          <a:xfrm>
            <a:off x="1752185" y="203598"/>
            <a:ext cx="119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i="1" dirty="0">
                <a:ea typeface="Cambria Math" panose="02040503050406030204" pitchFamily="18" charset="0"/>
              </a:rPr>
              <a:t>Frequency</a:t>
            </a:r>
          </a:p>
          <a:p>
            <a:pPr algn="ctr"/>
            <a:r>
              <a:rPr lang="en-US" altLang="ja-JP" i="1" dirty="0">
                <a:ea typeface="Cambria Math" panose="02040503050406030204" pitchFamily="18" charset="0"/>
              </a:rPr>
              <a:t>(ERB</a:t>
            </a:r>
            <a:r>
              <a:rPr lang="en-US" altLang="ja-JP" i="1" baseline="-25000" dirty="0">
                <a:ea typeface="Cambria Math" panose="02040503050406030204" pitchFamily="18" charset="0"/>
              </a:rPr>
              <a:t>N</a:t>
            </a:r>
            <a:r>
              <a:rPr lang="en-US" altLang="ja-JP" i="1" dirty="0">
                <a:ea typeface="Cambria Math" panose="02040503050406030204" pitchFamily="18" charset="0"/>
              </a:rPr>
              <a:t>)</a:t>
            </a:r>
            <a:endParaRPr kumimoji="1" lang="ja-JP" altLang="en-US" i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3AA53E-A19A-DB4F-AD50-C8EF089E89CC}"/>
              </a:ext>
            </a:extLst>
          </p:cNvPr>
          <p:cNvSpPr txBox="1"/>
          <p:nvPr/>
        </p:nvSpPr>
        <p:spPr>
          <a:xfrm>
            <a:off x="11025153" y="21869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5DF8C5-6672-B643-9151-50A84BA66965}"/>
              </a:ext>
            </a:extLst>
          </p:cNvPr>
          <p:cNvSpPr txBox="1"/>
          <p:nvPr/>
        </p:nvSpPr>
        <p:spPr>
          <a:xfrm>
            <a:off x="6076851" y="151017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669DB5-7EA6-FB49-975E-8D4BA2EAA283}"/>
              </a:ext>
            </a:extLst>
          </p:cNvPr>
          <p:cNvSpPr txBox="1"/>
          <p:nvPr/>
        </p:nvSpPr>
        <p:spPr>
          <a:xfrm>
            <a:off x="6017763" y="1817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828527-95F0-8043-B802-8792FC0A4AF3}"/>
              </a:ext>
            </a:extLst>
          </p:cNvPr>
          <p:cNvSpPr txBox="1"/>
          <p:nvPr/>
        </p:nvSpPr>
        <p:spPr>
          <a:xfrm>
            <a:off x="5921398" y="1114976"/>
            <a:ext cx="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HP-AF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07378B7-6460-644D-8855-0ED9A441EC00}"/>
              </a:ext>
            </a:extLst>
          </p:cNvPr>
          <p:cNvGrpSpPr/>
          <p:nvPr/>
        </p:nvGrpSpPr>
        <p:grpSpPr>
          <a:xfrm>
            <a:off x="6153969" y="1264351"/>
            <a:ext cx="1637659" cy="1331575"/>
            <a:chOff x="7118650" y="2791646"/>
            <a:chExt cx="1496379" cy="1099218"/>
          </a:xfrm>
        </p:grpSpPr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056DAA1A-3BC0-384F-9FE9-82D2B79BB3C5}"/>
                </a:ext>
              </a:extLst>
            </p:cNvPr>
            <p:cNvSpPr/>
            <p:nvPr/>
          </p:nvSpPr>
          <p:spPr>
            <a:xfrm flipH="1">
              <a:off x="7800396" y="2995125"/>
              <a:ext cx="814633" cy="895739"/>
            </a:xfrm>
            <a:prstGeom prst="arc">
              <a:avLst>
                <a:gd name="adj1" fmla="val 16200000"/>
                <a:gd name="adj2" fmla="val 1944939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1C482AD4-BD13-FB46-AC49-732F0F47B862}"/>
                </a:ext>
              </a:extLst>
            </p:cNvPr>
            <p:cNvSpPr/>
            <p:nvPr/>
          </p:nvSpPr>
          <p:spPr>
            <a:xfrm flipV="1">
              <a:off x="7152434" y="2791646"/>
              <a:ext cx="638460" cy="808655"/>
            </a:xfrm>
            <a:prstGeom prst="arc">
              <a:avLst>
                <a:gd name="adj1" fmla="val 16269677"/>
                <a:gd name="adj2" fmla="val 1917167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BB5DF03-AC59-D840-90EF-A509A7C24E35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51" y="2995125"/>
              <a:ext cx="226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17C9D43-FF4A-5742-95F7-D55FCD643590}"/>
                </a:ext>
              </a:extLst>
            </p:cNvPr>
            <p:cNvCxnSpPr/>
            <p:nvPr/>
          </p:nvCxnSpPr>
          <p:spPr>
            <a:xfrm flipH="1">
              <a:off x="7118650" y="3601616"/>
              <a:ext cx="3722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DFBA1C3-585C-5E43-BBBA-64580DC20F8D}"/>
                </a:ext>
              </a:extLst>
            </p:cNvPr>
            <p:cNvCxnSpPr>
              <a:cxnSpLocks/>
              <a:stCxn id="33" idx="2"/>
              <a:endCxn id="34" idx="2"/>
            </p:cNvCxnSpPr>
            <p:nvPr/>
          </p:nvCxnSpPr>
          <p:spPr>
            <a:xfrm flipH="1">
              <a:off x="7744361" y="3214402"/>
              <a:ext cx="113085" cy="191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18B8336-F0DE-F648-AFF8-E93D0478FE3B}"/>
              </a:ext>
            </a:extLst>
          </p:cNvPr>
          <p:cNvSpPr/>
          <p:nvPr/>
        </p:nvSpPr>
        <p:spPr>
          <a:xfrm>
            <a:off x="4911933" y="3343051"/>
            <a:ext cx="2735838" cy="7301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0553754-EA02-B342-8E8E-24A3C7BD4A76}"/>
              </a:ext>
            </a:extLst>
          </p:cNvPr>
          <p:cNvSpPr txBox="1"/>
          <p:nvPr/>
        </p:nvSpPr>
        <p:spPr>
          <a:xfrm>
            <a:off x="4811113" y="3405546"/>
            <a:ext cx="289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ea typeface="Cambria Math" panose="02040503050406030204" pitchFamily="18" charset="0"/>
              </a:rPr>
              <a:t>Level and shift estimation (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dirty="0">
                <a:ea typeface="Cambria Math" panose="02040503050406030204" pitchFamily="18" charset="0"/>
                <a:sym typeface="Wingdings" pitchFamily="2" charset="2"/>
              </a:rPr>
              <a:t> </a:t>
            </a:r>
            <a:r>
              <a:rPr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rat</a:t>
            </a:r>
            <a:r>
              <a:rPr lang="en-US" altLang="ja-JP" dirty="0"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8FCCF03-3784-F246-9D04-DDC830BC36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99176" y="1749677"/>
            <a:ext cx="522221" cy="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F21A40-0803-EF48-93D2-ADDF43F8B9A2}"/>
              </a:ext>
            </a:extLst>
          </p:cNvPr>
          <p:cNvCxnSpPr>
            <a:cxnSpLocks/>
          </p:cNvCxnSpPr>
          <p:nvPr/>
        </p:nvCxnSpPr>
        <p:spPr>
          <a:xfrm>
            <a:off x="5588556" y="1749270"/>
            <a:ext cx="0" cy="1593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F01E17-7131-2942-B1CB-32DE15CE440B}"/>
              </a:ext>
            </a:extLst>
          </p:cNvPr>
          <p:cNvSpPr txBox="1"/>
          <p:nvPr/>
        </p:nvSpPr>
        <p:spPr>
          <a:xfrm>
            <a:off x="5203436" y="29772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E1D9F3-B9BD-2447-8FB2-71745CB8A9FE}"/>
              </a:ext>
            </a:extLst>
          </p:cNvPr>
          <p:cNvSpPr txBox="1"/>
          <p:nvPr/>
        </p:nvSpPr>
        <p:spPr>
          <a:xfrm>
            <a:off x="6960508" y="29802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s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2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221D163-D2CA-DC40-92FB-282E13EF6F04}"/>
              </a:ext>
            </a:extLst>
          </p:cNvPr>
          <p:cNvSpPr/>
          <p:nvPr/>
        </p:nvSpPr>
        <p:spPr>
          <a:xfrm>
            <a:off x="5059845" y="2746134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1E4B8D-92DB-304D-950E-6F7ABA63AE72}"/>
              </a:ext>
            </a:extLst>
          </p:cNvPr>
          <p:cNvSpPr txBox="1"/>
          <p:nvPr/>
        </p:nvSpPr>
        <p:spPr>
          <a:xfrm>
            <a:off x="5071936" y="2697129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08C0802-4131-9947-ADC9-4A9829A68E60}"/>
              </a:ext>
            </a:extLst>
          </p:cNvPr>
          <p:cNvSpPr/>
          <p:nvPr/>
        </p:nvSpPr>
        <p:spPr>
          <a:xfrm>
            <a:off x="6411289" y="2751813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5D9D69F-9D5D-9742-9D1E-462516CD916E}"/>
              </a:ext>
            </a:extLst>
          </p:cNvPr>
          <p:cNvSpPr txBox="1"/>
          <p:nvPr/>
        </p:nvSpPr>
        <p:spPr>
          <a:xfrm>
            <a:off x="6406978" y="269375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AFA809A-15F8-514C-8864-314B404C12C0}"/>
              </a:ext>
            </a:extLst>
          </p:cNvPr>
          <p:cNvCxnSpPr>
            <a:cxnSpLocks/>
          </p:cNvCxnSpPr>
          <p:nvPr/>
        </p:nvCxnSpPr>
        <p:spPr>
          <a:xfrm>
            <a:off x="10053051" y="4139849"/>
            <a:ext cx="10236" cy="709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DED91E4-DE35-A542-8D18-AA63D55141E4}"/>
              </a:ext>
            </a:extLst>
          </p:cNvPr>
          <p:cNvSpPr txBox="1"/>
          <p:nvPr/>
        </p:nvSpPr>
        <p:spPr>
          <a:xfrm>
            <a:off x="2380957" y="1392327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1L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66A0A4E-9BE9-3C4C-97F8-48045BBC2DF3}"/>
              </a:ext>
            </a:extLst>
          </p:cNvPr>
          <p:cNvSpPr txBox="1"/>
          <p:nvPr/>
        </p:nvSpPr>
        <p:spPr>
          <a:xfrm>
            <a:off x="4222464" y="18986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FDA25EB-34D6-3843-B010-8B8AE166985C}"/>
              </a:ext>
            </a:extLst>
          </p:cNvPr>
          <p:cNvSpPr txBox="1"/>
          <p:nvPr/>
        </p:nvSpPr>
        <p:spPr>
          <a:xfrm>
            <a:off x="4544358" y="18987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2C5B3A2-DD07-DB43-846B-6C51F532EC07}"/>
              </a:ext>
            </a:extLst>
          </p:cNvPr>
          <p:cNvSpPr txBox="1"/>
          <p:nvPr/>
        </p:nvSpPr>
        <p:spPr>
          <a:xfrm>
            <a:off x="3424108" y="1090516"/>
            <a:ext cx="13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12E9AA-6488-4F4C-A09C-648E0358FDD9}"/>
              </a:ext>
            </a:extLst>
          </p:cNvPr>
          <p:cNvSpPr txBox="1"/>
          <p:nvPr/>
        </p:nvSpPr>
        <p:spPr>
          <a:xfrm>
            <a:off x="3236227" y="3906616"/>
            <a:ext cx="1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Signal path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95AAEF1-5C02-8546-9852-7E697B86E53B}"/>
              </a:ext>
            </a:extLst>
          </p:cNvPr>
          <p:cNvSpPr/>
          <p:nvPr/>
        </p:nvSpPr>
        <p:spPr>
          <a:xfrm>
            <a:off x="3398141" y="4339773"/>
            <a:ext cx="1915450" cy="134047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A5EEDF2-6DDE-084C-A667-650A0C5B0F6C}"/>
              </a:ext>
            </a:extLst>
          </p:cNvPr>
          <p:cNvCxnSpPr>
            <a:cxnSpLocks/>
          </p:cNvCxnSpPr>
          <p:nvPr/>
        </p:nvCxnSpPr>
        <p:spPr>
          <a:xfrm>
            <a:off x="11051346" y="2595926"/>
            <a:ext cx="3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3680092E-3811-7E4A-9EEB-EFC9231B85AA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1067979" y="2589443"/>
            <a:ext cx="32113" cy="20441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FB27C7E-00B1-C44B-82EB-39D984F3F2CD}"/>
              </a:ext>
            </a:extLst>
          </p:cNvPr>
          <p:cNvCxnSpPr>
            <a:cxnSpLocks/>
            <a:stCxn id="121" idx="3"/>
            <a:endCxn id="236" idx="1"/>
          </p:cNvCxnSpPr>
          <p:nvPr/>
        </p:nvCxnSpPr>
        <p:spPr>
          <a:xfrm>
            <a:off x="5313591" y="5010012"/>
            <a:ext cx="64795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433EE92-B29B-F547-B79D-C4BDB6ACA4C3}"/>
              </a:ext>
            </a:extLst>
          </p:cNvPr>
          <p:cNvSpPr/>
          <p:nvPr/>
        </p:nvSpPr>
        <p:spPr>
          <a:xfrm>
            <a:off x="8664202" y="4863057"/>
            <a:ext cx="1060125" cy="282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6F8038B-5E41-E044-9CA5-0F7404C074B2}"/>
              </a:ext>
            </a:extLst>
          </p:cNvPr>
          <p:cNvSpPr txBox="1"/>
          <p:nvPr/>
        </p:nvSpPr>
        <p:spPr>
          <a:xfrm>
            <a:off x="8663157" y="4798763"/>
            <a:ext cx="10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hanning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22AA8DA0-C845-2D47-BCAD-14C80A06CB88}"/>
              </a:ext>
            </a:extLst>
          </p:cNvPr>
          <p:cNvCxnSpPr>
            <a:cxnSpLocks/>
          </p:cNvCxnSpPr>
          <p:nvPr/>
        </p:nvCxnSpPr>
        <p:spPr>
          <a:xfrm flipV="1">
            <a:off x="8350906" y="5007777"/>
            <a:ext cx="303152" cy="1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7C98CE56-1809-A04B-813F-B3309F5C5325}"/>
              </a:ext>
            </a:extLst>
          </p:cNvPr>
          <p:cNvSpPr/>
          <p:nvPr/>
        </p:nvSpPr>
        <p:spPr>
          <a:xfrm>
            <a:off x="9903160" y="4842280"/>
            <a:ext cx="317405" cy="317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EBC3576-6AFE-5143-8B4D-5722E26EAB79}"/>
              </a:ext>
            </a:extLst>
          </p:cNvPr>
          <p:cNvCxnSpPr>
            <a:cxnSpLocks/>
          </p:cNvCxnSpPr>
          <p:nvPr/>
        </p:nvCxnSpPr>
        <p:spPr>
          <a:xfrm flipH="1">
            <a:off x="9957077" y="4873067"/>
            <a:ext cx="202184" cy="24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915077E-A3E3-9041-BCBC-95986C73CE50}"/>
              </a:ext>
            </a:extLst>
          </p:cNvPr>
          <p:cNvSpPr txBox="1"/>
          <p:nvPr/>
        </p:nvSpPr>
        <p:spPr>
          <a:xfrm>
            <a:off x="4204535" y="50891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b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14FF545-0A8E-8B40-857D-C24135983ADA}"/>
              </a:ext>
            </a:extLst>
          </p:cNvPr>
          <p:cNvSpPr txBox="1"/>
          <p:nvPr/>
        </p:nvSpPr>
        <p:spPr>
          <a:xfrm>
            <a:off x="4526429" y="508931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c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>
              <a:latin typeface="jsMath-cmmi10" panose="02000603000000000000" pitchFamily="2" charset="0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9565E88-CB50-7B49-937A-ECFEFFEC15AF}"/>
              </a:ext>
            </a:extLst>
          </p:cNvPr>
          <p:cNvCxnSpPr>
            <a:cxnSpLocks/>
          </p:cNvCxnSpPr>
          <p:nvPr/>
        </p:nvCxnSpPr>
        <p:spPr>
          <a:xfrm flipH="1" flipV="1">
            <a:off x="9949643" y="4895536"/>
            <a:ext cx="222274" cy="197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2F4FF68-FF23-0B4F-9DA0-7A6E7AB22AB5}"/>
              </a:ext>
            </a:extLst>
          </p:cNvPr>
          <p:cNvSpPr txBox="1"/>
          <p:nvPr/>
        </p:nvSpPr>
        <p:spPr>
          <a:xfrm>
            <a:off x="2545727" y="4569635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jsMath-cmmi10" panose="02000603000000000000" pitchFamily="2" charset="0"/>
                <a:ea typeface="Cambria Math" panose="02040503050406030204" pitchFamily="18" charset="0"/>
              </a:rPr>
              <a:t>f</a:t>
            </a:r>
            <a:r>
              <a:rPr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p</a:t>
            </a:r>
            <a:r>
              <a:rPr kumimoji="1" lang="en-US" altLang="ja-JP" baseline="-25000" dirty="0">
                <a:latin typeface="jsMath-cmmi10" panose="02000603000000000000" pitchFamily="2" charset="0"/>
                <a:ea typeface="Cambria Math" panose="02040503050406030204" pitchFamily="18" charset="0"/>
              </a:rPr>
              <a:t>1</a:t>
            </a:r>
            <a:endParaRPr kumimoji="1" lang="ja-JP" altLang="en-US" baseline="-25000">
              <a:latin typeface="jsMath-cmmi10" panose="02000603000000000000" pitchFamily="2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855FCBBD-CC8D-E447-A6A7-E775B48533D7}"/>
              </a:ext>
            </a:extLst>
          </p:cNvPr>
          <p:cNvCxnSpPr>
            <a:cxnSpLocks/>
          </p:cNvCxnSpPr>
          <p:nvPr/>
        </p:nvCxnSpPr>
        <p:spPr>
          <a:xfrm>
            <a:off x="2537927" y="5032212"/>
            <a:ext cx="858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E5032CB-128D-AE45-B2FB-67FA2A72F827}"/>
              </a:ext>
            </a:extLst>
          </p:cNvPr>
          <p:cNvCxnSpPr>
            <a:cxnSpLocks/>
          </p:cNvCxnSpPr>
          <p:nvPr/>
        </p:nvCxnSpPr>
        <p:spPr>
          <a:xfrm>
            <a:off x="2537927" y="2130025"/>
            <a:ext cx="0" cy="2920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BA96766-53A0-DE47-8DBC-763FA0E174FC}"/>
              </a:ext>
            </a:extLst>
          </p:cNvPr>
          <p:cNvSpPr txBox="1"/>
          <p:nvPr/>
        </p:nvSpPr>
        <p:spPr>
          <a:xfrm>
            <a:off x="4965017" y="5735374"/>
            <a:ext cx="187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filtering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66C6D13-6EDB-9248-A5E5-1BCAA13AEDB9}"/>
              </a:ext>
            </a:extLst>
          </p:cNvPr>
          <p:cNvSpPr txBox="1"/>
          <p:nvPr/>
        </p:nvSpPr>
        <p:spPr>
          <a:xfrm>
            <a:off x="8993983" y="5481406"/>
            <a:ext cx="133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Non-linear </a:t>
            </a:r>
          </a:p>
          <a:p>
            <a:r>
              <a:rPr lang="en-US" altLang="ja-JP" i="1" dirty="0">
                <a:ea typeface="Cambria Math" panose="02040503050406030204" pitchFamily="18" charset="0"/>
              </a:rPr>
              <a:t>adaptation</a:t>
            </a:r>
            <a:endParaRPr kumimoji="1" lang="en-US" altLang="ja-JP" i="1" dirty="0">
              <a:ea typeface="Cambria Math" panose="02040503050406030204" pitchFamily="18" charset="0"/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4D179A55-C447-D944-915F-2591D60A264E}"/>
              </a:ext>
            </a:extLst>
          </p:cNvPr>
          <p:cNvSpPr/>
          <p:nvPr/>
        </p:nvSpPr>
        <p:spPr>
          <a:xfrm>
            <a:off x="3579588" y="1570089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5FF6111-2102-1D41-9CD8-C91582E086D2}"/>
              </a:ext>
            </a:extLst>
          </p:cNvPr>
          <p:cNvSpPr txBox="1"/>
          <p:nvPr/>
        </p:nvSpPr>
        <p:spPr>
          <a:xfrm>
            <a:off x="-41335" y="6392792"/>
            <a:ext cx="198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under work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/>
              <p:nvPr/>
            </p:nvSpPr>
            <p:spPr>
              <a:xfrm>
                <a:off x="7698313" y="1476269"/>
                <a:ext cx="737381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5FA1DC9-37AC-CC42-B6DC-67EBD8BE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13" y="1476269"/>
                <a:ext cx="737381" cy="4385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/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63FE243-2870-F745-84FC-AB8E5BFB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19" y="1166658"/>
                <a:ext cx="698741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円弧 98">
            <a:extLst>
              <a:ext uri="{FF2B5EF4-FFF2-40B4-BE49-F238E27FC236}">
                <a16:creationId xmlns:a16="http://schemas.microsoft.com/office/drawing/2014/main" id="{657A67CE-1D35-2A4B-9F21-F8E7FCD68C90}"/>
              </a:ext>
            </a:extLst>
          </p:cNvPr>
          <p:cNvSpPr/>
          <p:nvPr/>
        </p:nvSpPr>
        <p:spPr>
          <a:xfrm flipV="1">
            <a:off x="5900557" y="807492"/>
            <a:ext cx="1265825" cy="1431571"/>
          </a:xfrm>
          <a:prstGeom prst="arc">
            <a:avLst>
              <a:gd name="adj1" fmla="val 16269677"/>
              <a:gd name="adj2" fmla="val 19519969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弧 99">
            <a:extLst>
              <a:ext uri="{FF2B5EF4-FFF2-40B4-BE49-F238E27FC236}">
                <a16:creationId xmlns:a16="http://schemas.microsoft.com/office/drawing/2014/main" id="{1926019E-2CE4-8941-BAD7-6557787F7012}"/>
              </a:ext>
            </a:extLst>
          </p:cNvPr>
          <p:cNvSpPr/>
          <p:nvPr/>
        </p:nvSpPr>
        <p:spPr>
          <a:xfrm flipH="1">
            <a:off x="6941351" y="1691092"/>
            <a:ext cx="1259221" cy="1070640"/>
          </a:xfrm>
          <a:prstGeom prst="arc">
            <a:avLst>
              <a:gd name="adj1" fmla="val 16257035"/>
              <a:gd name="adj2" fmla="val 19493849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DB44A3-2C98-0F43-9A8A-9C06636FE96E}"/>
              </a:ext>
            </a:extLst>
          </p:cNvPr>
          <p:cNvCxnSpPr>
            <a:cxnSpLocks/>
          </p:cNvCxnSpPr>
          <p:nvPr/>
        </p:nvCxnSpPr>
        <p:spPr>
          <a:xfrm flipV="1">
            <a:off x="6552903" y="2235576"/>
            <a:ext cx="1070991" cy="1497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円弧 122">
            <a:extLst>
              <a:ext uri="{FF2B5EF4-FFF2-40B4-BE49-F238E27FC236}">
                <a16:creationId xmlns:a16="http://schemas.microsoft.com/office/drawing/2014/main" id="{EF9032AB-3341-A849-AD51-54AA69DD0B06}"/>
              </a:ext>
            </a:extLst>
          </p:cNvPr>
          <p:cNvSpPr/>
          <p:nvPr/>
        </p:nvSpPr>
        <p:spPr>
          <a:xfrm flipV="1">
            <a:off x="5852538" y="1289008"/>
            <a:ext cx="1418687" cy="960651"/>
          </a:xfrm>
          <a:prstGeom prst="arc">
            <a:avLst>
              <a:gd name="adj1" fmla="val 16269677"/>
              <a:gd name="adj2" fmla="val 19519969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弧 133">
            <a:extLst>
              <a:ext uri="{FF2B5EF4-FFF2-40B4-BE49-F238E27FC236}">
                <a16:creationId xmlns:a16="http://schemas.microsoft.com/office/drawing/2014/main" id="{88047A7E-087E-BB43-BC6F-9140AFED5569}"/>
              </a:ext>
            </a:extLst>
          </p:cNvPr>
          <p:cNvSpPr/>
          <p:nvPr/>
        </p:nvSpPr>
        <p:spPr>
          <a:xfrm flipH="1">
            <a:off x="6854675" y="1949050"/>
            <a:ext cx="1480069" cy="1063335"/>
          </a:xfrm>
          <a:prstGeom prst="arc">
            <a:avLst>
              <a:gd name="adj1" fmla="val 16257035"/>
              <a:gd name="adj2" fmla="val 19493849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9EDE39F-B9F5-D84E-8EA6-31DC99F26A93}"/>
              </a:ext>
            </a:extLst>
          </p:cNvPr>
          <p:cNvCxnSpPr>
            <a:cxnSpLocks/>
          </p:cNvCxnSpPr>
          <p:nvPr/>
        </p:nvCxnSpPr>
        <p:spPr>
          <a:xfrm flipV="1">
            <a:off x="7730996" y="1505394"/>
            <a:ext cx="0" cy="7519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/>
              <p:nvPr/>
            </p:nvSpPr>
            <p:spPr>
              <a:xfrm>
                <a:off x="7647772" y="1125314"/>
                <a:ext cx="39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6F4B276-1512-AC43-9E03-E5AC9273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72" y="1125314"/>
                <a:ext cx="392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4315AF-A082-754E-B974-BD7AD4F2352D}"/>
              </a:ext>
            </a:extLst>
          </p:cNvPr>
          <p:cNvSpPr txBox="1"/>
          <p:nvPr/>
        </p:nvSpPr>
        <p:spPr>
          <a:xfrm>
            <a:off x="7694612" y="20853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B78D66-2C47-1A49-B334-C53FC1AD9898}"/>
              </a:ext>
            </a:extLst>
          </p:cNvPr>
          <p:cNvSpPr txBox="1"/>
          <p:nvPr/>
        </p:nvSpPr>
        <p:spPr>
          <a:xfrm>
            <a:off x="7701526" y="138577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A43328C6-3FD6-E749-9650-5EC24115B0EA}"/>
              </a:ext>
            </a:extLst>
          </p:cNvPr>
          <p:cNvGrpSpPr/>
          <p:nvPr/>
        </p:nvGrpSpPr>
        <p:grpSpPr>
          <a:xfrm>
            <a:off x="8092246" y="2286557"/>
            <a:ext cx="2751240" cy="2294821"/>
            <a:chOff x="8092246" y="2286557"/>
            <a:chExt cx="2751240" cy="2294821"/>
          </a:xfrm>
        </p:grpSpPr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DCC71BDC-104E-D344-A091-3AFE65F9DE46}"/>
                </a:ext>
              </a:extLst>
            </p:cNvPr>
            <p:cNvSpPr/>
            <p:nvPr/>
          </p:nvSpPr>
          <p:spPr>
            <a:xfrm>
              <a:off x="8161105" y="2559448"/>
              <a:ext cx="2413347" cy="15804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BB4766AF-A789-FF49-8E88-55068C85D76E}"/>
                </a:ext>
              </a:extLst>
            </p:cNvPr>
            <p:cNvSpPr txBox="1"/>
            <p:nvPr/>
          </p:nvSpPr>
          <p:spPr>
            <a:xfrm>
              <a:off x="8406161" y="332864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b</a:t>
              </a:r>
              <a:r>
                <a:rPr kumimoji="1"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2</a:t>
              </a:r>
              <a:endParaRPr kumimoji="1" lang="ja-JP" altLang="en-US">
                <a:latin typeface="jsMath-cmmi10" panose="02000603000000000000" pitchFamily="2" charset="0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59952A7E-A46C-E64D-BE43-6FC05A3C4CF3}"/>
                </a:ext>
              </a:extLst>
            </p:cNvPr>
            <p:cNvSpPr txBox="1"/>
            <p:nvPr/>
          </p:nvSpPr>
          <p:spPr>
            <a:xfrm>
              <a:off x="8217017" y="2552111"/>
              <a:ext cx="2333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ea typeface="Cambria Math" panose="02040503050406030204" pitchFamily="18" charset="0"/>
                </a:rPr>
                <a:t>HP-AF gain function</a:t>
              </a:r>
              <a:endParaRPr kumimoji="1" lang="en-US" altLang="ja-JP" dirty="0">
                <a:ea typeface="Cambria Math" panose="02040503050406030204" pitchFamily="18" charset="0"/>
              </a:endParaRPr>
            </a:p>
          </p:txBody>
        </p:sp>
        <p:grpSp>
          <p:nvGrpSpPr>
            <p:cNvPr id="213" name="グループ化 212">
              <a:extLst>
                <a:ext uri="{FF2B5EF4-FFF2-40B4-BE49-F238E27FC236}">
                  <a16:creationId xmlns:a16="http://schemas.microsoft.com/office/drawing/2014/main" id="{AAA36E34-3F57-5D4A-92FA-378BAFE0C3EA}"/>
                </a:ext>
              </a:extLst>
            </p:cNvPr>
            <p:cNvGrpSpPr/>
            <p:nvPr/>
          </p:nvGrpSpPr>
          <p:grpSpPr>
            <a:xfrm>
              <a:off x="8393677" y="2743416"/>
              <a:ext cx="1637659" cy="1331575"/>
              <a:chOff x="7118650" y="2791646"/>
              <a:chExt cx="1496379" cy="1099218"/>
            </a:xfrm>
          </p:grpSpPr>
          <p:sp>
            <p:nvSpPr>
              <p:cNvPr id="214" name="円弧 213">
                <a:extLst>
                  <a:ext uri="{FF2B5EF4-FFF2-40B4-BE49-F238E27FC236}">
                    <a16:creationId xmlns:a16="http://schemas.microsoft.com/office/drawing/2014/main" id="{97D7A310-E31D-7B43-8D6E-0D4F5438170A}"/>
                  </a:ext>
                </a:extLst>
              </p:cNvPr>
              <p:cNvSpPr/>
              <p:nvPr/>
            </p:nvSpPr>
            <p:spPr>
              <a:xfrm flipH="1">
                <a:off x="7800396" y="2995125"/>
                <a:ext cx="814633" cy="895739"/>
              </a:xfrm>
              <a:prstGeom prst="arc">
                <a:avLst>
                  <a:gd name="adj1" fmla="val 16200000"/>
                  <a:gd name="adj2" fmla="val 1944939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円弧 214">
                <a:extLst>
                  <a:ext uri="{FF2B5EF4-FFF2-40B4-BE49-F238E27FC236}">
                    <a16:creationId xmlns:a16="http://schemas.microsoft.com/office/drawing/2014/main" id="{43B9ABEE-111B-DB44-A004-DFA41259C01D}"/>
                  </a:ext>
                </a:extLst>
              </p:cNvPr>
              <p:cNvSpPr/>
              <p:nvPr/>
            </p:nvSpPr>
            <p:spPr>
              <a:xfrm flipV="1">
                <a:off x="7152434" y="2791646"/>
                <a:ext cx="638460" cy="808655"/>
              </a:xfrm>
              <a:prstGeom prst="arc">
                <a:avLst>
                  <a:gd name="adj1" fmla="val 16269677"/>
                  <a:gd name="adj2" fmla="val 1917167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87CFD2F6-59E1-FC44-8594-0CAD909E9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9051" y="2995125"/>
                <a:ext cx="22681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>
                <a:extLst>
                  <a:ext uri="{FF2B5EF4-FFF2-40B4-BE49-F238E27FC236}">
                    <a16:creationId xmlns:a16="http://schemas.microsoft.com/office/drawing/2014/main" id="{77709076-0B83-D041-AC71-C5C2C6B976E7}"/>
                  </a:ext>
                </a:extLst>
              </p:cNvPr>
              <p:cNvCxnSpPr/>
              <p:nvPr/>
            </p:nvCxnSpPr>
            <p:spPr>
              <a:xfrm flipH="1">
                <a:off x="7118650" y="3601616"/>
                <a:ext cx="3722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C82FB70A-BAE3-1041-846A-A352148B2438}"/>
                  </a:ext>
                </a:extLst>
              </p:cNvPr>
              <p:cNvCxnSpPr>
                <a:cxnSpLocks/>
                <a:stCxn id="214" idx="2"/>
                <a:endCxn id="215" idx="2"/>
              </p:cNvCxnSpPr>
              <p:nvPr/>
            </p:nvCxnSpPr>
            <p:spPr>
              <a:xfrm flipH="1">
                <a:off x="7744361" y="3214402"/>
                <a:ext cx="113085" cy="1917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91F28438-BE12-5849-A90A-19A0D35B7509}"/>
                    </a:ext>
                  </a:extLst>
                </p:cNvPr>
                <p:cNvSpPr txBox="1"/>
                <p:nvPr/>
              </p:nvSpPr>
              <p:spPr>
                <a:xfrm>
                  <a:off x="9843168" y="2873862"/>
                  <a:ext cx="737381" cy="438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𝐻𝐿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91F28438-BE12-5849-A90A-19A0D35B7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168" y="2873862"/>
                  <a:ext cx="737381" cy="438518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円弧 222">
              <a:extLst>
                <a:ext uri="{FF2B5EF4-FFF2-40B4-BE49-F238E27FC236}">
                  <a16:creationId xmlns:a16="http://schemas.microsoft.com/office/drawing/2014/main" id="{4382D17E-871E-8949-9C6C-7F28B32EAD77}"/>
                </a:ext>
              </a:extLst>
            </p:cNvPr>
            <p:cNvSpPr/>
            <p:nvPr/>
          </p:nvSpPr>
          <p:spPr>
            <a:xfrm flipV="1">
              <a:off x="8140265" y="2286557"/>
              <a:ext cx="1265825" cy="1431571"/>
            </a:xfrm>
            <a:prstGeom prst="arc">
              <a:avLst>
                <a:gd name="adj1" fmla="val 16269677"/>
                <a:gd name="adj2" fmla="val 1951996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弧 223">
              <a:extLst>
                <a:ext uri="{FF2B5EF4-FFF2-40B4-BE49-F238E27FC236}">
                  <a16:creationId xmlns:a16="http://schemas.microsoft.com/office/drawing/2014/main" id="{C1C086B4-9D59-B64C-8840-2A159D921877}"/>
                </a:ext>
              </a:extLst>
            </p:cNvPr>
            <p:cNvSpPr/>
            <p:nvPr/>
          </p:nvSpPr>
          <p:spPr>
            <a:xfrm flipH="1">
              <a:off x="9181059" y="3170157"/>
              <a:ext cx="1259221" cy="1070640"/>
            </a:xfrm>
            <a:prstGeom prst="arc">
              <a:avLst>
                <a:gd name="adj1" fmla="val 16257035"/>
                <a:gd name="adj2" fmla="val 1949384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E28852B-97A4-5E4B-AF60-7EBB479EE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500" y="3713453"/>
              <a:ext cx="1070991" cy="1497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円弧 225">
              <a:extLst>
                <a:ext uri="{FF2B5EF4-FFF2-40B4-BE49-F238E27FC236}">
                  <a16:creationId xmlns:a16="http://schemas.microsoft.com/office/drawing/2014/main" id="{6F28AC17-8BEB-FD4D-A075-300E4D49F892}"/>
                </a:ext>
              </a:extLst>
            </p:cNvPr>
            <p:cNvSpPr/>
            <p:nvPr/>
          </p:nvSpPr>
          <p:spPr>
            <a:xfrm flipV="1">
              <a:off x="8092246" y="2768073"/>
              <a:ext cx="1418687" cy="960651"/>
            </a:xfrm>
            <a:prstGeom prst="arc">
              <a:avLst>
                <a:gd name="adj1" fmla="val 16269677"/>
                <a:gd name="adj2" fmla="val 1951996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弧 226">
              <a:extLst>
                <a:ext uri="{FF2B5EF4-FFF2-40B4-BE49-F238E27FC236}">
                  <a16:creationId xmlns:a16="http://schemas.microsoft.com/office/drawing/2014/main" id="{8D4E2D69-EDE5-4248-BBDF-0E47DDB78CBF}"/>
                </a:ext>
              </a:extLst>
            </p:cNvPr>
            <p:cNvSpPr/>
            <p:nvPr/>
          </p:nvSpPr>
          <p:spPr>
            <a:xfrm flipH="1">
              <a:off x="9094383" y="3428115"/>
              <a:ext cx="1480069" cy="1063335"/>
            </a:xfrm>
            <a:prstGeom prst="arc">
              <a:avLst>
                <a:gd name="adj1" fmla="val 16257035"/>
                <a:gd name="adj2" fmla="val 1949384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2" name="直線矢印コネクタ 231">
              <a:extLst>
                <a:ext uri="{FF2B5EF4-FFF2-40B4-BE49-F238E27FC236}">
                  <a16:creationId xmlns:a16="http://schemas.microsoft.com/office/drawing/2014/main" id="{726F1557-F3B3-6E4E-A385-F53A890D9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9933" y="3812985"/>
              <a:ext cx="36409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437E73CB-3E4C-D14C-B7F7-B599EADC5992}"/>
                </a:ext>
              </a:extLst>
            </p:cNvPr>
            <p:cNvSpPr txBox="1"/>
            <p:nvPr/>
          </p:nvSpPr>
          <p:spPr>
            <a:xfrm>
              <a:off x="9592568" y="3798055"/>
              <a:ext cx="531583" cy="369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f</a:t>
              </a:r>
              <a:r>
                <a:rPr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rat</a:t>
              </a:r>
              <a:endParaRPr lang="ja-JP" altLang="en-US"/>
            </a:p>
          </p:txBody>
        </p:sp>
        <p:cxnSp>
          <p:nvCxnSpPr>
            <p:cNvPr id="234" name="直線矢印コネクタ 233">
              <a:extLst>
                <a:ext uri="{FF2B5EF4-FFF2-40B4-BE49-F238E27FC236}">
                  <a16:creationId xmlns:a16="http://schemas.microsoft.com/office/drawing/2014/main" id="{1923DEB9-E3FF-454C-BDC6-F1CEE5F64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626" y="3215735"/>
              <a:ext cx="1755" cy="51346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21443CA2-53EA-9E4B-A309-DC90A6460934}"/>
                </a:ext>
              </a:extLst>
            </p:cNvPr>
            <p:cNvSpPr txBox="1"/>
            <p:nvPr/>
          </p:nvSpPr>
          <p:spPr>
            <a:xfrm>
              <a:off x="9732520" y="3380132"/>
              <a:ext cx="812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G</a:t>
              </a:r>
              <a:r>
                <a:rPr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HPAF</a:t>
              </a:r>
              <a:endParaRPr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F6EA118-E98C-0542-ACDF-D8E67C2D802C}"/>
                </a:ext>
              </a:extLst>
            </p:cNvPr>
            <p:cNvSpPr txBox="1"/>
            <p:nvPr/>
          </p:nvSpPr>
          <p:spPr>
            <a:xfrm>
              <a:off x="10031336" y="4212046"/>
              <a:ext cx="812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G</a:t>
              </a:r>
              <a:r>
                <a:rPr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HPAF</a:t>
              </a:r>
              <a:endParaRPr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2CDF2F21-144D-9945-B87F-009354B7D9C7}"/>
              </a:ext>
            </a:extLst>
          </p:cNvPr>
          <p:cNvGrpSpPr/>
          <p:nvPr/>
        </p:nvGrpSpPr>
        <p:grpSpPr>
          <a:xfrm>
            <a:off x="5892688" y="4066882"/>
            <a:ext cx="2591476" cy="2204893"/>
            <a:chOff x="8883670" y="-190966"/>
            <a:chExt cx="2591476" cy="2204893"/>
          </a:xfrm>
        </p:grpSpPr>
        <p:sp>
          <p:nvSpPr>
            <p:cNvPr id="254" name="円弧 253">
              <a:extLst>
                <a:ext uri="{FF2B5EF4-FFF2-40B4-BE49-F238E27FC236}">
                  <a16:creationId xmlns:a16="http://schemas.microsoft.com/office/drawing/2014/main" id="{8CE4B489-7603-E346-BB8C-42FD74F2B31F}"/>
                </a:ext>
              </a:extLst>
            </p:cNvPr>
            <p:cNvSpPr/>
            <p:nvPr/>
          </p:nvSpPr>
          <p:spPr>
            <a:xfrm flipH="1">
              <a:off x="9885807" y="950592"/>
              <a:ext cx="1480069" cy="1063335"/>
            </a:xfrm>
            <a:prstGeom prst="arc">
              <a:avLst>
                <a:gd name="adj1" fmla="val 16257035"/>
                <a:gd name="adj2" fmla="val 1949384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41B7869A-DE52-CB46-9102-7C2512C8D3CF}"/>
                </a:ext>
              </a:extLst>
            </p:cNvPr>
            <p:cNvSpPr/>
            <p:nvPr/>
          </p:nvSpPr>
          <p:spPr>
            <a:xfrm>
              <a:off x="8952529" y="81925"/>
              <a:ext cx="2405375" cy="13404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C6C8BF91-412B-CD43-80B2-04473EA8121F}"/>
                </a:ext>
              </a:extLst>
            </p:cNvPr>
            <p:cNvSpPr txBox="1"/>
            <p:nvPr/>
          </p:nvSpPr>
          <p:spPr>
            <a:xfrm>
              <a:off x="9107983" y="51172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b</a:t>
              </a:r>
              <a:r>
                <a:rPr kumimoji="1"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2</a:t>
              </a:r>
              <a:endParaRPr kumimoji="1" lang="ja-JP" altLang="en-US">
                <a:latin typeface="jsMath-cmmi10" panose="02000603000000000000" pitchFamily="2" charset="0"/>
              </a:endParaRPr>
            </a:p>
          </p:txBody>
        </p: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61B10F57-510D-8748-9D9C-177822CB29BA}"/>
                </a:ext>
              </a:extLst>
            </p:cNvPr>
            <p:cNvSpPr txBox="1"/>
            <p:nvPr/>
          </p:nvSpPr>
          <p:spPr>
            <a:xfrm>
              <a:off x="9048895" y="819192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f</a:t>
              </a:r>
              <a:r>
                <a:rPr kumimoji="1" lang="en-US" altLang="ja-JP" baseline="-25000" dirty="0">
                  <a:latin typeface="jsMath-cmmi10" panose="02000603000000000000" pitchFamily="2" charset="0"/>
                  <a:ea typeface="Cambria Math" panose="02040503050406030204" pitchFamily="18" charset="0"/>
                </a:rPr>
                <a:t>ratL</a:t>
              </a:r>
              <a:endParaRPr kumimoji="1" lang="ja-JP" altLang="en-US" baseline="-25000">
                <a:latin typeface="jsMath-cmmi10" panose="02000603000000000000" pitchFamily="2" charset="0"/>
              </a:endParaRPr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B95AF66E-BA48-CF4C-8654-232543200289}"/>
                </a:ext>
              </a:extLst>
            </p:cNvPr>
            <p:cNvSpPr txBox="1"/>
            <p:nvPr/>
          </p:nvSpPr>
          <p:spPr>
            <a:xfrm>
              <a:off x="8952530" y="116518"/>
              <a:ext cx="87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ea typeface="Cambria Math" panose="02040503050406030204" pitchFamily="18" charset="0"/>
                </a:rPr>
                <a:t>HP-AF</a:t>
              </a:r>
              <a:endParaRPr kumimoji="1" lang="en-US" altLang="ja-JP" dirty="0">
                <a:ea typeface="Cambria Math" panose="02040503050406030204" pitchFamily="18" charset="0"/>
              </a:endParaRPr>
            </a:p>
          </p:txBody>
        </p: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2CF992B6-79E3-A94D-A27D-0ACC0CDA9413}"/>
                </a:ext>
              </a:extLst>
            </p:cNvPr>
            <p:cNvGrpSpPr/>
            <p:nvPr/>
          </p:nvGrpSpPr>
          <p:grpSpPr>
            <a:xfrm>
              <a:off x="9185101" y="265893"/>
              <a:ext cx="1637659" cy="1331575"/>
              <a:chOff x="7118650" y="2791646"/>
              <a:chExt cx="1496379" cy="1099218"/>
            </a:xfrm>
          </p:grpSpPr>
          <p:sp>
            <p:nvSpPr>
              <p:cNvPr id="241" name="円弧 240">
                <a:extLst>
                  <a:ext uri="{FF2B5EF4-FFF2-40B4-BE49-F238E27FC236}">
                    <a16:creationId xmlns:a16="http://schemas.microsoft.com/office/drawing/2014/main" id="{B5DA6C35-9EC6-214F-8A9E-75765BDEFE6C}"/>
                  </a:ext>
                </a:extLst>
              </p:cNvPr>
              <p:cNvSpPr/>
              <p:nvPr/>
            </p:nvSpPr>
            <p:spPr>
              <a:xfrm flipH="1">
                <a:off x="7800396" y="2995125"/>
                <a:ext cx="814633" cy="895739"/>
              </a:xfrm>
              <a:prstGeom prst="arc">
                <a:avLst>
                  <a:gd name="adj1" fmla="val 16200000"/>
                  <a:gd name="adj2" fmla="val 1944939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弧 241">
                <a:extLst>
                  <a:ext uri="{FF2B5EF4-FFF2-40B4-BE49-F238E27FC236}">
                    <a16:creationId xmlns:a16="http://schemas.microsoft.com/office/drawing/2014/main" id="{CA457E9B-C679-C84A-83E7-983900EEF10E}"/>
                  </a:ext>
                </a:extLst>
              </p:cNvPr>
              <p:cNvSpPr/>
              <p:nvPr/>
            </p:nvSpPr>
            <p:spPr>
              <a:xfrm flipV="1">
                <a:off x="7152434" y="2791646"/>
                <a:ext cx="638460" cy="808655"/>
              </a:xfrm>
              <a:prstGeom prst="arc">
                <a:avLst>
                  <a:gd name="adj1" fmla="val 16269677"/>
                  <a:gd name="adj2" fmla="val 1917167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424A244D-066D-9647-B551-4F16E281D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9051" y="2995125"/>
                <a:ext cx="22681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>
                <a:extLst>
                  <a:ext uri="{FF2B5EF4-FFF2-40B4-BE49-F238E27FC236}">
                    <a16:creationId xmlns:a16="http://schemas.microsoft.com/office/drawing/2014/main" id="{F96B777C-E160-AD4F-BCCE-99F7AC8A86C0}"/>
                  </a:ext>
                </a:extLst>
              </p:cNvPr>
              <p:cNvCxnSpPr/>
              <p:nvPr/>
            </p:nvCxnSpPr>
            <p:spPr>
              <a:xfrm flipH="1">
                <a:off x="7118650" y="3601616"/>
                <a:ext cx="3722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>
                <a:extLst>
                  <a:ext uri="{FF2B5EF4-FFF2-40B4-BE49-F238E27FC236}">
                    <a16:creationId xmlns:a16="http://schemas.microsoft.com/office/drawing/2014/main" id="{F26D861B-D54D-4444-BE91-25B4766107AB}"/>
                  </a:ext>
                </a:extLst>
              </p:cNvPr>
              <p:cNvCxnSpPr>
                <a:cxnSpLocks/>
                <a:stCxn id="241" idx="2"/>
                <a:endCxn id="242" idx="2"/>
              </p:cNvCxnSpPr>
              <p:nvPr/>
            </p:nvCxnSpPr>
            <p:spPr>
              <a:xfrm flipH="1">
                <a:off x="7744361" y="3214402"/>
                <a:ext cx="113085" cy="1917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テキスト ボックス 247">
                  <a:extLst>
                    <a:ext uri="{FF2B5EF4-FFF2-40B4-BE49-F238E27FC236}">
                      <a16:creationId xmlns:a16="http://schemas.microsoft.com/office/drawing/2014/main" id="{7ECA48B9-DB93-FA49-A011-923882CFF149}"/>
                    </a:ext>
                  </a:extLst>
                </p:cNvPr>
                <p:cNvSpPr txBox="1"/>
                <p:nvPr/>
              </p:nvSpPr>
              <p:spPr>
                <a:xfrm>
                  <a:off x="10737765" y="479251"/>
                  <a:ext cx="737381" cy="438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𝐻𝐿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8" name="テキスト ボックス 247">
                  <a:extLst>
                    <a:ext uri="{FF2B5EF4-FFF2-40B4-BE49-F238E27FC236}">
                      <a16:creationId xmlns:a16="http://schemas.microsoft.com/office/drawing/2014/main" id="{7ECA48B9-DB93-FA49-A011-923882CF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765" y="479251"/>
                  <a:ext cx="737381" cy="438518"/>
                </a:xfrm>
                <a:prstGeom prst="rect">
                  <a:avLst/>
                </a:prstGeom>
                <a:blipFill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538A79E9-46D6-9447-84E0-19AE88715653}"/>
                    </a:ext>
                  </a:extLst>
                </p:cNvPr>
                <p:cNvSpPr txBox="1"/>
                <p:nvPr/>
              </p:nvSpPr>
              <p:spPr>
                <a:xfrm>
                  <a:off x="9800351" y="168200"/>
                  <a:ext cx="698741" cy="438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𝑁𝐻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538A79E9-46D6-9447-84E0-19AE88715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0351" y="168200"/>
                  <a:ext cx="698741" cy="438518"/>
                </a:xfrm>
                <a:prstGeom prst="rect">
                  <a:avLst/>
                </a:prstGeom>
                <a:blipFill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円弧 249">
              <a:extLst>
                <a:ext uri="{FF2B5EF4-FFF2-40B4-BE49-F238E27FC236}">
                  <a16:creationId xmlns:a16="http://schemas.microsoft.com/office/drawing/2014/main" id="{3B7E528F-AB9F-4B4C-9868-FB25666E67D5}"/>
                </a:ext>
              </a:extLst>
            </p:cNvPr>
            <p:cNvSpPr/>
            <p:nvPr/>
          </p:nvSpPr>
          <p:spPr>
            <a:xfrm flipV="1">
              <a:off x="8931689" y="-190966"/>
              <a:ext cx="1265825" cy="1431571"/>
            </a:xfrm>
            <a:prstGeom prst="arc">
              <a:avLst>
                <a:gd name="adj1" fmla="val 16269677"/>
                <a:gd name="adj2" fmla="val 1951996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弧 250">
              <a:extLst>
                <a:ext uri="{FF2B5EF4-FFF2-40B4-BE49-F238E27FC236}">
                  <a16:creationId xmlns:a16="http://schemas.microsoft.com/office/drawing/2014/main" id="{EDAF85DF-55BB-E149-B343-A66242BA5C4A}"/>
                </a:ext>
              </a:extLst>
            </p:cNvPr>
            <p:cNvSpPr/>
            <p:nvPr/>
          </p:nvSpPr>
          <p:spPr>
            <a:xfrm flipH="1">
              <a:off x="9972483" y="692634"/>
              <a:ext cx="1259221" cy="1070640"/>
            </a:xfrm>
            <a:prstGeom prst="arc">
              <a:avLst>
                <a:gd name="adj1" fmla="val 16257035"/>
                <a:gd name="adj2" fmla="val 1949384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77643C-348F-474F-8456-5EFA8DE74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4035" y="1237118"/>
              <a:ext cx="1070991" cy="1497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円弧 252">
              <a:extLst>
                <a:ext uri="{FF2B5EF4-FFF2-40B4-BE49-F238E27FC236}">
                  <a16:creationId xmlns:a16="http://schemas.microsoft.com/office/drawing/2014/main" id="{22248778-49D7-AF45-B31B-DF8BAC69D625}"/>
                </a:ext>
              </a:extLst>
            </p:cNvPr>
            <p:cNvSpPr/>
            <p:nvPr/>
          </p:nvSpPr>
          <p:spPr>
            <a:xfrm flipV="1">
              <a:off x="8883670" y="290550"/>
              <a:ext cx="1418687" cy="960651"/>
            </a:xfrm>
            <a:prstGeom prst="arc">
              <a:avLst>
                <a:gd name="adj1" fmla="val 16269677"/>
                <a:gd name="adj2" fmla="val 19519969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5" name="直線矢印コネクタ 254">
              <a:extLst>
                <a:ext uri="{FF2B5EF4-FFF2-40B4-BE49-F238E27FC236}">
                  <a16:creationId xmlns:a16="http://schemas.microsoft.com/office/drawing/2014/main" id="{BDEE55FE-217E-AC43-A93E-A2F9C0C15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128" y="506936"/>
              <a:ext cx="0" cy="75192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33249B86-2D52-3E45-BC60-D20F79A628FD}"/>
                    </a:ext>
                  </a:extLst>
                </p:cNvPr>
                <p:cNvSpPr txBox="1"/>
                <p:nvPr/>
              </p:nvSpPr>
              <p:spPr>
                <a:xfrm>
                  <a:off x="10678904" y="126856"/>
                  <a:ext cx="392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33249B86-2D52-3E45-BC60-D20F79A62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904" y="126856"/>
                  <a:ext cx="3920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A15B02F-9D3D-094C-98B4-75F0AE3BEB2C}"/>
                </a:ext>
              </a:extLst>
            </p:cNvPr>
            <p:cNvSpPr txBox="1"/>
            <p:nvPr/>
          </p:nvSpPr>
          <p:spPr>
            <a:xfrm>
              <a:off x="10725744" y="1086867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0</a:t>
              </a:r>
              <a:endParaRPr kumimoji="1" lang="ja-JP" altLang="en-US" sz="120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FC7EF10E-6C3E-9141-8AF7-CD34D997A4B5}"/>
                </a:ext>
              </a:extLst>
            </p:cNvPr>
            <p:cNvSpPr txBox="1"/>
            <p:nvPr/>
          </p:nvSpPr>
          <p:spPr>
            <a:xfrm>
              <a:off x="10732658" y="387318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</a:t>
              </a:r>
              <a:endParaRPr kumimoji="1" lang="ja-JP" altLang="en-US" sz="1200"/>
            </a:p>
          </p:txBody>
        </p:sp>
      </p:grp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93948511-3063-E145-825D-7362CE145EFE}"/>
              </a:ext>
            </a:extLst>
          </p:cNvPr>
          <p:cNvSpPr txBox="1"/>
          <p:nvPr/>
        </p:nvSpPr>
        <p:spPr>
          <a:xfrm>
            <a:off x="3394215" y="4372122"/>
            <a:ext cx="13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ea typeface="Cambria Math" panose="02040503050406030204" pitchFamily="18" charset="0"/>
              </a:rPr>
              <a:t>Passive GC</a:t>
            </a:r>
          </a:p>
        </p:txBody>
      </p:sp>
      <p:sp>
        <p:nvSpPr>
          <p:cNvPr id="260" name="フリーフォーム 259">
            <a:extLst>
              <a:ext uri="{FF2B5EF4-FFF2-40B4-BE49-F238E27FC236}">
                <a16:creationId xmlns:a16="http://schemas.microsoft.com/office/drawing/2014/main" id="{C89BFA57-2016-644B-B98C-66E5281951C4}"/>
              </a:ext>
            </a:extLst>
          </p:cNvPr>
          <p:cNvSpPr/>
          <p:nvPr/>
        </p:nvSpPr>
        <p:spPr>
          <a:xfrm>
            <a:off x="3557900" y="4701517"/>
            <a:ext cx="1506212" cy="697893"/>
          </a:xfrm>
          <a:custGeom>
            <a:avLst/>
            <a:gdLst>
              <a:gd name="connsiteX0" fmla="*/ 0 w 1483567"/>
              <a:gd name="connsiteY0" fmla="*/ 410040 h 522008"/>
              <a:gd name="connsiteX1" fmla="*/ 634482 w 1483567"/>
              <a:gd name="connsiteY1" fmla="*/ 223428 h 522008"/>
              <a:gd name="connsiteX2" fmla="*/ 1054359 w 1483567"/>
              <a:gd name="connsiteY2" fmla="*/ 27485 h 522008"/>
              <a:gd name="connsiteX3" fmla="*/ 1259633 w 1483567"/>
              <a:gd name="connsiteY3" fmla="*/ 27485 h 522008"/>
              <a:gd name="connsiteX4" fmla="*/ 1390261 w 1483567"/>
              <a:gd name="connsiteY4" fmla="*/ 270081 h 522008"/>
              <a:gd name="connsiteX5" fmla="*/ 1483567 w 1483567"/>
              <a:gd name="connsiteY5" fmla="*/ 522008 h 5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567" h="522008">
                <a:moveTo>
                  <a:pt x="0" y="410040"/>
                </a:moveTo>
                <a:cubicBezTo>
                  <a:pt x="229378" y="348613"/>
                  <a:pt x="458756" y="287187"/>
                  <a:pt x="634482" y="223428"/>
                </a:cubicBezTo>
                <a:cubicBezTo>
                  <a:pt x="810208" y="159669"/>
                  <a:pt x="950167" y="60142"/>
                  <a:pt x="1054359" y="27485"/>
                </a:cubicBezTo>
                <a:cubicBezTo>
                  <a:pt x="1158551" y="-5172"/>
                  <a:pt x="1203649" y="-12948"/>
                  <a:pt x="1259633" y="27485"/>
                </a:cubicBezTo>
                <a:cubicBezTo>
                  <a:pt x="1315617" y="67918"/>
                  <a:pt x="1352939" y="187660"/>
                  <a:pt x="1390261" y="270081"/>
                </a:cubicBezTo>
                <a:cubicBezTo>
                  <a:pt x="1427583" y="352501"/>
                  <a:pt x="1455575" y="437254"/>
                  <a:pt x="1483567" y="5220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DD806841-116A-C94B-A03E-B6263F6808AB}"/>
              </a:ext>
            </a:extLst>
          </p:cNvPr>
          <p:cNvCxnSpPr>
            <a:cxnSpLocks/>
          </p:cNvCxnSpPr>
          <p:nvPr/>
        </p:nvCxnSpPr>
        <p:spPr>
          <a:xfrm>
            <a:off x="7658170" y="3714475"/>
            <a:ext cx="480454" cy="3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E9CD00B-B7BD-3841-B942-FD432FC00E94}"/>
              </a:ext>
            </a:extLst>
          </p:cNvPr>
          <p:cNvSpPr/>
          <p:nvPr/>
        </p:nvSpPr>
        <p:spPr>
          <a:xfrm>
            <a:off x="10494197" y="4633610"/>
            <a:ext cx="1211789" cy="765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D771140-CD87-694D-BA05-8D5934505D14}"/>
              </a:ext>
            </a:extLst>
          </p:cNvPr>
          <p:cNvSpPr txBox="1"/>
          <p:nvPr/>
        </p:nvSpPr>
        <p:spPr>
          <a:xfrm>
            <a:off x="10572072" y="4831844"/>
            <a:ext cx="107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Cambria Math" panose="02040503050406030204" pitchFamily="18" charset="0"/>
              </a:rPr>
              <a:t>IHC Loss</a:t>
            </a:r>
            <a:endParaRPr kumimoji="1" lang="en-US" altLang="ja-JP" dirty="0">
              <a:ea typeface="Cambria Math" panose="020405030504060302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8B192EFA-4D2D-AC46-8119-173FBD8C9BA7}"/>
              </a:ext>
            </a:extLst>
          </p:cNvPr>
          <p:cNvSpPr txBox="1"/>
          <p:nvPr/>
        </p:nvSpPr>
        <p:spPr>
          <a:xfrm>
            <a:off x="10583086" y="5446371"/>
            <a:ext cx="105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ea typeface="Cambria Math" panose="02040503050406030204" pitchFamily="18" charset="0"/>
              </a:rPr>
              <a:t>Linear </a:t>
            </a:r>
            <a:r>
              <a:rPr lang="en-US" altLang="ja-JP" i="1" dirty="0">
                <a:ea typeface="Cambria Math" panose="02040503050406030204" pitchFamily="18" charset="0"/>
              </a:rPr>
              <a:t>g</a:t>
            </a:r>
            <a:r>
              <a:rPr kumimoji="1" lang="en-US" altLang="ja-JP" i="1" dirty="0">
                <a:ea typeface="Cambria Math" panose="02040503050406030204" pitchFamily="18" charset="0"/>
              </a:rPr>
              <a:t>ain loss</a:t>
            </a:r>
          </a:p>
        </p:txBody>
      </p:sp>
    </p:spTree>
    <p:extLst>
      <p:ext uri="{BB962C8B-B14F-4D97-AF65-F5344CB8AC3E}">
        <p14:creationId xmlns:p14="http://schemas.microsoft.com/office/powerpoint/2010/main" val="352193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Meiry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410</Words>
  <Application>Microsoft Macintosh PowerPoint</Application>
  <PresentationFormat>ワイド画面</PresentationFormat>
  <Paragraphs>247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JSMATH-CMMI10</vt:lpstr>
      <vt:lpstr>JSMATH-CMMI10</vt:lpstr>
      <vt:lpstr>Segoe UI</vt:lpstr>
      <vt:lpstr>Times</vt:lpstr>
      <vt:lpstr>Office テーマ</vt:lpstr>
      <vt:lpstr>PowerPoint プレゼンテーション</vt:lpstr>
      <vt:lpstr>PowerPoint プレゼンテーション</vt:lpstr>
      <vt:lpstr>Previous versions:  not in use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入野　俊夫</dc:creator>
  <cp:lastModifiedBy>入野　俊夫</cp:lastModifiedBy>
  <cp:revision>61</cp:revision>
  <dcterms:created xsi:type="dcterms:W3CDTF">2020-10-06T05:23:56Z</dcterms:created>
  <dcterms:modified xsi:type="dcterms:W3CDTF">2021-11-10T14:53:34Z</dcterms:modified>
</cp:coreProperties>
</file>