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2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68"/>
    <p:restoredTop sz="94699"/>
  </p:normalViewPr>
  <p:slideViewPr>
    <p:cSldViewPr snapToGrid="0" snapToObjects="1">
      <p:cViewPr varScale="1">
        <p:scale>
          <a:sx n="121" d="100"/>
          <a:sy n="121" d="100"/>
        </p:scale>
        <p:origin x="200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FF24-B9C3-444D-9A61-1343C5F6B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82DD2F-5B9C-384D-8661-69141ACC8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379BFE-71E0-EB4D-BE96-14C17BDD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9B013E-FA01-864A-8969-49983F30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0B016E-6AA1-F343-9D2E-39128BD5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98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9AA9C-47F6-3F4E-8052-A7565CD4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8C2635-F426-614B-9EEC-973FE4CC3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C07BA3-8FF8-AC42-8368-8348A15E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4A2837-DCE8-7348-BBB0-5D6B585F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BEAB54-C178-7A40-9F02-14AC9106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7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1D75DB-7081-9349-A6E5-AFE768935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544972-8A3A-8C4B-BBCA-7454632A7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303BBA-6018-9644-B603-50E0A82B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CF9D4-6C73-BA45-A10A-0E121002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8CE476-052D-3F4E-AA05-4BF7DE1B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5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52D6F-3A9E-CC44-91C9-2390777C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257FC8-CDF3-E24D-B580-7077C78C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FEC996-F47C-B24D-B34C-EA83515B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B3C20F-4E4F-4E4F-9A7C-4D4B556A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AD0588-C793-2A49-847A-B28FA4D8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87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79EAD-C927-6549-A56C-3CDAC3A7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2D1815-6664-A84D-8683-1039F8E5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BBF077-6281-5148-A51F-45098CC0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ABF80-223C-8943-B8EC-3E186BA3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5711EA-B779-DA44-BB6B-7598C558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70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23B92-48AC-3C43-A97C-AF3587E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80EF3A-46DD-E343-9804-1EF1E3973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F19FEF-8F23-8741-AFE6-347A37B85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020787-0280-0E4A-AE7F-05373CFE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05AF19-3395-6641-8A30-276AAE0A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C6D6A8-2153-5144-BCD9-25E3F8F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20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92443-E45B-9E4D-80F9-0C18A719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4E976E-FCF3-0D40-8C55-2409B17C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FDDC4B-1525-FF46-89E1-63EB5E652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B81996-BC2D-BA49-914B-66C1B8C67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4E1465-20EE-044B-97DA-A75AE2B3E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354A75-BA2E-7A4B-AFDA-01BC0F97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FCD3B6-9B9E-8541-B840-4A00D05B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37912F-445E-414E-A42F-E3509BF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6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69E7F-5403-3D4C-B5E4-3865E8A0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7A76A3-3F2A-AE4E-96B2-6CFAE7D0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1CE0D4-4521-8C4F-8023-F272B652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86F690-D605-384F-9606-CFDB642B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BB16D1-431F-F54D-991C-0C8F7853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775ACF-D14E-634C-BC9E-9986A55D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F43AD0-33FD-1445-82A0-3270F5DB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21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5D46B-61FE-B741-B0A1-4CE9FB9E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60F5C9-1A50-EE47-807A-5495A096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BB9C4F-DEA4-FF4E-9253-3DF6EC7B4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06A117-9A79-A34F-B78B-75817CAC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DCA266-184B-FA4A-8A63-33291340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271ABC-ACAE-EC45-B098-11313E82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70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65F0E-254D-A64D-996D-DB5E45E7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818FBC-3032-2C4D-824C-A87615AD9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6E9477-FE5B-604D-BBFB-46BA662C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F3FDFE-1894-8C44-B482-48C56EB1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8B7A65-F1F8-BA4A-8690-BD75C77D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DB1111-F182-5E48-88E1-D18F5095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8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88856C-C282-8C4B-BDF3-DBB4D5A7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619D08-C2CC-3140-AABB-FFF4EBB3B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98FDC1-81D2-7242-B270-E66370A50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83455-1F8B-6444-9B54-1E62A4F8B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FE30ED-DFD6-7249-A48F-17C71770F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38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F380461C-B559-9F42-93D7-96ACE54AE313}"/>
              </a:ext>
            </a:extLst>
          </p:cNvPr>
          <p:cNvCxnSpPr>
            <a:cxnSpLocks/>
          </p:cNvCxnSpPr>
          <p:nvPr/>
        </p:nvCxnSpPr>
        <p:spPr>
          <a:xfrm>
            <a:off x="7337820" y="5438108"/>
            <a:ext cx="3893473" cy="89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65D00F6C-B6A9-204B-A5E2-1209C553F39B}"/>
              </a:ext>
            </a:extLst>
          </p:cNvPr>
          <p:cNvCxnSpPr>
            <a:cxnSpLocks/>
          </p:cNvCxnSpPr>
          <p:nvPr/>
        </p:nvCxnSpPr>
        <p:spPr>
          <a:xfrm>
            <a:off x="6038464" y="2367986"/>
            <a:ext cx="0" cy="926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9871DBD-43CC-7E49-961B-59F93EDB5F96}"/>
              </a:ext>
            </a:extLst>
          </p:cNvPr>
          <p:cNvCxnSpPr>
            <a:cxnSpLocks/>
          </p:cNvCxnSpPr>
          <p:nvPr/>
        </p:nvCxnSpPr>
        <p:spPr>
          <a:xfrm flipV="1">
            <a:off x="2073756" y="199136"/>
            <a:ext cx="0" cy="594428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3BD15-7995-AB48-95C7-F0081EB5C665}"/>
              </a:ext>
            </a:extLst>
          </p:cNvPr>
          <p:cNvSpPr txBox="1"/>
          <p:nvPr/>
        </p:nvSpPr>
        <p:spPr>
          <a:xfrm>
            <a:off x="2286060" y="597966"/>
            <a:ext cx="33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Level </a:t>
            </a:r>
            <a:r>
              <a:rPr lang="en-US" altLang="ja-JP" i="1" dirty="0">
                <a:ea typeface="Cambria Math" panose="02040503050406030204" pitchFamily="18" charset="0"/>
              </a:rPr>
              <a:t>e</a:t>
            </a:r>
            <a:r>
              <a:rPr kumimoji="1" lang="en-US" altLang="ja-JP" i="1" dirty="0">
                <a:ea typeface="Cambria Math" panose="02040503050406030204" pitchFamily="18" charset="0"/>
              </a:rPr>
              <a:t>stimation path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EAA787-64B6-6A4D-8E42-333B9AABD71D}"/>
              </a:ext>
            </a:extLst>
          </p:cNvPr>
          <p:cNvSpPr/>
          <p:nvPr/>
        </p:nvSpPr>
        <p:spPr>
          <a:xfrm>
            <a:off x="2514534" y="1026263"/>
            <a:ext cx="1991263" cy="134172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CEE3785-1EF0-FC42-A232-711208868253}"/>
              </a:ext>
            </a:extLst>
          </p:cNvPr>
          <p:cNvCxnSpPr>
            <a:cxnSpLocks/>
          </p:cNvCxnSpPr>
          <p:nvPr/>
        </p:nvCxnSpPr>
        <p:spPr>
          <a:xfrm>
            <a:off x="1644548" y="1764293"/>
            <a:ext cx="8584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6D31389-91F9-FB4A-B9D9-974ABB97C350}"/>
              </a:ext>
            </a:extLst>
          </p:cNvPr>
          <p:cNvCxnSpPr>
            <a:cxnSpLocks/>
          </p:cNvCxnSpPr>
          <p:nvPr/>
        </p:nvCxnSpPr>
        <p:spPr>
          <a:xfrm>
            <a:off x="1644548" y="1764292"/>
            <a:ext cx="0" cy="317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8EBDF20-6F28-2145-9A4C-D2C0335E3C05}"/>
              </a:ext>
            </a:extLst>
          </p:cNvPr>
          <p:cNvCxnSpPr>
            <a:cxnSpLocks/>
          </p:cNvCxnSpPr>
          <p:nvPr/>
        </p:nvCxnSpPr>
        <p:spPr>
          <a:xfrm flipH="1">
            <a:off x="1088481" y="2077473"/>
            <a:ext cx="5560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EFFB3D-D93B-CC47-A229-930F2D9A799F}"/>
              </a:ext>
            </a:extLst>
          </p:cNvPr>
          <p:cNvSpPr txBox="1"/>
          <p:nvPr/>
        </p:nvSpPr>
        <p:spPr>
          <a:xfrm>
            <a:off x="1142879" y="170152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r1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E918C1-98EC-944B-BA2E-F867F31E5CF6}"/>
              </a:ext>
            </a:extLst>
          </p:cNvPr>
          <p:cNvSpPr txBox="1"/>
          <p:nvPr/>
        </p:nvSpPr>
        <p:spPr>
          <a:xfrm>
            <a:off x="858806" y="151046"/>
            <a:ext cx="119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i="1" dirty="0">
                <a:ea typeface="Cambria Math" panose="02040503050406030204" pitchFamily="18" charset="0"/>
              </a:rPr>
              <a:t>Frequency</a:t>
            </a:r>
          </a:p>
          <a:p>
            <a:pPr algn="ctr"/>
            <a:r>
              <a:rPr lang="en-US" altLang="ja-JP" i="1" dirty="0">
                <a:ea typeface="Cambria Math" panose="02040503050406030204" pitchFamily="18" charset="0"/>
              </a:rPr>
              <a:t>(ERB</a:t>
            </a:r>
            <a:r>
              <a:rPr lang="en-US" altLang="ja-JP" i="1" baseline="-25000" dirty="0">
                <a:ea typeface="Cambria Math" panose="02040503050406030204" pitchFamily="18" charset="0"/>
              </a:rPr>
              <a:t>N</a:t>
            </a:r>
            <a:r>
              <a:rPr lang="en-US" altLang="ja-JP" i="1" dirty="0">
                <a:ea typeface="Cambria Math" panose="02040503050406030204" pitchFamily="18" charset="0"/>
              </a:rPr>
              <a:t>)</a:t>
            </a:r>
            <a:endParaRPr kumimoji="1" lang="ja-JP" altLang="en-US" i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3AA53E-A19A-DB4F-AD50-C8EF089E89CC}"/>
              </a:ext>
            </a:extLst>
          </p:cNvPr>
          <p:cNvSpPr txBox="1"/>
          <p:nvPr/>
        </p:nvSpPr>
        <p:spPr>
          <a:xfrm>
            <a:off x="11300946" y="260859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8B8336-F0DE-F648-AFF8-E93D0478FE3B}"/>
              </a:ext>
            </a:extLst>
          </p:cNvPr>
          <p:cNvSpPr/>
          <p:nvPr/>
        </p:nvSpPr>
        <p:spPr>
          <a:xfrm>
            <a:off x="4018554" y="3290499"/>
            <a:ext cx="2735838" cy="73017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0553754-EA02-B342-8E8E-24A3C7BD4A76}"/>
              </a:ext>
            </a:extLst>
          </p:cNvPr>
          <p:cNvSpPr txBox="1"/>
          <p:nvPr/>
        </p:nvSpPr>
        <p:spPr>
          <a:xfrm>
            <a:off x="3918591" y="3333728"/>
            <a:ext cx="28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ea typeface="Cambria Math" panose="02040503050406030204" pitchFamily="18" charset="0"/>
              </a:rPr>
              <a:t>Level estimation </a:t>
            </a:r>
            <a:r>
              <a:rPr lang="en-US" altLang="ja-JP" dirty="0">
                <a:ea typeface="Cambria Math" panose="02040503050406030204" pitchFamily="18" charset="0"/>
              </a:rPr>
              <a:t> </a:t>
            </a:r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endParaRPr lang="en-US" altLang="ja-JP" dirty="0">
              <a:ea typeface="Cambria Math" panose="02040503050406030204" pitchFamily="18" charset="0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8FCCF03-3784-F246-9D04-DDC830BC36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505797" y="1697125"/>
            <a:ext cx="522222" cy="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9FF21A40-0803-EF48-93D2-ADDF43F8B9A2}"/>
              </a:ext>
            </a:extLst>
          </p:cNvPr>
          <p:cNvCxnSpPr>
            <a:cxnSpLocks/>
          </p:cNvCxnSpPr>
          <p:nvPr/>
        </p:nvCxnSpPr>
        <p:spPr>
          <a:xfrm>
            <a:off x="4695177" y="1696718"/>
            <a:ext cx="0" cy="1593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9F01E17-7131-2942-B1CB-32DE15CE440B}"/>
              </a:ext>
            </a:extLst>
          </p:cNvPr>
          <p:cNvSpPr txBox="1"/>
          <p:nvPr/>
        </p:nvSpPr>
        <p:spPr>
          <a:xfrm>
            <a:off x="4310057" y="2924697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s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CE1D9F3-B9BD-2447-8FB2-71745CB8A9FE}"/>
              </a:ext>
            </a:extLst>
          </p:cNvPr>
          <p:cNvSpPr txBox="1"/>
          <p:nvPr/>
        </p:nvSpPr>
        <p:spPr>
          <a:xfrm>
            <a:off x="6067129" y="2927727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s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221D163-D2CA-DC40-92FB-282E13EF6F04}"/>
              </a:ext>
            </a:extLst>
          </p:cNvPr>
          <p:cNvSpPr/>
          <p:nvPr/>
        </p:nvSpPr>
        <p:spPr>
          <a:xfrm>
            <a:off x="4166466" y="2693582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71E4B8D-92DB-304D-950E-6F7ABA63AE72}"/>
              </a:ext>
            </a:extLst>
          </p:cNvPr>
          <p:cNvSpPr txBox="1"/>
          <p:nvPr/>
        </p:nvSpPr>
        <p:spPr>
          <a:xfrm>
            <a:off x="4178557" y="2644577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08C0802-4131-9947-ADC9-4A9829A68E60}"/>
              </a:ext>
            </a:extLst>
          </p:cNvPr>
          <p:cNvSpPr/>
          <p:nvPr/>
        </p:nvSpPr>
        <p:spPr>
          <a:xfrm>
            <a:off x="5517910" y="2699261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5D9D69F-9D5D-9742-9D1E-462516CD916E}"/>
              </a:ext>
            </a:extLst>
          </p:cNvPr>
          <p:cNvSpPr txBox="1"/>
          <p:nvPr/>
        </p:nvSpPr>
        <p:spPr>
          <a:xfrm>
            <a:off x="5513599" y="2641201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2AFA809A-15F8-514C-8864-314B404C12C0}"/>
              </a:ext>
            </a:extLst>
          </p:cNvPr>
          <p:cNvCxnSpPr>
            <a:cxnSpLocks/>
            <a:endCxn id="128" idx="0"/>
          </p:cNvCxnSpPr>
          <p:nvPr/>
        </p:nvCxnSpPr>
        <p:spPr>
          <a:xfrm flipH="1">
            <a:off x="8560814" y="4132698"/>
            <a:ext cx="2398" cy="1158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DED91E4-DE35-A542-8D18-AA63D55141E4}"/>
              </a:ext>
            </a:extLst>
          </p:cNvPr>
          <p:cNvSpPr txBox="1"/>
          <p:nvPr/>
        </p:nvSpPr>
        <p:spPr>
          <a:xfrm>
            <a:off x="1487578" y="1339775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66A0A4E-9BE9-3C4C-97F8-48045BBC2DF3}"/>
              </a:ext>
            </a:extLst>
          </p:cNvPr>
          <p:cNvSpPr txBox="1"/>
          <p:nvPr/>
        </p:nvSpPr>
        <p:spPr>
          <a:xfrm>
            <a:off x="3329085" y="184609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FDA25EB-34D6-3843-B010-8B8AE166985C}"/>
              </a:ext>
            </a:extLst>
          </p:cNvPr>
          <p:cNvSpPr txBox="1"/>
          <p:nvPr/>
        </p:nvSpPr>
        <p:spPr>
          <a:xfrm>
            <a:off x="3650979" y="184621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D2C5B3A2-DD07-DB43-846B-6C51F532EC07}"/>
              </a:ext>
            </a:extLst>
          </p:cNvPr>
          <p:cNvSpPr txBox="1"/>
          <p:nvPr/>
        </p:nvSpPr>
        <p:spPr>
          <a:xfrm>
            <a:off x="2530728" y="1037964"/>
            <a:ext cx="191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Passive GC </a:t>
            </a:r>
            <a:r>
              <a:rPr lang="en-US" altLang="ja-JP" dirty="0">
                <a:ea typeface="Cambria Math" panose="02040503050406030204" pitchFamily="18" charset="0"/>
              </a:rPr>
              <a:t>(</a:t>
            </a:r>
            <a:r>
              <a:rPr lang="en-US" altLang="ja-JP" dirty="0" err="1">
                <a:ea typeface="Cambria Math" panose="02040503050406030204" pitchFamily="18" charset="0"/>
              </a:rPr>
              <a:t>pGC</a:t>
            </a:r>
            <a:r>
              <a:rPr lang="en-US" altLang="ja-JP" dirty="0">
                <a:ea typeface="Cambria Math" panose="02040503050406030204" pitchFamily="18" charset="0"/>
              </a:rPr>
              <a:t>)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912E9AA-6488-4F4C-A09C-648E0358FDD9}"/>
              </a:ext>
            </a:extLst>
          </p:cNvPr>
          <p:cNvSpPr txBox="1"/>
          <p:nvPr/>
        </p:nvSpPr>
        <p:spPr>
          <a:xfrm>
            <a:off x="2342848" y="3854064"/>
            <a:ext cx="144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Signal path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F95AAEF1-5C02-8546-9852-7E697B86E53B}"/>
              </a:ext>
            </a:extLst>
          </p:cNvPr>
          <p:cNvSpPr/>
          <p:nvPr/>
        </p:nvSpPr>
        <p:spPr>
          <a:xfrm>
            <a:off x="2514534" y="4294062"/>
            <a:ext cx="1991264" cy="133550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FA5EEDF2-6DDE-084C-A667-650A0C5B0F6C}"/>
              </a:ext>
            </a:extLst>
          </p:cNvPr>
          <p:cNvCxnSpPr>
            <a:cxnSpLocks/>
          </p:cNvCxnSpPr>
          <p:nvPr/>
        </p:nvCxnSpPr>
        <p:spPr>
          <a:xfrm>
            <a:off x="10358546" y="2569627"/>
            <a:ext cx="364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3680092E-3811-7E4A-9EEB-EFC9231B85AA}"/>
              </a:ext>
            </a:extLst>
          </p:cNvPr>
          <p:cNvCxnSpPr>
            <a:cxnSpLocks/>
            <a:endCxn id="147" idx="0"/>
          </p:cNvCxnSpPr>
          <p:nvPr/>
        </p:nvCxnSpPr>
        <p:spPr>
          <a:xfrm flipH="1">
            <a:off x="10369116" y="2550743"/>
            <a:ext cx="3667" cy="779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BFB27C7E-00B1-C44B-82EB-39D984F3F2CD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4505798" y="4959967"/>
            <a:ext cx="596560" cy="18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円/楕円 146">
            <a:extLst>
              <a:ext uri="{FF2B5EF4-FFF2-40B4-BE49-F238E27FC236}">
                <a16:creationId xmlns:a16="http://schemas.microsoft.com/office/drawing/2014/main" id="{7C98CE56-1809-A04B-813F-B3309F5C5325}"/>
              </a:ext>
            </a:extLst>
          </p:cNvPr>
          <p:cNvSpPr/>
          <p:nvPr/>
        </p:nvSpPr>
        <p:spPr>
          <a:xfrm>
            <a:off x="10210413" y="3330702"/>
            <a:ext cx="317405" cy="3174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5EBC3576-6AFE-5143-8B4D-5722E26EAB79}"/>
              </a:ext>
            </a:extLst>
          </p:cNvPr>
          <p:cNvCxnSpPr>
            <a:cxnSpLocks/>
          </p:cNvCxnSpPr>
          <p:nvPr/>
        </p:nvCxnSpPr>
        <p:spPr>
          <a:xfrm flipH="1">
            <a:off x="10264330" y="3361489"/>
            <a:ext cx="202184" cy="247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E915077E-A3E3-9041-BCBC-95986C73CE50}"/>
              </a:ext>
            </a:extLst>
          </p:cNvPr>
          <p:cNvSpPr txBox="1"/>
          <p:nvPr/>
        </p:nvSpPr>
        <p:spPr>
          <a:xfrm>
            <a:off x="3311156" y="51672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314FF545-0A8E-8B40-857D-C24135983ADA}"/>
              </a:ext>
            </a:extLst>
          </p:cNvPr>
          <p:cNvSpPr txBox="1"/>
          <p:nvPr/>
        </p:nvSpPr>
        <p:spPr>
          <a:xfrm>
            <a:off x="3633050" y="516738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19565E88-CB50-7B49-937A-ECFEFFEC15AF}"/>
              </a:ext>
            </a:extLst>
          </p:cNvPr>
          <p:cNvCxnSpPr>
            <a:cxnSpLocks/>
          </p:cNvCxnSpPr>
          <p:nvPr/>
        </p:nvCxnSpPr>
        <p:spPr>
          <a:xfrm flipH="1" flipV="1">
            <a:off x="10256896" y="3383958"/>
            <a:ext cx="222274" cy="197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2F4FF68-FF23-0B4F-9DA0-7A6E7AB22AB5}"/>
              </a:ext>
            </a:extLst>
          </p:cNvPr>
          <p:cNvSpPr txBox="1"/>
          <p:nvPr/>
        </p:nvSpPr>
        <p:spPr>
          <a:xfrm>
            <a:off x="1652348" y="4517083"/>
            <a:ext cx="4523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855FCBBD-CC8D-E447-A6A7-E775B48533D7}"/>
              </a:ext>
            </a:extLst>
          </p:cNvPr>
          <p:cNvCxnSpPr>
            <a:cxnSpLocks/>
          </p:cNvCxnSpPr>
          <p:nvPr/>
        </p:nvCxnSpPr>
        <p:spPr>
          <a:xfrm>
            <a:off x="1644548" y="4979660"/>
            <a:ext cx="8584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8E5032CB-128D-AE45-B2FB-67FA2A72F827}"/>
              </a:ext>
            </a:extLst>
          </p:cNvPr>
          <p:cNvCxnSpPr>
            <a:cxnSpLocks/>
          </p:cNvCxnSpPr>
          <p:nvPr/>
        </p:nvCxnSpPr>
        <p:spPr>
          <a:xfrm>
            <a:off x="1644548" y="2077473"/>
            <a:ext cx="0" cy="2920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3BA96766-53A0-DE47-8DBC-763FA0E174FC}"/>
              </a:ext>
            </a:extLst>
          </p:cNvPr>
          <p:cNvSpPr txBox="1"/>
          <p:nvPr/>
        </p:nvSpPr>
        <p:spPr>
          <a:xfrm>
            <a:off x="3614348" y="5716009"/>
            <a:ext cx="36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Linear filtering ( Sampling rate: f</a:t>
            </a:r>
            <a:r>
              <a:rPr kumimoji="1" lang="en-US" altLang="ja-JP" i="1" baseline="-25000" dirty="0">
                <a:ea typeface="Cambria Math" panose="02040503050406030204" pitchFamily="18" charset="0"/>
              </a:rPr>
              <a:t>s</a:t>
            </a:r>
            <a:r>
              <a:rPr kumimoji="1" lang="en-US" altLang="ja-JP" i="1" dirty="0">
                <a:ea typeface="Cambria Math" panose="02040503050406030204" pitchFamily="18" charset="0"/>
              </a:rPr>
              <a:t> )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766C6D13-6EDB-9248-A5E5-1BCAA13AEDB9}"/>
              </a:ext>
            </a:extLst>
          </p:cNvPr>
          <p:cNvSpPr txBox="1"/>
          <p:nvPr/>
        </p:nvSpPr>
        <p:spPr>
          <a:xfrm>
            <a:off x="8247883" y="5662358"/>
            <a:ext cx="1865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ea typeface="Cambria Math" panose="02040503050406030204" pitchFamily="18" charset="0"/>
              </a:rPr>
              <a:t>Level</a:t>
            </a:r>
          </a:p>
          <a:p>
            <a:r>
              <a:rPr lang="en-US" altLang="ja-JP" i="1" dirty="0">
                <a:ea typeface="Cambria Math" panose="02040503050406030204" pitchFamily="18" charset="0"/>
              </a:rPr>
              <a:t>dependent</a:t>
            </a:r>
            <a:r>
              <a:rPr kumimoji="1" lang="en-US" altLang="ja-JP" i="1" dirty="0">
                <a:ea typeface="Cambria Math" panose="02040503050406030204" pitchFamily="18" charset="0"/>
              </a:rPr>
              <a:t> </a:t>
            </a:r>
          </a:p>
          <a:p>
            <a:r>
              <a:rPr lang="en-US" altLang="ja-JP" i="1" dirty="0">
                <a:ea typeface="Cambria Math" panose="02040503050406030204" pitchFamily="18" charset="0"/>
              </a:rPr>
              <a:t>gain loss</a:t>
            </a:r>
            <a:endParaRPr kumimoji="1" lang="en-US" altLang="ja-JP" i="1" dirty="0">
              <a:ea typeface="Cambria Math" panose="02040503050406030204" pitchFamily="18" charset="0"/>
            </a:endParaRPr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4D179A55-C447-D944-915F-2591D60A264E}"/>
              </a:ext>
            </a:extLst>
          </p:cNvPr>
          <p:cNvSpPr/>
          <p:nvPr/>
        </p:nvSpPr>
        <p:spPr>
          <a:xfrm>
            <a:off x="2686209" y="1517537"/>
            <a:ext cx="1506212" cy="697893"/>
          </a:xfrm>
          <a:custGeom>
            <a:avLst/>
            <a:gdLst>
              <a:gd name="connsiteX0" fmla="*/ 0 w 1483567"/>
              <a:gd name="connsiteY0" fmla="*/ 410040 h 522008"/>
              <a:gd name="connsiteX1" fmla="*/ 634482 w 1483567"/>
              <a:gd name="connsiteY1" fmla="*/ 223428 h 522008"/>
              <a:gd name="connsiteX2" fmla="*/ 1054359 w 1483567"/>
              <a:gd name="connsiteY2" fmla="*/ 27485 h 522008"/>
              <a:gd name="connsiteX3" fmla="*/ 1259633 w 1483567"/>
              <a:gd name="connsiteY3" fmla="*/ 27485 h 522008"/>
              <a:gd name="connsiteX4" fmla="*/ 1390261 w 1483567"/>
              <a:gd name="connsiteY4" fmla="*/ 270081 h 522008"/>
              <a:gd name="connsiteX5" fmla="*/ 1483567 w 1483567"/>
              <a:gd name="connsiteY5" fmla="*/ 522008 h 5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567" h="522008">
                <a:moveTo>
                  <a:pt x="0" y="410040"/>
                </a:moveTo>
                <a:cubicBezTo>
                  <a:pt x="229378" y="348613"/>
                  <a:pt x="458756" y="287187"/>
                  <a:pt x="634482" y="223428"/>
                </a:cubicBezTo>
                <a:cubicBezTo>
                  <a:pt x="810208" y="159669"/>
                  <a:pt x="950167" y="60142"/>
                  <a:pt x="1054359" y="27485"/>
                </a:cubicBezTo>
                <a:cubicBezTo>
                  <a:pt x="1158551" y="-5172"/>
                  <a:pt x="1203649" y="-12948"/>
                  <a:pt x="1259633" y="27485"/>
                </a:cubicBezTo>
                <a:cubicBezTo>
                  <a:pt x="1315617" y="67918"/>
                  <a:pt x="1352939" y="187660"/>
                  <a:pt x="1390261" y="270081"/>
                </a:cubicBezTo>
                <a:cubicBezTo>
                  <a:pt x="1427583" y="352501"/>
                  <a:pt x="1455575" y="437254"/>
                  <a:pt x="1483567" y="5220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75FF6111-2102-1D41-9CD8-C91582E086D2}"/>
              </a:ext>
            </a:extLst>
          </p:cNvPr>
          <p:cNvSpPr txBox="1"/>
          <p:nvPr/>
        </p:nvSpPr>
        <p:spPr>
          <a:xfrm rot="16200000">
            <a:off x="-270910" y="5862412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WHIS</a:t>
            </a:r>
            <a:endParaRPr kumimoji="1" lang="ja-JP" altLang="en-US" sz="2800"/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DCC71BDC-104E-D344-A091-3AFE65F9DE46}"/>
              </a:ext>
            </a:extLst>
          </p:cNvPr>
          <p:cNvSpPr/>
          <p:nvPr/>
        </p:nvSpPr>
        <p:spPr>
          <a:xfrm flipH="1">
            <a:off x="7260329" y="2541284"/>
            <a:ext cx="2353982" cy="158040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59952A7E-A46C-E64D-BE43-6FC05A3C4CF3}"/>
              </a:ext>
            </a:extLst>
          </p:cNvPr>
          <p:cNvSpPr txBox="1"/>
          <p:nvPr/>
        </p:nvSpPr>
        <p:spPr>
          <a:xfrm flipH="1">
            <a:off x="7505666" y="2556003"/>
            <a:ext cx="130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IO function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726F1557-F3B3-6E4E-A385-F53A890D9B28}"/>
              </a:ext>
            </a:extLst>
          </p:cNvPr>
          <p:cNvCxnSpPr>
            <a:cxnSpLocks/>
          </p:cNvCxnSpPr>
          <p:nvPr/>
        </p:nvCxnSpPr>
        <p:spPr>
          <a:xfrm flipV="1">
            <a:off x="8250961" y="2674440"/>
            <a:ext cx="1151948" cy="113257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1923DEB9-E3FF-454C-BDC6-F1CEE5F644D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706835" y="3556134"/>
            <a:ext cx="376120" cy="7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21443CA2-53EA-9E4B-A309-DC90A6460934}"/>
              </a:ext>
            </a:extLst>
          </p:cNvPr>
          <p:cNvSpPr txBox="1"/>
          <p:nvPr/>
        </p:nvSpPr>
        <p:spPr>
          <a:xfrm flipH="1">
            <a:off x="8126785" y="3390767"/>
            <a:ext cx="931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L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OHC</a:t>
            </a:r>
            <a:endParaRPr lang="ja-JP" altLang="en-US"/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93948511-3063-E145-825D-7362CE145EFE}"/>
              </a:ext>
            </a:extLst>
          </p:cNvPr>
          <p:cNvSpPr txBox="1"/>
          <p:nvPr/>
        </p:nvSpPr>
        <p:spPr>
          <a:xfrm>
            <a:off x="2500836" y="4319570"/>
            <a:ext cx="200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Passive </a:t>
            </a:r>
            <a:r>
              <a:rPr lang="en-US" altLang="ja-JP" dirty="0">
                <a:ea typeface="Cambria Math" panose="02040503050406030204" pitchFamily="18" charset="0"/>
              </a:rPr>
              <a:t>GC (</a:t>
            </a:r>
            <a:r>
              <a:rPr lang="en-US" altLang="ja-JP" dirty="0" err="1">
                <a:ea typeface="Cambria Math" panose="02040503050406030204" pitchFamily="18" charset="0"/>
              </a:rPr>
              <a:t>pGC</a:t>
            </a:r>
            <a:r>
              <a:rPr lang="en-US" altLang="ja-JP" dirty="0">
                <a:ea typeface="Cambria Math" panose="02040503050406030204" pitchFamily="18" charset="0"/>
              </a:rPr>
              <a:t>)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p:sp>
        <p:nvSpPr>
          <p:cNvPr id="260" name="フリーフォーム 259">
            <a:extLst>
              <a:ext uri="{FF2B5EF4-FFF2-40B4-BE49-F238E27FC236}">
                <a16:creationId xmlns:a16="http://schemas.microsoft.com/office/drawing/2014/main" id="{C89BFA57-2016-644B-B98C-66E5281951C4}"/>
              </a:ext>
            </a:extLst>
          </p:cNvPr>
          <p:cNvSpPr/>
          <p:nvPr/>
        </p:nvSpPr>
        <p:spPr>
          <a:xfrm>
            <a:off x="2664521" y="4779585"/>
            <a:ext cx="1506212" cy="697893"/>
          </a:xfrm>
          <a:custGeom>
            <a:avLst/>
            <a:gdLst>
              <a:gd name="connsiteX0" fmla="*/ 0 w 1483567"/>
              <a:gd name="connsiteY0" fmla="*/ 410040 h 522008"/>
              <a:gd name="connsiteX1" fmla="*/ 634482 w 1483567"/>
              <a:gd name="connsiteY1" fmla="*/ 223428 h 522008"/>
              <a:gd name="connsiteX2" fmla="*/ 1054359 w 1483567"/>
              <a:gd name="connsiteY2" fmla="*/ 27485 h 522008"/>
              <a:gd name="connsiteX3" fmla="*/ 1259633 w 1483567"/>
              <a:gd name="connsiteY3" fmla="*/ 27485 h 522008"/>
              <a:gd name="connsiteX4" fmla="*/ 1390261 w 1483567"/>
              <a:gd name="connsiteY4" fmla="*/ 270081 h 522008"/>
              <a:gd name="connsiteX5" fmla="*/ 1483567 w 1483567"/>
              <a:gd name="connsiteY5" fmla="*/ 522008 h 5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567" h="522008">
                <a:moveTo>
                  <a:pt x="0" y="410040"/>
                </a:moveTo>
                <a:cubicBezTo>
                  <a:pt x="229378" y="348613"/>
                  <a:pt x="458756" y="287187"/>
                  <a:pt x="634482" y="223428"/>
                </a:cubicBezTo>
                <a:cubicBezTo>
                  <a:pt x="810208" y="159669"/>
                  <a:pt x="950167" y="60142"/>
                  <a:pt x="1054359" y="27485"/>
                </a:cubicBezTo>
                <a:cubicBezTo>
                  <a:pt x="1158551" y="-5172"/>
                  <a:pt x="1203649" y="-12948"/>
                  <a:pt x="1259633" y="27485"/>
                </a:cubicBezTo>
                <a:cubicBezTo>
                  <a:pt x="1315617" y="67918"/>
                  <a:pt x="1352939" y="187660"/>
                  <a:pt x="1390261" y="270081"/>
                </a:cubicBezTo>
                <a:cubicBezTo>
                  <a:pt x="1427583" y="352501"/>
                  <a:pt x="1455575" y="437254"/>
                  <a:pt x="1483567" y="5220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DD806841-116A-C94B-A03E-B6263F6808AB}"/>
              </a:ext>
            </a:extLst>
          </p:cNvPr>
          <p:cNvCxnSpPr>
            <a:cxnSpLocks/>
          </p:cNvCxnSpPr>
          <p:nvPr/>
        </p:nvCxnSpPr>
        <p:spPr>
          <a:xfrm>
            <a:off x="6764791" y="3661923"/>
            <a:ext cx="480454" cy="3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DE9CD00B-B7BD-3841-B942-FD432FC00E94}"/>
              </a:ext>
            </a:extLst>
          </p:cNvPr>
          <p:cNvSpPr/>
          <p:nvPr/>
        </p:nvSpPr>
        <p:spPr>
          <a:xfrm>
            <a:off x="9249500" y="4496264"/>
            <a:ext cx="1496717" cy="3549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ED771140-CD87-694D-BA05-8D5934505D14}"/>
              </a:ext>
            </a:extLst>
          </p:cNvPr>
          <p:cNvSpPr txBox="1"/>
          <p:nvPr/>
        </p:nvSpPr>
        <p:spPr>
          <a:xfrm>
            <a:off x="9524394" y="4498286"/>
            <a:ext cx="107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IHC Loss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08385B7-28F9-5D43-84E8-4D54F9ABF67B}"/>
              </a:ext>
            </a:extLst>
          </p:cNvPr>
          <p:cNvSpPr txBox="1"/>
          <p:nvPr/>
        </p:nvSpPr>
        <p:spPr>
          <a:xfrm>
            <a:off x="7877571" y="3726592"/>
            <a:ext cx="56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endParaRPr lang="ja-JP" altLang="en-US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26195E5E-D8EE-074E-A54A-F2F53A5E5249}"/>
              </a:ext>
            </a:extLst>
          </p:cNvPr>
          <p:cNvSpPr txBox="1"/>
          <p:nvPr/>
        </p:nvSpPr>
        <p:spPr>
          <a:xfrm flipH="1">
            <a:off x="7853693" y="4139592"/>
            <a:ext cx="71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L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OHC</a:t>
            </a:r>
            <a:endParaRPr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B6DE759C-308F-4F43-B870-54C52D496962}"/>
              </a:ext>
            </a:extLst>
          </p:cNvPr>
          <p:cNvSpPr txBox="1"/>
          <p:nvPr/>
        </p:nvSpPr>
        <p:spPr>
          <a:xfrm>
            <a:off x="4111498" y="3641243"/>
            <a:ext cx="2647966" cy="379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(Frame rate processing)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CB6838AE-2731-1A4D-B436-FF737F5440D6}"/>
              </a:ext>
            </a:extLst>
          </p:cNvPr>
          <p:cNvSpPr txBox="1"/>
          <p:nvPr/>
        </p:nvSpPr>
        <p:spPr>
          <a:xfrm>
            <a:off x="8887318" y="3693296"/>
            <a:ext cx="701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Level</a:t>
            </a:r>
            <a:endParaRPr lang="ja-JP" altLang="en-US"/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A340C8BE-390A-1647-B2C0-F5CC55252FA7}"/>
              </a:ext>
            </a:extLst>
          </p:cNvPr>
          <p:cNvSpPr/>
          <p:nvPr/>
        </p:nvSpPr>
        <p:spPr>
          <a:xfrm>
            <a:off x="7419789" y="2722601"/>
            <a:ext cx="1935313" cy="1146902"/>
          </a:xfrm>
          <a:custGeom>
            <a:avLst/>
            <a:gdLst>
              <a:gd name="connsiteX0" fmla="*/ 0 w 1626326"/>
              <a:gd name="connsiteY0" fmla="*/ 999309 h 999309"/>
              <a:gd name="connsiteX1" fmla="*/ 509452 w 1626326"/>
              <a:gd name="connsiteY1" fmla="*/ 502920 h 999309"/>
              <a:gd name="connsiteX2" fmla="*/ 947057 w 1626326"/>
              <a:gd name="connsiteY2" fmla="*/ 398417 h 999309"/>
              <a:gd name="connsiteX3" fmla="*/ 1169126 w 1626326"/>
              <a:gd name="connsiteY3" fmla="*/ 339635 h 999309"/>
              <a:gd name="connsiteX4" fmla="*/ 1352006 w 1626326"/>
              <a:gd name="connsiteY4" fmla="*/ 241663 h 999309"/>
              <a:gd name="connsiteX5" fmla="*/ 1626326 w 1626326"/>
              <a:gd name="connsiteY5" fmla="*/ 0 h 9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326" h="999309">
                <a:moveTo>
                  <a:pt x="0" y="999309"/>
                </a:moveTo>
                <a:cubicBezTo>
                  <a:pt x="175804" y="801189"/>
                  <a:pt x="351609" y="603069"/>
                  <a:pt x="509452" y="502920"/>
                </a:cubicBezTo>
                <a:cubicBezTo>
                  <a:pt x="667295" y="402771"/>
                  <a:pt x="837111" y="425631"/>
                  <a:pt x="947057" y="398417"/>
                </a:cubicBezTo>
                <a:cubicBezTo>
                  <a:pt x="1057003" y="371203"/>
                  <a:pt x="1101635" y="365761"/>
                  <a:pt x="1169126" y="339635"/>
                </a:cubicBezTo>
                <a:cubicBezTo>
                  <a:pt x="1236617" y="313509"/>
                  <a:pt x="1275806" y="298269"/>
                  <a:pt x="1352006" y="241663"/>
                </a:cubicBezTo>
                <a:cubicBezTo>
                  <a:pt x="1428206" y="185057"/>
                  <a:pt x="1527266" y="92528"/>
                  <a:pt x="1626326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A8E346F-4849-0B40-B546-7B13B35EC24E}"/>
              </a:ext>
            </a:extLst>
          </p:cNvPr>
          <p:cNvCxnSpPr>
            <a:cxnSpLocks/>
          </p:cNvCxnSpPr>
          <p:nvPr/>
        </p:nvCxnSpPr>
        <p:spPr>
          <a:xfrm>
            <a:off x="7419789" y="3730752"/>
            <a:ext cx="209685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A0EF3342-7D17-0F41-A01F-BE349061F27A}"/>
              </a:ext>
            </a:extLst>
          </p:cNvPr>
          <p:cNvSpPr/>
          <p:nvPr/>
        </p:nvSpPr>
        <p:spPr>
          <a:xfrm>
            <a:off x="7804940" y="2988494"/>
            <a:ext cx="1265854" cy="898385"/>
          </a:xfrm>
          <a:custGeom>
            <a:avLst/>
            <a:gdLst>
              <a:gd name="connsiteX0" fmla="*/ 0 w 1397725"/>
              <a:gd name="connsiteY0" fmla="*/ 907868 h 907868"/>
              <a:gd name="connsiteX1" fmla="*/ 306977 w 1397725"/>
              <a:gd name="connsiteY1" fmla="*/ 581297 h 907868"/>
              <a:gd name="connsiteX2" fmla="*/ 509451 w 1397725"/>
              <a:gd name="connsiteY2" fmla="*/ 404948 h 907868"/>
              <a:gd name="connsiteX3" fmla="*/ 816428 w 1397725"/>
              <a:gd name="connsiteY3" fmla="*/ 300445 h 907868"/>
              <a:gd name="connsiteX4" fmla="*/ 1045028 w 1397725"/>
              <a:gd name="connsiteY4" fmla="*/ 228600 h 907868"/>
              <a:gd name="connsiteX5" fmla="*/ 1312817 w 1397725"/>
              <a:gd name="connsiteY5" fmla="*/ 65314 h 907868"/>
              <a:gd name="connsiteX6" fmla="*/ 1397725 w 1397725"/>
              <a:gd name="connsiteY6" fmla="*/ 0 h 90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7725" h="907868">
                <a:moveTo>
                  <a:pt x="0" y="907868"/>
                </a:moveTo>
                <a:cubicBezTo>
                  <a:pt x="111034" y="786492"/>
                  <a:pt x="222069" y="665117"/>
                  <a:pt x="306977" y="581297"/>
                </a:cubicBezTo>
                <a:cubicBezTo>
                  <a:pt x="391885" y="497477"/>
                  <a:pt x="424542" y="451757"/>
                  <a:pt x="509451" y="404948"/>
                </a:cubicBezTo>
                <a:cubicBezTo>
                  <a:pt x="594360" y="358139"/>
                  <a:pt x="727165" y="329836"/>
                  <a:pt x="816428" y="300445"/>
                </a:cubicBezTo>
                <a:cubicBezTo>
                  <a:pt x="905691" y="271054"/>
                  <a:pt x="962297" y="267788"/>
                  <a:pt x="1045028" y="228600"/>
                </a:cubicBezTo>
                <a:cubicBezTo>
                  <a:pt x="1127759" y="189412"/>
                  <a:pt x="1254034" y="103414"/>
                  <a:pt x="1312817" y="65314"/>
                </a:cubicBezTo>
                <a:cubicBezTo>
                  <a:pt x="1371600" y="27214"/>
                  <a:pt x="1384662" y="13607"/>
                  <a:pt x="1397725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1934C86-98F6-0745-AEE9-2672694E265F}"/>
                  </a:ext>
                </a:extLst>
              </p:cNvPr>
              <p:cNvSpPr txBox="1"/>
              <p:nvPr/>
            </p:nvSpPr>
            <p:spPr>
              <a:xfrm>
                <a:off x="7706145" y="2865434"/>
                <a:ext cx="698741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1934C86-98F6-0745-AEE9-2672694E2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145" y="2865434"/>
                <a:ext cx="698741" cy="438518"/>
              </a:xfrm>
              <a:prstGeom prst="rect">
                <a:avLst/>
              </a:prstGeom>
              <a:blipFill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A86124AB-BFD6-814B-811D-47A0E7484783}"/>
                  </a:ext>
                </a:extLst>
              </p:cNvPr>
              <p:cNvSpPr txBox="1"/>
              <p:nvPr/>
            </p:nvSpPr>
            <p:spPr>
              <a:xfrm>
                <a:off x="8665528" y="3046040"/>
                <a:ext cx="737381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A86124AB-BFD6-814B-811D-47A0E7484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528" y="3046040"/>
                <a:ext cx="737381" cy="43851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5E96D6B9-32CA-6E4A-8F0A-3FD94822FE28}"/>
              </a:ext>
            </a:extLst>
          </p:cNvPr>
          <p:cNvCxnSpPr>
            <a:cxnSpLocks/>
          </p:cNvCxnSpPr>
          <p:nvPr/>
        </p:nvCxnSpPr>
        <p:spPr>
          <a:xfrm flipV="1">
            <a:off x="8082955" y="3451890"/>
            <a:ext cx="0" cy="33630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7ECFA9E6-CF79-074F-9E5E-83EE68B2FFE2}"/>
              </a:ext>
            </a:extLst>
          </p:cNvPr>
          <p:cNvSpPr txBox="1"/>
          <p:nvPr/>
        </p:nvSpPr>
        <p:spPr>
          <a:xfrm flipH="1">
            <a:off x="10030588" y="4886300"/>
            <a:ext cx="94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HL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IHC</a:t>
            </a:r>
            <a:endParaRPr lang="ja-JP" altLang="en-US"/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6F04A907-CBA6-884F-A19F-86E27F2C96B9}"/>
              </a:ext>
            </a:extLst>
          </p:cNvPr>
          <p:cNvSpPr/>
          <p:nvPr/>
        </p:nvSpPr>
        <p:spPr>
          <a:xfrm>
            <a:off x="5028018" y="1027831"/>
            <a:ext cx="2215841" cy="135689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8B953085-18D3-1A4E-ADD1-2578F5EE71AF}"/>
              </a:ext>
            </a:extLst>
          </p:cNvPr>
          <p:cNvSpPr txBox="1"/>
          <p:nvPr/>
        </p:nvSpPr>
        <p:spPr>
          <a:xfrm>
            <a:off x="5183472" y="145762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C5187EB1-5654-344C-BFEB-3A78B9C1E6D0}"/>
              </a:ext>
            </a:extLst>
          </p:cNvPr>
          <p:cNvSpPr txBox="1"/>
          <p:nvPr/>
        </p:nvSpPr>
        <p:spPr>
          <a:xfrm>
            <a:off x="5124384" y="176509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ratL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8FFBED4B-06FD-D045-BF5F-979AC2B89FCF}"/>
              </a:ext>
            </a:extLst>
          </p:cNvPr>
          <p:cNvSpPr txBox="1"/>
          <p:nvPr/>
        </p:nvSpPr>
        <p:spPr>
          <a:xfrm>
            <a:off x="5028019" y="1062424"/>
            <a:ext cx="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HP-AF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4AF85B1B-F816-1944-83E1-0D439686FF36}"/>
                  </a:ext>
                </a:extLst>
              </p:cNvPr>
              <p:cNvSpPr txBox="1"/>
              <p:nvPr/>
            </p:nvSpPr>
            <p:spPr>
              <a:xfrm>
                <a:off x="6148028" y="1665687"/>
                <a:ext cx="737381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4AF85B1B-F816-1944-83E1-0D439686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028" y="1665687"/>
                <a:ext cx="737381" cy="438518"/>
              </a:xfrm>
              <a:prstGeom prst="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85C40DF3-ED1F-D64E-8633-4101D2F162C4}"/>
                  </a:ext>
                </a:extLst>
              </p:cNvPr>
              <p:cNvSpPr txBox="1"/>
              <p:nvPr/>
            </p:nvSpPr>
            <p:spPr>
              <a:xfrm>
                <a:off x="5875840" y="1114106"/>
                <a:ext cx="698741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85C40DF3-ED1F-D64E-8633-4101D2F1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840" y="1114106"/>
                <a:ext cx="698741" cy="438518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F70391CD-E6BF-E249-8AF6-5FABDDD95466}"/>
              </a:ext>
            </a:extLst>
          </p:cNvPr>
          <p:cNvCxnSpPr>
            <a:cxnSpLocks/>
          </p:cNvCxnSpPr>
          <p:nvPr/>
        </p:nvCxnSpPr>
        <p:spPr>
          <a:xfrm flipV="1">
            <a:off x="5659524" y="2176398"/>
            <a:ext cx="1070991" cy="1497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06474FFE-E1A3-4240-AEB6-CD2BEC30B610}"/>
              </a:ext>
            </a:extLst>
          </p:cNvPr>
          <p:cNvCxnSpPr>
            <a:cxnSpLocks/>
          </p:cNvCxnSpPr>
          <p:nvPr/>
        </p:nvCxnSpPr>
        <p:spPr>
          <a:xfrm flipV="1">
            <a:off x="6798903" y="1404657"/>
            <a:ext cx="18979" cy="77604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id="{45F0332E-F87F-5149-B487-4515F31DE804}"/>
                  </a:ext>
                </a:extLst>
              </p:cNvPr>
              <p:cNvSpPr txBox="1"/>
              <p:nvPr/>
            </p:nvSpPr>
            <p:spPr>
              <a:xfrm>
                <a:off x="6851829" y="1438650"/>
                <a:ext cx="39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id="{45F0332E-F87F-5149-B487-4515F31DE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829" y="1438650"/>
                <a:ext cx="3920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C588EF60-15AA-8F47-B694-5003A3C38490}"/>
              </a:ext>
            </a:extLst>
          </p:cNvPr>
          <p:cNvSpPr txBox="1"/>
          <p:nvPr/>
        </p:nvSpPr>
        <p:spPr>
          <a:xfrm>
            <a:off x="6801233" y="203277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0</a:t>
            </a:r>
            <a:endParaRPr kumimoji="1" lang="ja-JP" altLang="en-US" sz="120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3723E2B2-A564-464C-B090-E0A2A7AA160C}"/>
              </a:ext>
            </a:extLst>
          </p:cNvPr>
          <p:cNvSpPr txBox="1"/>
          <p:nvPr/>
        </p:nvSpPr>
        <p:spPr>
          <a:xfrm>
            <a:off x="6795848" y="127669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/>
          </a:p>
        </p:txBody>
      </p:sp>
      <p:sp>
        <p:nvSpPr>
          <p:cNvPr id="178" name="フリーフォーム 177">
            <a:extLst>
              <a:ext uri="{FF2B5EF4-FFF2-40B4-BE49-F238E27FC236}">
                <a16:creationId xmlns:a16="http://schemas.microsoft.com/office/drawing/2014/main" id="{F1910641-83FC-B040-ABCB-790B5A2C2D4F}"/>
              </a:ext>
            </a:extLst>
          </p:cNvPr>
          <p:cNvSpPr/>
          <p:nvPr/>
        </p:nvSpPr>
        <p:spPr>
          <a:xfrm>
            <a:off x="5360858" y="1638899"/>
            <a:ext cx="1369657" cy="549568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フリーフォーム 178">
            <a:extLst>
              <a:ext uri="{FF2B5EF4-FFF2-40B4-BE49-F238E27FC236}">
                <a16:creationId xmlns:a16="http://schemas.microsoft.com/office/drawing/2014/main" id="{9C806C78-B85A-6944-8B28-0137BBA9A9F1}"/>
              </a:ext>
            </a:extLst>
          </p:cNvPr>
          <p:cNvSpPr/>
          <p:nvPr/>
        </p:nvSpPr>
        <p:spPr>
          <a:xfrm>
            <a:off x="5320348" y="1426057"/>
            <a:ext cx="1417320" cy="75976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634964C8-50A6-C54D-AA46-325691BC92A2}"/>
              </a:ext>
            </a:extLst>
          </p:cNvPr>
          <p:cNvSpPr/>
          <p:nvPr/>
        </p:nvSpPr>
        <p:spPr>
          <a:xfrm>
            <a:off x="5113019" y="4288719"/>
            <a:ext cx="2221484" cy="134642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0133551F-796E-D34A-BA91-5081EF499909}"/>
              </a:ext>
            </a:extLst>
          </p:cNvPr>
          <p:cNvSpPr txBox="1"/>
          <p:nvPr/>
        </p:nvSpPr>
        <p:spPr>
          <a:xfrm>
            <a:off x="5263907" y="471888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19C905D5-D8DC-6D41-9031-C8C81BBDEE6F}"/>
              </a:ext>
            </a:extLst>
          </p:cNvPr>
          <p:cNvSpPr txBox="1"/>
          <p:nvPr/>
        </p:nvSpPr>
        <p:spPr>
          <a:xfrm>
            <a:off x="5204819" y="502635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ratL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0C736A87-6FEB-2845-B012-609E96D04CF4}"/>
              </a:ext>
            </a:extLst>
          </p:cNvPr>
          <p:cNvSpPr txBox="1"/>
          <p:nvPr/>
        </p:nvSpPr>
        <p:spPr>
          <a:xfrm>
            <a:off x="5108454" y="4323684"/>
            <a:ext cx="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HP-AF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0F366F2C-C649-F946-A146-ACC5AAC1181F}"/>
                  </a:ext>
                </a:extLst>
              </p:cNvPr>
              <p:cNvSpPr txBox="1"/>
              <p:nvPr/>
            </p:nvSpPr>
            <p:spPr>
              <a:xfrm>
                <a:off x="6228463" y="4926947"/>
                <a:ext cx="737381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0F366F2C-C649-F946-A146-ACC5AAC11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463" y="4926947"/>
                <a:ext cx="737381" cy="438518"/>
              </a:xfrm>
              <a:prstGeom prst="rect">
                <a:avLst/>
              </a:prstGeom>
              <a:blipFill>
                <a:blip r:embed="rId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697EAF4C-16C5-934F-B933-D17FDF677E33}"/>
                  </a:ext>
                </a:extLst>
              </p:cNvPr>
              <p:cNvSpPr txBox="1"/>
              <p:nvPr/>
            </p:nvSpPr>
            <p:spPr>
              <a:xfrm>
                <a:off x="5956275" y="4375366"/>
                <a:ext cx="698741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697EAF4C-16C5-934F-B933-D17FDF677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275" y="4375366"/>
                <a:ext cx="698741" cy="438518"/>
              </a:xfrm>
              <a:prstGeom prst="rect">
                <a:avLst/>
              </a:prstGeom>
              <a:blipFill>
                <a:blip r:embed="rId8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5BBBCF9D-62EC-4147-A537-BB7CEE717625}"/>
              </a:ext>
            </a:extLst>
          </p:cNvPr>
          <p:cNvCxnSpPr>
            <a:cxnSpLocks/>
          </p:cNvCxnSpPr>
          <p:nvPr/>
        </p:nvCxnSpPr>
        <p:spPr>
          <a:xfrm flipV="1">
            <a:off x="5739959" y="5437658"/>
            <a:ext cx="1070991" cy="1497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0B21D2FB-4927-0148-9434-CA552D70334A}"/>
              </a:ext>
            </a:extLst>
          </p:cNvPr>
          <p:cNvCxnSpPr>
            <a:cxnSpLocks/>
          </p:cNvCxnSpPr>
          <p:nvPr/>
        </p:nvCxnSpPr>
        <p:spPr>
          <a:xfrm flipV="1">
            <a:off x="6879338" y="4665917"/>
            <a:ext cx="18979" cy="77604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E0393C7B-6F7B-CA42-996B-1A774BDFA617}"/>
                  </a:ext>
                </a:extLst>
              </p:cNvPr>
              <p:cNvSpPr txBox="1"/>
              <p:nvPr/>
            </p:nvSpPr>
            <p:spPr>
              <a:xfrm>
                <a:off x="6932264" y="4699910"/>
                <a:ext cx="39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E0393C7B-6F7B-CA42-996B-1A774BDFA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264" y="4699910"/>
                <a:ext cx="3920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2F0A948-C4C0-9D40-9FC1-FEC52FE7A650}"/>
              </a:ext>
            </a:extLst>
          </p:cNvPr>
          <p:cNvSpPr txBox="1"/>
          <p:nvPr/>
        </p:nvSpPr>
        <p:spPr>
          <a:xfrm>
            <a:off x="6881668" y="52940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0</a:t>
            </a:r>
            <a:endParaRPr kumimoji="1" lang="ja-JP" altLang="en-US" sz="1200"/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D09E7B11-9F96-344B-8505-922B4DE14413}"/>
              </a:ext>
            </a:extLst>
          </p:cNvPr>
          <p:cNvSpPr txBox="1"/>
          <p:nvPr/>
        </p:nvSpPr>
        <p:spPr>
          <a:xfrm>
            <a:off x="6876283" y="453795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/>
          </a:p>
        </p:txBody>
      </p:sp>
      <p:sp>
        <p:nvSpPr>
          <p:cNvPr id="191" name="フリーフォーム 190">
            <a:extLst>
              <a:ext uri="{FF2B5EF4-FFF2-40B4-BE49-F238E27FC236}">
                <a16:creationId xmlns:a16="http://schemas.microsoft.com/office/drawing/2014/main" id="{989CD875-195C-8C40-89FA-640AC6914B53}"/>
              </a:ext>
            </a:extLst>
          </p:cNvPr>
          <p:cNvSpPr/>
          <p:nvPr/>
        </p:nvSpPr>
        <p:spPr>
          <a:xfrm>
            <a:off x="5441293" y="4900159"/>
            <a:ext cx="1369657" cy="549568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フリーフォーム 191">
            <a:extLst>
              <a:ext uri="{FF2B5EF4-FFF2-40B4-BE49-F238E27FC236}">
                <a16:creationId xmlns:a16="http://schemas.microsoft.com/office/drawing/2014/main" id="{D9C9D60E-E604-C546-B1AB-C3A6F02992DF}"/>
              </a:ext>
            </a:extLst>
          </p:cNvPr>
          <p:cNvSpPr/>
          <p:nvPr/>
        </p:nvSpPr>
        <p:spPr>
          <a:xfrm>
            <a:off x="5400783" y="4687317"/>
            <a:ext cx="1417320" cy="75976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558C18F2-3DB7-2242-B348-59E0AC6F6D21}"/>
              </a:ext>
            </a:extLst>
          </p:cNvPr>
          <p:cNvCxnSpPr>
            <a:cxnSpLocks/>
          </p:cNvCxnSpPr>
          <p:nvPr/>
        </p:nvCxnSpPr>
        <p:spPr>
          <a:xfrm>
            <a:off x="11162177" y="2569627"/>
            <a:ext cx="364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EBF59BDD-9977-9C46-B6AF-F94CD77D66B0}"/>
              </a:ext>
            </a:extLst>
          </p:cNvPr>
          <p:cNvCxnSpPr>
            <a:cxnSpLocks/>
          </p:cNvCxnSpPr>
          <p:nvPr/>
        </p:nvCxnSpPr>
        <p:spPr>
          <a:xfrm>
            <a:off x="11183257" y="2569627"/>
            <a:ext cx="24876" cy="2877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1ABA662-955B-6D48-AF39-8D2AB4D31CA4}"/>
              </a:ext>
            </a:extLst>
          </p:cNvPr>
          <p:cNvSpPr txBox="1"/>
          <p:nvPr/>
        </p:nvSpPr>
        <p:spPr>
          <a:xfrm>
            <a:off x="10069162" y="2106341"/>
            <a:ext cx="71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TVF</a:t>
            </a:r>
            <a:endParaRPr kumimoji="1" lang="ja-JP" altLang="en-US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A4BF68FC-9FC3-C845-9040-80F497BC45CD}"/>
              </a:ext>
            </a:extLst>
          </p:cNvPr>
          <p:cNvSpPr txBox="1"/>
          <p:nvPr/>
        </p:nvSpPr>
        <p:spPr>
          <a:xfrm>
            <a:off x="10839849" y="2106341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FB ana/syn</a:t>
            </a:r>
            <a:endParaRPr kumimoji="1" lang="ja-JP" altLang="en-US"/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6133AC43-7469-C14B-9408-0C99C24B2CA4}"/>
              </a:ext>
            </a:extLst>
          </p:cNvPr>
          <p:cNvSpPr/>
          <p:nvPr/>
        </p:nvSpPr>
        <p:spPr>
          <a:xfrm>
            <a:off x="8402111" y="5291697"/>
            <a:ext cx="317405" cy="3174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16F6A8B-ADEF-4643-8339-4D338A201805}"/>
              </a:ext>
            </a:extLst>
          </p:cNvPr>
          <p:cNvCxnSpPr>
            <a:cxnSpLocks/>
          </p:cNvCxnSpPr>
          <p:nvPr/>
        </p:nvCxnSpPr>
        <p:spPr>
          <a:xfrm flipH="1">
            <a:off x="8456028" y="5322484"/>
            <a:ext cx="202184" cy="247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7C46CC7-E7DD-4D4B-B409-C2FB5B26DD8C}"/>
              </a:ext>
            </a:extLst>
          </p:cNvPr>
          <p:cNvCxnSpPr>
            <a:cxnSpLocks/>
          </p:cNvCxnSpPr>
          <p:nvPr/>
        </p:nvCxnSpPr>
        <p:spPr>
          <a:xfrm flipH="1" flipV="1">
            <a:off x="8448594" y="5344953"/>
            <a:ext cx="222274" cy="197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06BA953-39C0-984D-965B-DF6FAFBAF998}"/>
              </a:ext>
            </a:extLst>
          </p:cNvPr>
          <p:cNvSpPr txBox="1"/>
          <p:nvPr/>
        </p:nvSpPr>
        <p:spPr>
          <a:xfrm>
            <a:off x="9804885" y="5662358"/>
            <a:ext cx="1791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ea typeface="Cambria Math" panose="02040503050406030204" pitchFamily="18" charset="0"/>
              </a:rPr>
              <a:t>Level</a:t>
            </a:r>
          </a:p>
          <a:p>
            <a:r>
              <a:rPr lang="en-US" altLang="ja-JP" i="1" dirty="0">
                <a:ea typeface="Cambria Math" panose="02040503050406030204" pitchFamily="18" charset="0"/>
              </a:rPr>
              <a:t>independent</a:t>
            </a:r>
          </a:p>
          <a:p>
            <a:r>
              <a:rPr lang="en-US" altLang="ja-JP" i="1" dirty="0">
                <a:ea typeface="Cambria Math" panose="02040503050406030204" pitchFamily="18" charset="0"/>
              </a:rPr>
              <a:t>g</a:t>
            </a:r>
            <a:r>
              <a:rPr kumimoji="1" lang="en-US" altLang="ja-JP" i="1" dirty="0">
                <a:ea typeface="Cambria Math" panose="02040503050406030204" pitchFamily="18" charset="0"/>
              </a:rPr>
              <a:t>ain loss</a:t>
            </a:r>
          </a:p>
        </p:txBody>
      </p: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5A2913C0-57AE-AC44-8683-0A2B16AF4981}"/>
              </a:ext>
            </a:extLst>
          </p:cNvPr>
          <p:cNvSpPr/>
          <p:nvPr/>
        </p:nvSpPr>
        <p:spPr>
          <a:xfrm>
            <a:off x="9850804" y="5290827"/>
            <a:ext cx="317405" cy="3174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A9BE47A2-F721-D542-B2DE-1C01F099E6D0}"/>
              </a:ext>
            </a:extLst>
          </p:cNvPr>
          <p:cNvCxnSpPr>
            <a:cxnSpLocks/>
          </p:cNvCxnSpPr>
          <p:nvPr/>
        </p:nvCxnSpPr>
        <p:spPr>
          <a:xfrm flipH="1">
            <a:off x="9904721" y="5321614"/>
            <a:ext cx="202184" cy="247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53CDE675-5DFB-6540-A928-0079E5185658}"/>
              </a:ext>
            </a:extLst>
          </p:cNvPr>
          <p:cNvCxnSpPr>
            <a:cxnSpLocks/>
          </p:cNvCxnSpPr>
          <p:nvPr/>
        </p:nvCxnSpPr>
        <p:spPr>
          <a:xfrm flipH="1" flipV="1">
            <a:off x="9897287" y="5344083"/>
            <a:ext cx="222274" cy="197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AC3AD918-C368-EC40-94F9-BC2D4AFA0E59}"/>
              </a:ext>
            </a:extLst>
          </p:cNvPr>
          <p:cNvCxnSpPr>
            <a:cxnSpLocks/>
          </p:cNvCxnSpPr>
          <p:nvPr/>
        </p:nvCxnSpPr>
        <p:spPr>
          <a:xfrm>
            <a:off x="9482437" y="4107817"/>
            <a:ext cx="0" cy="390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CE854797-C482-B542-97B1-2DF601FA6745}"/>
              </a:ext>
            </a:extLst>
          </p:cNvPr>
          <p:cNvSpPr txBox="1"/>
          <p:nvPr/>
        </p:nvSpPr>
        <p:spPr>
          <a:xfrm flipH="1">
            <a:off x="8616053" y="4139018"/>
            <a:ext cx="891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HL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OHC</a:t>
            </a:r>
            <a:endParaRPr lang="ja-JP" altLang="en-US"/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9D7196A4-B72C-BD4A-9879-5B48043B4924}"/>
              </a:ext>
            </a:extLst>
          </p:cNvPr>
          <p:cNvCxnSpPr>
            <a:cxnSpLocks/>
            <a:endCxn id="147" idx="2"/>
          </p:cNvCxnSpPr>
          <p:nvPr/>
        </p:nvCxnSpPr>
        <p:spPr>
          <a:xfrm>
            <a:off x="9641666" y="3489405"/>
            <a:ext cx="568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0B79A1D4-63CA-D14A-B88E-A0055497F100}"/>
              </a:ext>
            </a:extLst>
          </p:cNvPr>
          <p:cNvSpPr txBox="1"/>
          <p:nvPr/>
        </p:nvSpPr>
        <p:spPr>
          <a:xfrm flipH="1">
            <a:off x="9648062" y="2970002"/>
            <a:ext cx="71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L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OHC</a:t>
            </a:r>
            <a:endParaRPr lang="ja-JP" altLang="en-US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B7694E7-651E-DD4B-B52F-8DB3F93DB43B}"/>
              </a:ext>
            </a:extLst>
          </p:cNvPr>
          <p:cNvCxnSpPr>
            <a:cxnSpLocks/>
          </p:cNvCxnSpPr>
          <p:nvPr/>
        </p:nvCxnSpPr>
        <p:spPr>
          <a:xfrm flipV="1">
            <a:off x="10372783" y="3641244"/>
            <a:ext cx="0" cy="8570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14B56276-0107-C94B-9AFB-F39710B8BFD7}"/>
              </a:ext>
            </a:extLst>
          </p:cNvPr>
          <p:cNvSpPr txBox="1"/>
          <p:nvPr/>
        </p:nvSpPr>
        <p:spPr>
          <a:xfrm flipH="1">
            <a:off x="10339347" y="4083198"/>
            <a:ext cx="891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HL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IHC</a:t>
            </a:r>
            <a:endParaRPr lang="ja-JP" altLang="en-US"/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F0EF5F6D-F92E-464C-B7FE-A0E8B87BBB6B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10009507" y="4872916"/>
            <a:ext cx="0" cy="417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96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3BBCF-9AC3-004A-8E63-D7E83A2C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20E024-5D09-0B43-B101-FD94E785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93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直線矢印コネクタ 262">
            <a:extLst>
              <a:ext uri="{FF2B5EF4-FFF2-40B4-BE49-F238E27FC236}">
                <a16:creationId xmlns:a16="http://schemas.microsoft.com/office/drawing/2014/main" id="{2D741335-A9DF-9E45-8BBA-CD4F95E64F11}"/>
              </a:ext>
            </a:extLst>
          </p:cNvPr>
          <p:cNvCxnSpPr>
            <a:cxnSpLocks/>
          </p:cNvCxnSpPr>
          <p:nvPr/>
        </p:nvCxnSpPr>
        <p:spPr>
          <a:xfrm>
            <a:off x="8184683" y="5420297"/>
            <a:ext cx="312583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65D00F6C-B6A9-204B-A5E2-1209C553F39B}"/>
              </a:ext>
            </a:extLst>
          </p:cNvPr>
          <p:cNvCxnSpPr>
            <a:cxnSpLocks/>
          </p:cNvCxnSpPr>
          <p:nvPr/>
        </p:nvCxnSpPr>
        <p:spPr>
          <a:xfrm>
            <a:off x="6931843" y="2420538"/>
            <a:ext cx="0" cy="926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9871DBD-43CC-7E49-961B-59F93EDB5F96}"/>
              </a:ext>
            </a:extLst>
          </p:cNvPr>
          <p:cNvCxnSpPr>
            <a:cxnSpLocks/>
          </p:cNvCxnSpPr>
          <p:nvPr/>
        </p:nvCxnSpPr>
        <p:spPr>
          <a:xfrm flipV="1">
            <a:off x="2967135" y="251688"/>
            <a:ext cx="0" cy="594428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3BD15-7995-AB48-95C7-F0081EB5C665}"/>
              </a:ext>
            </a:extLst>
          </p:cNvPr>
          <p:cNvSpPr txBox="1"/>
          <p:nvPr/>
        </p:nvSpPr>
        <p:spPr>
          <a:xfrm>
            <a:off x="3179439" y="650518"/>
            <a:ext cx="33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Level </a:t>
            </a:r>
            <a:r>
              <a:rPr lang="en-US" altLang="ja-JP" i="1" dirty="0">
                <a:ea typeface="Cambria Math" panose="02040503050406030204" pitchFamily="18" charset="0"/>
              </a:rPr>
              <a:t>e</a:t>
            </a:r>
            <a:r>
              <a:rPr kumimoji="1" lang="en-US" altLang="ja-JP" i="1" dirty="0">
                <a:ea typeface="Cambria Math" panose="02040503050406030204" pitchFamily="18" charset="0"/>
              </a:rPr>
              <a:t>stimation path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EAA787-64B6-6A4D-8E42-333B9AABD71D}"/>
              </a:ext>
            </a:extLst>
          </p:cNvPr>
          <p:cNvSpPr/>
          <p:nvPr/>
        </p:nvSpPr>
        <p:spPr>
          <a:xfrm>
            <a:off x="3407913" y="1078815"/>
            <a:ext cx="1991263" cy="134172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BE6E549-295E-044C-A8B9-6712F558135A}"/>
              </a:ext>
            </a:extLst>
          </p:cNvPr>
          <p:cNvSpPr/>
          <p:nvPr/>
        </p:nvSpPr>
        <p:spPr>
          <a:xfrm>
            <a:off x="5921398" y="1080383"/>
            <a:ext cx="2226922" cy="134047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CEE3785-1EF0-FC42-A232-711208868253}"/>
              </a:ext>
            </a:extLst>
          </p:cNvPr>
          <p:cNvCxnSpPr>
            <a:cxnSpLocks/>
          </p:cNvCxnSpPr>
          <p:nvPr/>
        </p:nvCxnSpPr>
        <p:spPr>
          <a:xfrm>
            <a:off x="2537927" y="1816845"/>
            <a:ext cx="8584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6D31389-91F9-FB4A-B9D9-974ABB97C350}"/>
              </a:ext>
            </a:extLst>
          </p:cNvPr>
          <p:cNvCxnSpPr>
            <a:cxnSpLocks/>
          </p:cNvCxnSpPr>
          <p:nvPr/>
        </p:nvCxnSpPr>
        <p:spPr>
          <a:xfrm>
            <a:off x="2537927" y="1816844"/>
            <a:ext cx="0" cy="317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8EBDF20-6F28-2145-9A4C-D2C0335E3C05}"/>
              </a:ext>
            </a:extLst>
          </p:cNvPr>
          <p:cNvCxnSpPr>
            <a:cxnSpLocks/>
          </p:cNvCxnSpPr>
          <p:nvPr/>
        </p:nvCxnSpPr>
        <p:spPr>
          <a:xfrm flipH="1">
            <a:off x="1981860" y="2130025"/>
            <a:ext cx="5560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EFFB3D-D93B-CC47-A229-930F2D9A799F}"/>
              </a:ext>
            </a:extLst>
          </p:cNvPr>
          <p:cNvSpPr txBox="1"/>
          <p:nvPr/>
        </p:nvSpPr>
        <p:spPr>
          <a:xfrm>
            <a:off x="2036258" y="175408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r1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E918C1-98EC-944B-BA2E-F867F31E5CF6}"/>
              </a:ext>
            </a:extLst>
          </p:cNvPr>
          <p:cNvSpPr txBox="1"/>
          <p:nvPr/>
        </p:nvSpPr>
        <p:spPr>
          <a:xfrm>
            <a:off x="1752185" y="203598"/>
            <a:ext cx="119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i="1" dirty="0">
                <a:ea typeface="Cambria Math" panose="02040503050406030204" pitchFamily="18" charset="0"/>
              </a:rPr>
              <a:t>Frequency</a:t>
            </a:r>
          </a:p>
          <a:p>
            <a:pPr algn="ctr"/>
            <a:r>
              <a:rPr lang="en-US" altLang="ja-JP" i="1" dirty="0">
                <a:ea typeface="Cambria Math" panose="02040503050406030204" pitchFamily="18" charset="0"/>
              </a:rPr>
              <a:t>(ERB</a:t>
            </a:r>
            <a:r>
              <a:rPr lang="en-US" altLang="ja-JP" i="1" baseline="-25000" dirty="0">
                <a:ea typeface="Cambria Math" panose="02040503050406030204" pitchFamily="18" charset="0"/>
              </a:rPr>
              <a:t>N</a:t>
            </a:r>
            <a:r>
              <a:rPr lang="en-US" altLang="ja-JP" i="1" dirty="0">
                <a:ea typeface="Cambria Math" panose="02040503050406030204" pitchFamily="18" charset="0"/>
              </a:rPr>
              <a:t>)</a:t>
            </a:r>
            <a:endParaRPr kumimoji="1" lang="ja-JP" altLang="en-US" i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3AA53E-A19A-DB4F-AD50-C8EF089E89CC}"/>
              </a:ext>
            </a:extLst>
          </p:cNvPr>
          <p:cNvSpPr txBox="1"/>
          <p:nvPr/>
        </p:nvSpPr>
        <p:spPr>
          <a:xfrm>
            <a:off x="11327412" y="264881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25DF8C5-6672-B643-9151-50A84BA66965}"/>
              </a:ext>
            </a:extLst>
          </p:cNvPr>
          <p:cNvSpPr txBox="1"/>
          <p:nvPr/>
        </p:nvSpPr>
        <p:spPr>
          <a:xfrm>
            <a:off x="6076851" y="151017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669DB5-7EA6-FB49-975E-8D4BA2EAA283}"/>
              </a:ext>
            </a:extLst>
          </p:cNvPr>
          <p:cNvSpPr txBox="1"/>
          <p:nvPr/>
        </p:nvSpPr>
        <p:spPr>
          <a:xfrm>
            <a:off x="6017763" y="181765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ratL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8828527-95F0-8043-B802-8792FC0A4AF3}"/>
              </a:ext>
            </a:extLst>
          </p:cNvPr>
          <p:cNvSpPr txBox="1"/>
          <p:nvPr/>
        </p:nvSpPr>
        <p:spPr>
          <a:xfrm>
            <a:off x="5921398" y="1114976"/>
            <a:ext cx="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HP-AF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8B8336-F0DE-F648-AFF8-E93D0478FE3B}"/>
              </a:ext>
            </a:extLst>
          </p:cNvPr>
          <p:cNvSpPr/>
          <p:nvPr/>
        </p:nvSpPr>
        <p:spPr>
          <a:xfrm>
            <a:off x="4911933" y="3343051"/>
            <a:ext cx="2735838" cy="73017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0553754-EA02-B342-8E8E-24A3C7BD4A76}"/>
              </a:ext>
            </a:extLst>
          </p:cNvPr>
          <p:cNvSpPr txBox="1"/>
          <p:nvPr/>
        </p:nvSpPr>
        <p:spPr>
          <a:xfrm>
            <a:off x="4811970" y="3386280"/>
            <a:ext cx="28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ea typeface="Cambria Math" panose="02040503050406030204" pitchFamily="18" charset="0"/>
              </a:rPr>
              <a:t>Level estimation </a:t>
            </a:r>
            <a:r>
              <a:rPr lang="en-US" altLang="ja-JP" dirty="0">
                <a:ea typeface="Cambria Math" panose="02040503050406030204" pitchFamily="18" charset="0"/>
              </a:rPr>
              <a:t> </a:t>
            </a:r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endParaRPr lang="en-US" altLang="ja-JP" dirty="0">
              <a:ea typeface="Cambria Math" panose="02040503050406030204" pitchFamily="18" charset="0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8FCCF03-3784-F246-9D04-DDC830BC363A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399176" y="1749677"/>
            <a:ext cx="522222" cy="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9FF21A40-0803-EF48-93D2-ADDF43F8B9A2}"/>
              </a:ext>
            </a:extLst>
          </p:cNvPr>
          <p:cNvCxnSpPr>
            <a:cxnSpLocks/>
          </p:cNvCxnSpPr>
          <p:nvPr/>
        </p:nvCxnSpPr>
        <p:spPr>
          <a:xfrm>
            <a:off x="5588556" y="1749270"/>
            <a:ext cx="0" cy="1593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9F01E17-7131-2942-B1CB-32DE15CE440B}"/>
              </a:ext>
            </a:extLst>
          </p:cNvPr>
          <p:cNvSpPr txBox="1"/>
          <p:nvPr/>
        </p:nvSpPr>
        <p:spPr>
          <a:xfrm>
            <a:off x="5203436" y="29772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s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CE1D9F3-B9BD-2447-8FB2-71745CB8A9FE}"/>
              </a:ext>
            </a:extLst>
          </p:cNvPr>
          <p:cNvSpPr txBox="1"/>
          <p:nvPr/>
        </p:nvSpPr>
        <p:spPr>
          <a:xfrm>
            <a:off x="6960508" y="29802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s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221D163-D2CA-DC40-92FB-282E13EF6F04}"/>
              </a:ext>
            </a:extLst>
          </p:cNvPr>
          <p:cNvSpPr/>
          <p:nvPr/>
        </p:nvSpPr>
        <p:spPr>
          <a:xfrm>
            <a:off x="5059845" y="2746134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71E4B8D-92DB-304D-950E-6F7ABA63AE72}"/>
              </a:ext>
            </a:extLst>
          </p:cNvPr>
          <p:cNvSpPr txBox="1"/>
          <p:nvPr/>
        </p:nvSpPr>
        <p:spPr>
          <a:xfrm>
            <a:off x="5071936" y="2697129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08C0802-4131-9947-ADC9-4A9829A68E60}"/>
              </a:ext>
            </a:extLst>
          </p:cNvPr>
          <p:cNvSpPr/>
          <p:nvPr/>
        </p:nvSpPr>
        <p:spPr>
          <a:xfrm>
            <a:off x="6411289" y="2751813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5D9D69F-9D5D-9742-9D1E-462516CD916E}"/>
              </a:ext>
            </a:extLst>
          </p:cNvPr>
          <p:cNvSpPr txBox="1"/>
          <p:nvPr/>
        </p:nvSpPr>
        <p:spPr>
          <a:xfrm>
            <a:off x="6406978" y="2693753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2AFA809A-15F8-514C-8864-314B404C12C0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9718068" y="4158412"/>
            <a:ext cx="0" cy="1114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DED91E4-DE35-A542-8D18-AA63D55141E4}"/>
              </a:ext>
            </a:extLst>
          </p:cNvPr>
          <p:cNvSpPr txBox="1"/>
          <p:nvPr/>
        </p:nvSpPr>
        <p:spPr>
          <a:xfrm>
            <a:off x="2380957" y="1392327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66A0A4E-9BE9-3C4C-97F8-48045BBC2DF3}"/>
              </a:ext>
            </a:extLst>
          </p:cNvPr>
          <p:cNvSpPr txBox="1"/>
          <p:nvPr/>
        </p:nvSpPr>
        <p:spPr>
          <a:xfrm>
            <a:off x="4222464" y="18986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FDA25EB-34D6-3843-B010-8B8AE166985C}"/>
              </a:ext>
            </a:extLst>
          </p:cNvPr>
          <p:cNvSpPr txBox="1"/>
          <p:nvPr/>
        </p:nvSpPr>
        <p:spPr>
          <a:xfrm>
            <a:off x="4544358" y="18987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D2C5B3A2-DD07-DB43-846B-6C51F532EC07}"/>
              </a:ext>
            </a:extLst>
          </p:cNvPr>
          <p:cNvSpPr txBox="1"/>
          <p:nvPr/>
        </p:nvSpPr>
        <p:spPr>
          <a:xfrm>
            <a:off x="3424108" y="1090516"/>
            <a:ext cx="189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Passive GC (</a:t>
            </a:r>
            <a:r>
              <a:rPr kumimoji="1" lang="en-US" altLang="ja-JP" dirty="0" err="1">
                <a:ea typeface="Cambria Math" panose="02040503050406030204" pitchFamily="18" charset="0"/>
              </a:rPr>
              <a:t>pGC</a:t>
            </a:r>
            <a:r>
              <a:rPr kumimoji="1" lang="en-US" altLang="ja-JP" dirty="0"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912E9AA-6488-4F4C-A09C-648E0358FDD9}"/>
              </a:ext>
            </a:extLst>
          </p:cNvPr>
          <p:cNvSpPr txBox="1"/>
          <p:nvPr/>
        </p:nvSpPr>
        <p:spPr>
          <a:xfrm>
            <a:off x="3236227" y="3906616"/>
            <a:ext cx="144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Signal path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F95AAEF1-5C02-8546-9852-7E697B86E53B}"/>
              </a:ext>
            </a:extLst>
          </p:cNvPr>
          <p:cNvSpPr/>
          <p:nvPr/>
        </p:nvSpPr>
        <p:spPr>
          <a:xfrm>
            <a:off x="3407913" y="4346614"/>
            <a:ext cx="1991264" cy="133550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FA5EEDF2-6DDE-084C-A667-650A0C5B0F6C}"/>
              </a:ext>
            </a:extLst>
          </p:cNvPr>
          <p:cNvCxnSpPr>
            <a:cxnSpLocks/>
          </p:cNvCxnSpPr>
          <p:nvPr/>
        </p:nvCxnSpPr>
        <p:spPr>
          <a:xfrm>
            <a:off x="11266746" y="2631184"/>
            <a:ext cx="364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3680092E-3811-7E4A-9EEB-EFC9231B85AA}"/>
              </a:ext>
            </a:extLst>
          </p:cNvPr>
          <p:cNvCxnSpPr>
            <a:cxnSpLocks/>
          </p:cNvCxnSpPr>
          <p:nvPr/>
        </p:nvCxnSpPr>
        <p:spPr>
          <a:xfrm>
            <a:off x="11266746" y="2613555"/>
            <a:ext cx="22319" cy="2825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BFB27C7E-00B1-C44B-82EB-39D984F3F2CD}"/>
              </a:ext>
            </a:extLst>
          </p:cNvPr>
          <p:cNvCxnSpPr>
            <a:cxnSpLocks/>
            <a:stCxn id="121" idx="3"/>
            <a:endCxn id="236" idx="1"/>
          </p:cNvCxnSpPr>
          <p:nvPr/>
        </p:nvCxnSpPr>
        <p:spPr>
          <a:xfrm>
            <a:off x="5399177" y="5014368"/>
            <a:ext cx="529479" cy="5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2433EE92-B29B-F547-B79D-C4BDB6ACA4C3}"/>
              </a:ext>
            </a:extLst>
          </p:cNvPr>
          <p:cNvSpPr/>
          <p:nvPr/>
        </p:nvSpPr>
        <p:spPr>
          <a:xfrm>
            <a:off x="8362573" y="5273895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6F8038B-5E41-E044-9CA5-0F7404C074B2}"/>
              </a:ext>
            </a:extLst>
          </p:cNvPr>
          <p:cNvSpPr txBox="1"/>
          <p:nvPr/>
        </p:nvSpPr>
        <p:spPr>
          <a:xfrm>
            <a:off x="8366286" y="5233510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sp>
        <p:nvSpPr>
          <p:cNvPr id="147" name="円/楕円 146">
            <a:extLst>
              <a:ext uri="{FF2B5EF4-FFF2-40B4-BE49-F238E27FC236}">
                <a16:creationId xmlns:a16="http://schemas.microsoft.com/office/drawing/2014/main" id="{7C98CE56-1809-A04B-813F-B3309F5C5325}"/>
              </a:ext>
            </a:extLst>
          </p:cNvPr>
          <p:cNvSpPr/>
          <p:nvPr/>
        </p:nvSpPr>
        <p:spPr>
          <a:xfrm>
            <a:off x="9559365" y="5272421"/>
            <a:ext cx="317405" cy="3174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5EBC3576-6AFE-5143-8B4D-5722E26EAB79}"/>
              </a:ext>
            </a:extLst>
          </p:cNvPr>
          <p:cNvCxnSpPr>
            <a:cxnSpLocks/>
          </p:cNvCxnSpPr>
          <p:nvPr/>
        </p:nvCxnSpPr>
        <p:spPr>
          <a:xfrm flipH="1">
            <a:off x="9613282" y="5303208"/>
            <a:ext cx="202184" cy="247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E915077E-A3E3-9041-BCBC-95986C73CE50}"/>
              </a:ext>
            </a:extLst>
          </p:cNvPr>
          <p:cNvSpPr txBox="1"/>
          <p:nvPr/>
        </p:nvSpPr>
        <p:spPr>
          <a:xfrm>
            <a:off x="4204535" y="523288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314FF545-0A8E-8B40-857D-C24135983ADA}"/>
              </a:ext>
            </a:extLst>
          </p:cNvPr>
          <p:cNvSpPr txBox="1"/>
          <p:nvPr/>
        </p:nvSpPr>
        <p:spPr>
          <a:xfrm>
            <a:off x="4526429" y="523299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19565E88-CB50-7B49-937A-ECFEFFEC15AF}"/>
              </a:ext>
            </a:extLst>
          </p:cNvPr>
          <p:cNvCxnSpPr>
            <a:cxnSpLocks/>
          </p:cNvCxnSpPr>
          <p:nvPr/>
        </p:nvCxnSpPr>
        <p:spPr>
          <a:xfrm flipH="1" flipV="1">
            <a:off x="9605848" y="5325677"/>
            <a:ext cx="222274" cy="197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2F4FF68-FF23-0B4F-9DA0-7A6E7AB22AB5}"/>
              </a:ext>
            </a:extLst>
          </p:cNvPr>
          <p:cNvSpPr txBox="1"/>
          <p:nvPr/>
        </p:nvSpPr>
        <p:spPr>
          <a:xfrm>
            <a:off x="2545727" y="4569635"/>
            <a:ext cx="4523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855FCBBD-CC8D-E447-A6A7-E775B48533D7}"/>
              </a:ext>
            </a:extLst>
          </p:cNvPr>
          <p:cNvCxnSpPr>
            <a:cxnSpLocks/>
          </p:cNvCxnSpPr>
          <p:nvPr/>
        </p:nvCxnSpPr>
        <p:spPr>
          <a:xfrm>
            <a:off x="2537927" y="5032212"/>
            <a:ext cx="8584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8E5032CB-128D-AE45-B2FB-67FA2A72F827}"/>
              </a:ext>
            </a:extLst>
          </p:cNvPr>
          <p:cNvCxnSpPr>
            <a:cxnSpLocks/>
          </p:cNvCxnSpPr>
          <p:nvPr/>
        </p:nvCxnSpPr>
        <p:spPr>
          <a:xfrm>
            <a:off x="2537927" y="2130025"/>
            <a:ext cx="0" cy="2920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3BA96766-53A0-DE47-8DBC-763FA0E174FC}"/>
              </a:ext>
            </a:extLst>
          </p:cNvPr>
          <p:cNvSpPr txBox="1"/>
          <p:nvPr/>
        </p:nvSpPr>
        <p:spPr>
          <a:xfrm>
            <a:off x="4330057" y="5789742"/>
            <a:ext cx="36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Linear filtering ( Sampling rate: f</a:t>
            </a:r>
            <a:r>
              <a:rPr kumimoji="1" lang="en-US" altLang="ja-JP" i="1" baseline="-25000" dirty="0">
                <a:ea typeface="Cambria Math" panose="02040503050406030204" pitchFamily="18" charset="0"/>
              </a:rPr>
              <a:t>s</a:t>
            </a:r>
            <a:r>
              <a:rPr kumimoji="1" lang="en-US" altLang="ja-JP" i="1" dirty="0">
                <a:ea typeface="Cambria Math" panose="02040503050406030204" pitchFamily="18" charset="0"/>
              </a:rPr>
              <a:t> )</a:t>
            </a:r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4D179A55-C447-D944-915F-2591D60A264E}"/>
              </a:ext>
            </a:extLst>
          </p:cNvPr>
          <p:cNvSpPr/>
          <p:nvPr/>
        </p:nvSpPr>
        <p:spPr>
          <a:xfrm>
            <a:off x="3579588" y="1570089"/>
            <a:ext cx="1506212" cy="697893"/>
          </a:xfrm>
          <a:custGeom>
            <a:avLst/>
            <a:gdLst>
              <a:gd name="connsiteX0" fmla="*/ 0 w 1483567"/>
              <a:gd name="connsiteY0" fmla="*/ 410040 h 522008"/>
              <a:gd name="connsiteX1" fmla="*/ 634482 w 1483567"/>
              <a:gd name="connsiteY1" fmla="*/ 223428 h 522008"/>
              <a:gd name="connsiteX2" fmla="*/ 1054359 w 1483567"/>
              <a:gd name="connsiteY2" fmla="*/ 27485 h 522008"/>
              <a:gd name="connsiteX3" fmla="*/ 1259633 w 1483567"/>
              <a:gd name="connsiteY3" fmla="*/ 27485 h 522008"/>
              <a:gd name="connsiteX4" fmla="*/ 1390261 w 1483567"/>
              <a:gd name="connsiteY4" fmla="*/ 270081 h 522008"/>
              <a:gd name="connsiteX5" fmla="*/ 1483567 w 1483567"/>
              <a:gd name="connsiteY5" fmla="*/ 522008 h 5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567" h="522008">
                <a:moveTo>
                  <a:pt x="0" y="410040"/>
                </a:moveTo>
                <a:cubicBezTo>
                  <a:pt x="229378" y="348613"/>
                  <a:pt x="458756" y="287187"/>
                  <a:pt x="634482" y="223428"/>
                </a:cubicBezTo>
                <a:cubicBezTo>
                  <a:pt x="810208" y="159669"/>
                  <a:pt x="950167" y="60142"/>
                  <a:pt x="1054359" y="27485"/>
                </a:cubicBezTo>
                <a:cubicBezTo>
                  <a:pt x="1158551" y="-5172"/>
                  <a:pt x="1203649" y="-12948"/>
                  <a:pt x="1259633" y="27485"/>
                </a:cubicBezTo>
                <a:cubicBezTo>
                  <a:pt x="1315617" y="67918"/>
                  <a:pt x="1352939" y="187660"/>
                  <a:pt x="1390261" y="270081"/>
                </a:cubicBezTo>
                <a:cubicBezTo>
                  <a:pt x="1427583" y="352501"/>
                  <a:pt x="1455575" y="437254"/>
                  <a:pt x="1483567" y="5220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75FF6111-2102-1D41-9CD8-C91582E086D2}"/>
              </a:ext>
            </a:extLst>
          </p:cNvPr>
          <p:cNvSpPr txBox="1"/>
          <p:nvPr/>
        </p:nvSpPr>
        <p:spPr>
          <a:xfrm>
            <a:off x="-41335" y="6392792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GCFBv231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5FA1DC9-37AC-CC42-B6DC-67EBD8BE626C}"/>
                  </a:ext>
                </a:extLst>
              </p:cNvPr>
              <p:cNvSpPr txBox="1"/>
              <p:nvPr/>
            </p:nvSpPr>
            <p:spPr>
              <a:xfrm>
                <a:off x="7041407" y="1718239"/>
                <a:ext cx="737381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5FA1DC9-37AC-CC42-B6DC-67EBD8BE6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407" y="1718239"/>
                <a:ext cx="737381" cy="438518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963FE243-2870-F745-84FC-AB8E5BFB789F}"/>
                  </a:ext>
                </a:extLst>
              </p:cNvPr>
              <p:cNvSpPr txBox="1"/>
              <p:nvPr/>
            </p:nvSpPr>
            <p:spPr>
              <a:xfrm>
                <a:off x="6769219" y="1166658"/>
                <a:ext cx="698741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963FE243-2870-F745-84FC-AB8E5BFB7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19" y="1166658"/>
                <a:ext cx="698741" cy="438518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2DB44A3-2C98-0F43-9A8A-9C06636FE96E}"/>
              </a:ext>
            </a:extLst>
          </p:cNvPr>
          <p:cNvCxnSpPr>
            <a:cxnSpLocks/>
          </p:cNvCxnSpPr>
          <p:nvPr/>
        </p:nvCxnSpPr>
        <p:spPr>
          <a:xfrm flipV="1">
            <a:off x="6552903" y="2228950"/>
            <a:ext cx="1070991" cy="1497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9EDE39F-B9F5-D84E-8EA6-31DC99F26A93}"/>
              </a:ext>
            </a:extLst>
          </p:cNvPr>
          <p:cNvCxnSpPr>
            <a:cxnSpLocks/>
          </p:cNvCxnSpPr>
          <p:nvPr/>
        </p:nvCxnSpPr>
        <p:spPr>
          <a:xfrm flipV="1">
            <a:off x="7692282" y="1457209"/>
            <a:ext cx="18979" cy="77604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6F4B276-1512-AC43-9E03-E5AC9273EA43}"/>
                  </a:ext>
                </a:extLst>
              </p:cNvPr>
              <p:cNvSpPr txBox="1"/>
              <p:nvPr/>
            </p:nvSpPr>
            <p:spPr>
              <a:xfrm>
                <a:off x="7745208" y="1491202"/>
                <a:ext cx="39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6F4B276-1512-AC43-9E03-E5AC9273E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208" y="1491202"/>
                <a:ext cx="3920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B4315AF-A082-754E-B974-BD7AD4F2352D}"/>
              </a:ext>
            </a:extLst>
          </p:cNvPr>
          <p:cNvSpPr txBox="1"/>
          <p:nvPr/>
        </p:nvSpPr>
        <p:spPr>
          <a:xfrm>
            <a:off x="7694612" y="208532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0</a:t>
            </a:r>
            <a:endParaRPr kumimoji="1" lang="ja-JP" altLang="en-US" sz="120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3B78D66-2C47-1A49-B334-C53FC1AD9898}"/>
              </a:ext>
            </a:extLst>
          </p:cNvPr>
          <p:cNvSpPr txBox="1"/>
          <p:nvPr/>
        </p:nvSpPr>
        <p:spPr>
          <a:xfrm>
            <a:off x="7689227" y="132924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/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DCC71BDC-104E-D344-A091-3AFE65F9DE46}"/>
              </a:ext>
            </a:extLst>
          </p:cNvPr>
          <p:cNvSpPr/>
          <p:nvPr/>
        </p:nvSpPr>
        <p:spPr>
          <a:xfrm flipH="1">
            <a:off x="8171133" y="2592664"/>
            <a:ext cx="2603321" cy="15785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B4766AF-A789-FF49-8E88-55068C85D76E}"/>
              </a:ext>
            </a:extLst>
          </p:cNvPr>
          <p:cNvSpPr txBox="1"/>
          <p:nvPr/>
        </p:nvSpPr>
        <p:spPr>
          <a:xfrm flipH="1">
            <a:off x="8380476" y="3738692"/>
            <a:ext cx="3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59952A7E-A46C-E64D-BE43-6FC05A3C4CF3}"/>
              </a:ext>
            </a:extLst>
          </p:cNvPr>
          <p:cNvSpPr txBox="1"/>
          <p:nvPr/>
        </p:nvSpPr>
        <p:spPr>
          <a:xfrm flipH="1">
            <a:off x="8292483" y="2570793"/>
            <a:ext cx="206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OHC gain function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91F28438-BE12-5849-A90A-19A0D35B7509}"/>
                  </a:ext>
                </a:extLst>
              </p:cNvPr>
              <p:cNvSpPr txBox="1"/>
              <p:nvPr/>
            </p:nvSpPr>
            <p:spPr>
              <a:xfrm flipH="1">
                <a:off x="8169089" y="2926040"/>
                <a:ext cx="719242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91F28438-BE12-5849-A90A-19A0D35B7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9089" y="2926040"/>
                <a:ext cx="719242" cy="438518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726F1557-F3B3-6E4E-A385-F53A890D9B28}"/>
              </a:ext>
            </a:extLst>
          </p:cNvPr>
          <p:cNvCxnSpPr>
            <a:cxnSpLocks/>
          </p:cNvCxnSpPr>
          <p:nvPr/>
        </p:nvCxnSpPr>
        <p:spPr>
          <a:xfrm>
            <a:off x="8772134" y="3747539"/>
            <a:ext cx="1707632" cy="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1923DEB9-E3FF-454C-BDC6-F1CEE5F644DB}"/>
              </a:ext>
            </a:extLst>
          </p:cNvPr>
          <p:cNvCxnSpPr>
            <a:cxnSpLocks/>
          </p:cNvCxnSpPr>
          <p:nvPr/>
        </p:nvCxnSpPr>
        <p:spPr>
          <a:xfrm flipH="1" flipV="1">
            <a:off x="9082751" y="3216720"/>
            <a:ext cx="14922" cy="54595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21443CA2-53EA-9E4B-A309-DC90A6460934}"/>
              </a:ext>
            </a:extLst>
          </p:cNvPr>
          <p:cNvSpPr txBox="1"/>
          <p:nvPr/>
        </p:nvSpPr>
        <p:spPr>
          <a:xfrm flipH="1">
            <a:off x="8360153" y="3321741"/>
            <a:ext cx="84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+mj-ea"/>
              </a:rPr>
              <a:t>G</a:t>
            </a:r>
            <a:r>
              <a:rPr lang="en-US" altLang="ja-JP" baseline="-25000" dirty="0">
                <a:latin typeface="JSMATH-CMMI10" panose="02000603000000000000" pitchFamily="2" charset="0"/>
                <a:ea typeface="+mj-ea"/>
              </a:rPr>
              <a:t>OHC</a:t>
            </a:r>
            <a:endParaRPr lang="ja-JP" altLang="en-US">
              <a:latin typeface="JSMATH-CMMI10" panose="02000603000000000000" pitchFamily="2" charset="0"/>
              <a:ea typeface="+mj-ea"/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41B7869A-DE52-CB46-9102-7C2512C8D3CF}"/>
              </a:ext>
            </a:extLst>
          </p:cNvPr>
          <p:cNvSpPr/>
          <p:nvPr/>
        </p:nvSpPr>
        <p:spPr>
          <a:xfrm>
            <a:off x="5928656" y="4349828"/>
            <a:ext cx="2248593" cy="134047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C6C8BF91-412B-CD43-80B2-04473EA8121F}"/>
              </a:ext>
            </a:extLst>
          </p:cNvPr>
          <p:cNvSpPr txBox="1"/>
          <p:nvPr/>
        </p:nvSpPr>
        <p:spPr>
          <a:xfrm>
            <a:off x="6151190" y="476549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61B10F57-510D-8748-9D9C-177822CB29BA}"/>
              </a:ext>
            </a:extLst>
          </p:cNvPr>
          <p:cNvSpPr txBox="1"/>
          <p:nvPr/>
        </p:nvSpPr>
        <p:spPr>
          <a:xfrm>
            <a:off x="6092102" y="507297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ratL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B95AF66E-BA48-CF4C-8654-232543200289}"/>
              </a:ext>
            </a:extLst>
          </p:cNvPr>
          <p:cNvSpPr txBox="1"/>
          <p:nvPr/>
        </p:nvSpPr>
        <p:spPr>
          <a:xfrm>
            <a:off x="5995737" y="4370297"/>
            <a:ext cx="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HP-AF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テキスト ボックス 247">
                <a:extLst>
                  <a:ext uri="{FF2B5EF4-FFF2-40B4-BE49-F238E27FC236}">
                    <a16:creationId xmlns:a16="http://schemas.microsoft.com/office/drawing/2014/main" id="{7ECA48B9-DB93-FA49-A011-923882CFF149}"/>
                  </a:ext>
                </a:extLst>
              </p:cNvPr>
              <p:cNvSpPr txBox="1"/>
              <p:nvPr/>
            </p:nvSpPr>
            <p:spPr>
              <a:xfrm>
                <a:off x="7128490" y="4994868"/>
                <a:ext cx="737381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8" name="テキスト ボックス 247">
                <a:extLst>
                  <a:ext uri="{FF2B5EF4-FFF2-40B4-BE49-F238E27FC236}">
                    <a16:creationId xmlns:a16="http://schemas.microsoft.com/office/drawing/2014/main" id="{7ECA48B9-DB93-FA49-A011-923882CFF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490" y="4994868"/>
                <a:ext cx="737381" cy="438518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538A79E9-46D6-9447-84E0-19AE88715653}"/>
                  </a:ext>
                </a:extLst>
              </p:cNvPr>
              <p:cNvSpPr txBox="1"/>
              <p:nvPr/>
            </p:nvSpPr>
            <p:spPr>
              <a:xfrm>
                <a:off x="6843558" y="4421979"/>
                <a:ext cx="698741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538A79E9-46D6-9447-84E0-19AE8871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558" y="4421979"/>
                <a:ext cx="698741" cy="438518"/>
              </a:xfrm>
              <a:prstGeom prst="rect">
                <a:avLst/>
              </a:prstGeom>
              <a:blipFill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777643C-348F-474F-8456-5EFA8DE74BEC}"/>
              </a:ext>
            </a:extLst>
          </p:cNvPr>
          <p:cNvCxnSpPr>
            <a:cxnSpLocks/>
          </p:cNvCxnSpPr>
          <p:nvPr/>
        </p:nvCxnSpPr>
        <p:spPr>
          <a:xfrm flipV="1">
            <a:off x="6627242" y="5484271"/>
            <a:ext cx="1070991" cy="1497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矢印コネクタ 254">
            <a:extLst>
              <a:ext uri="{FF2B5EF4-FFF2-40B4-BE49-F238E27FC236}">
                <a16:creationId xmlns:a16="http://schemas.microsoft.com/office/drawing/2014/main" id="{BDEE55FE-217E-AC43-A93E-A2F9C0C15173}"/>
              </a:ext>
            </a:extLst>
          </p:cNvPr>
          <p:cNvCxnSpPr>
            <a:cxnSpLocks/>
          </p:cNvCxnSpPr>
          <p:nvPr/>
        </p:nvCxnSpPr>
        <p:spPr>
          <a:xfrm flipV="1">
            <a:off x="7832440" y="4705495"/>
            <a:ext cx="1746" cy="79487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テキスト ボックス 255">
                <a:extLst>
                  <a:ext uri="{FF2B5EF4-FFF2-40B4-BE49-F238E27FC236}">
                    <a16:creationId xmlns:a16="http://schemas.microsoft.com/office/drawing/2014/main" id="{33249B86-2D52-3E45-BC60-D20F79A628FD}"/>
                  </a:ext>
                </a:extLst>
              </p:cNvPr>
              <p:cNvSpPr txBox="1"/>
              <p:nvPr/>
            </p:nvSpPr>
            <p:spPr>
              <a:xfrm>
                <a:off x="7838688" y="4763114"/>
                <a:ext cx="39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6" name="テキスト ボックス 255">
                <a:extLst>
                  <a:ext uri="{FF2B5EF4-FFF2-40B4-BE49-F238E27FC236}">
                    <a16:creationId xmlns:a16="http://schemas.microsoft.com/office/drawing/2014/main" id="{33249B86-2D52-3E45-BC60-D20F79A62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688" y="4763114"/>
                <a:ext cx="3920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AA15B02F-9D3D-094C-98B4-75F0AE3BEB2C}"/>
              </a:ext>
            </a:extLst>
          </p:cNvPr>
          <p:cNvSpPr txBox="1"/>
          <p:nvPr/>
        </p:nvSpPr>
        <p:spPr>
          <a:xfrm>
            <a:off x="7848059" y="533213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0</a:t>
            </a:r>
            <a:endParaRPr kumimoji="1" lang="ja-JP" altLang="en-US" sz="1200"/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FC7EF10E-6C3E-9141-8AF7-CD34D997A4B5}"/>
              </a:ext>
            </a:extLst>
          </p:cNvPr>
          <p:cNvSpPr txBox="1"/>
          <p:nvPr/>
        </p:nvSpPr>
        <p:spPr>
          <a:xfrm>
            <a:off x="7828161" y="461357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/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93948511-3063-E145-825D-7362CE145EFE}"/>
              </a:ext>
            </a:extLst>
          </p:cNvPr>
          <p:cNvSpPr txBox="1"/>
          <p:nvPr/>
        </p:nvSpPr>
        <p:spPr>
          <a:xfrm>
            <a:off x="3394215" y="4372122"/>
            <a:ext cx="204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Passive GC (</a:t>
            </a:r>
            <a:r>
              <a:rPr kumimoji="1" lang="en-US" altLang="ja-JP" dirty="0" err="1">
                <a:ea typeface="Cambria Math" panose="02040503050406030204" pitchFamily="18" charset="0"/>
              </a:rPr>
              <a:t>pGC</a:t>
            </a:r>
            <a:r>
              <a:rPr kumimoji="1" lang="en-US" altLang="ja-JP" dirty="0"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260" name="フリーフォーム 259">
            <a:extLst>
              <a:ext uri="{FF2B5EF4-FFF2-40B4-BE49-F238E27FC236}">
                <a16:creationId xmlns:a16="http://schemas.microsoft.com/office/drawing/2014/main" id="{C89BFA57-2016-644B-B98C-66E5281951C4}"/>
              </a:ext>
            </a:extLst>
          </p:cNvPr>
          <p:cNvSpPr/>
          <p:nvPr/>
        </p:nvSpPr>
        <p:spPr>
          <a:xfrm>
            <a:off x="3557900" y="4845199"/>
            <a:ext cx="1506212" cy="697893"/>
          </a:xfrm>
          <a:custGeom>
            <a:avLst/>
            <a:gdLst>
              <a:gd name="connsiteX0" fmla="*/ 0 w 1483567"/>
              <a:gd name="connsiteY0" fmla="*/ 410040 h 522008"/>
              <a:gd name="connsiteX1" fmla="*/ 634482 w 1483567"/>
              <a:gd name="connsiteY1" fmla="*/ 223428 h 522008"/>
              <a:gd name="connsiteX2" fmla="*/ 1054359 w 1483567"/>
              <a:gd name="connsiteY2" fmla="*/ 27485 h 522008"/>
              <a:gd name="connsiteX3" fmla="*/ 1259633 w 1483567"/>
              <a:gd name="connsiteY3" fmla="*/ 27485 h 522008"/>
              <a:gd name="connsiteX4" fmla="*/ 1390261 w 1483567"/>
              <a:gd name="connsiteY4" fmla="*/ 270081 h 522008"/>
              <a:gd name="connsiteX5" fmla="*/ 1483567 w 1483567"/>
              <a:gd name="connsiteY5" fmla="*/ 522008 h 5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567" h="522008">
                <a:moveTo>
                  <a:pt x="0" y="410040"/>
                </a:moveTo>
                <a:cubicBezTo>
                  <a:pt x="229378" y="348613"/>
                  <a:pt x="458756" y="287187"/>
                  <a:pt x="634482" y="223428"/>
                </a:cubicBezTo>
                <a:cubicBezTo>
                  <a:pt x="810208" y="159669"/>
                  <a:pt x="950167" y="60142"/>
                  <a:pt x="1054359" y="27485"/>
                </a:cubicBezTo>
                <a:cubicBezTo>
                  <a:pt x="1158551" y="-5172"/>
                  <a:pt x="1203649" y="-12948"/>
                  <a:pt x="1259633" y="27485"/>
                </a:cubicBezTo>
                <a:cubicBezTo>
                  <a:pt x="1315617" y="67918"/>
                  <a:pt x="1352939" y="187660"/>
                  <a:pt x="1390261" y="270081"/>
                </a:cubicBezTo>
                <a:cubicBezTo>
                  <a:pt x="1427583" y="352501"/>
                  <a:pt x="1455575" y="437254"/>
                  <a:pt x="1483567" y="5220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DD806841-116A-C94B-A03E-B6263F6808AB}"/>
              </a:ext>
            </a:extLst>
          </p:cNvPr>
          <p:cNvCxnSpPr>
            <a:cxnSpLocks/>
          </p:cNvCxnSpPr>
          <p:nvPr/>
        </p:nvCxnSpPr>
        <p:spPr>
          <a:xfrm>
            <a:off x="7658170" y="3714475"/>
            <a:ext cx="480454" cy="3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08385B7-28F9-5D43-84E8-4D54F9ABF67B}"/>
              </a:ext>
            </a:extLst>
          </p:cNvPr>
          <p:cNvSpPr txBox="1"/>
          <p:nvPr/>
        </p:nvSpPr>
        <p:spPr>
          <a:xfrm>
            <a:off x="8872336" y="3732796"/>
            <a:ext cx="56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endParaRPr lang="ja-JP" altLang="en-US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26195E5E-D8EE-074E-A54A-F2F53A5E5249}"/>
              </a:ext>
            </a:extLst>
          </p:cNvPr>
          <p:cNvSpPr txBox="1"/>
          <p:nvPr/>
        </p:nvSpPr>
        <p:spPr>
          <a:xfrm flipH="1">
            <a:off x="8965669" y="4214618"/>
            <a:ext cx="84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G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OHC</a:t>
            </a:r>
            <a:endParaRPr lang="ja-JP" altLang="en-US">
              <a:latin typeface="JSMATH-CMMI10" panose="02000603000000000000" pitchFamily="2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B6DE759C-308F-4F43-B870-54C52D496962}"/>
              </a:ext>
            </a:extLst>
          </p:cNvPr>
          <p:cNvSpPr txBox="1"/>
          <p:nvPr/>
        </p:nvSpPr>
        <p:spPr>
          <a:xfrm>
            <a:off x="5004877" y="3693795"/>
            <a:ext cx="2647966" cy="379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(Frame rate processing)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CB6838AE-2731-1A4D-B436-FF737F5440D6}"/>
              </a:ext>
            </a:extLst>
          </p:cNvPr>
          <p:cNvSpPr txBox="1"/>
          <p:nvPr/>
        </p:nvSpPr>
        <p:spPr>
          <a:xfrm>
            <a:off x="9761007" y="3738692"/>
            <a:ext cx="701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Level</a:t>
            </a:r>
            <a:endParaRPr lang="ja-JP" altLang="en-US"/>
          </a:p>
        </p:txBody>
      </p:sp>
      <p:sp>
        <p:nvSpPr>
          <p:cNvPr id="138" name="フリーフォーム 137">
            <a:extLst>
              <a:ext uri="{FF2B5EF4-FFF2-40B4-BE49-F238E27FC236}">
                <a16:creationId xmlns:a16="http://schemas.microsoft.com/office/drawing/2014/main" id="{2212F059-35D1-2448-B7CC-22BE19372FE2}"/>
              </a:ext>
            </a:extLst>
          </p:cNvPr>
          <p:cNvSpPr/>
          <p:nvPr/>
        </p:nvSpPr>
        <p:spPr>
          <a:xfrm>
            <a:off x="6254237" y="1691451"/>
            <a:ext cx="1369657" cy="549568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フリーフォーム 136">
            <a:extLst>
              <a:ext uri="{FF2B5EF4-FFF2-40B4-BE49-F238E27FC236}">
                <a16:creationId xmlns:a16="http://schemas.microsoft.com/office/drawing/2014/main" id="{F5C2E060-A398-1944-A820-934E0DC97A70}"/>
              </a:ext>
            </a:extLst>
          </p:cNvPr>
          <p:cNvSpPr/>
          <p:nvPr/>
        </p:nvSpPr>
        <p:spPr>
          <a:xfrm>
            <a:off x="6213727" y="1478609"/>
            <a:ext cx="1417320" cy="75976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フリーフォーム 141">
            <a:extLst>
              <a:ext uri="{FF2B5EF4-FFF2-40B4-BE49-F238E27FC236}">
                <a16:creationId xmlns:a16="http://schemas.microsoft.com/office/drawing/2014/main" id="{F0563427-6D5C-FC4D-9318-445FF05757C1}"/>
              </a:ext>
            </a:extLst>
          </p:cNvPr>
          <p:cNvSpPr/>
          <p:nvPr/>
        </p:nvSpPr>
        <p:spPr>
          <a:xfrm>
            <a:off x="6334026" y="4938967"/>
            <a:ext cx="1396970" cy="56365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A89FD593-6E63-4545-A26E-14806FB4F397}"/>
              </a:ext>
            </a:extLst>
          </p:cNvPr>
          <p:cNvSpPr/>
          <p:nvPr/>
        </p:nvSpPr>
        <p:spPr>
          <a:xfrm>
            <a:off x="6324673" y="4740756"/>
            <a:ext cx="1417320" cy="75976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フリーフォーム 143">
            <a:extLst>
              <a:ext uri="{FF2B5EF4-FFF2-40B4-BE49-F238E27FC236}">
                <a16:creationId xmlns:a16="http://schemas.microsoft.com/office/drawing/2014/main" id="{5F1119B5-7A04-C643-B977-BCDB12D42B57}"/>
              </a:ext>
            </a:extLst>
          </p:cNvPr>
          <p:cNvSpPr/>
          <p:nvPr/>
        </p:nvSpPr>
        <p:spPr>
          <a:xfrm flipH="1">
            <a:off x="8814499" y="3193796"/>
            <a:ext cx="1502400" cy="56365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フリーフォーム 144">
            <a:extLst>
              <a:ext uri="{FF2B5EF4-FFF2-40B4-BE49-F238E27FC236}">
                <a16:creationId xmlns:a16="http://schemas.microsoft.com/office/drawing/2014/main" id="{1079EF64-BA0C-1F44-9952-CF4DA64CE502}"/>
              </a:ext>
            </a:extLst>
          </p:cNvPr>
          <p:cNvSpPr/>
          <p:nvPr/>
        </p:nvSpPr>
        <p:spPr>
          <a:xfrm flipH="1">
            <a:off x="8814499" y="2996993"/>
            <a:ext cx="1534910" cy="75976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72C0DF4-69BB-2D45-8E46-BBAC4B9E94FC}"/>
              </a:ext>
            </a:extLst>
          </p:cNvPr>
          <p:cNvSpPr txBox="1"/>
          <p:nvPr/>
        </p:nvSpPr>
        <p:spPr>
          <a:xfrm flipH="1">
            <a:off x="10610240" y="4915359"/>
            <a:ext cx="700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+mj-ea"/>
              </a:rPr>
              <a:t>L</a:t>
            </a:r>
            <a:r>
              <a:rPr lang="en-US" altLang="ja-JP" baseline="-25000" dirty="0">
                <a:latin typeface="JSMATH-CMMI10" panose="02000603000000000000" pitchFamily="2" charset="0"/>
                <a:ea typeface="+mj-ea"/>
              </a:rPr>
              <a:t>IHC </a:t>
            </a:r>
            <a:endParaRPr lang="ja-JP" altLang="en-US">
              <a:latin typeface="JSMATH-CMMI10" panose="02000603000000000000" pitchFamily="2" charset="0"/>
              <a:ea typeface="+mj-ea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4577687-6630-FF4C-8D22-7697BCC0EA97}"/>
              </a:ext>
            </a:extLst>
          </p:cNvPr>
          <p:cNvSpPr/>
          <p:nvPr/>
        </p:nvSpPr>
        <p:spPr>
          <a:xfrm>
            <a:off x="9980327" y="4579993"/>
            <a:ext cx="1117809" cy="33642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81592A2-3A57-2F4F-9933-62DEEE0203FD}"/>
              </a:ext>
            </a:extLst>
          </p:cNvPr>
          <p:cNvSpPr txBox="1"/>
          <p:nvPr/>
        </p:nvSpPr>
        <p:spPr>
          <a:xfrm>
            <a:off x="10020847" y="4563539"/>
            <a:ext cx="105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IHC Loss</a:t>
            </a:r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041C604E-006D-974F-929F-7B33ED442150}"/>
              </a:ext>
            </a:extLst>
          </p:cNvPr>
          <p:cNvSpPr/>
          <p:nvPr/>
        </p:nvSpPr>
        <p:spPr>
          <a:xfrm>
            <a:off x="10393209" y="5269297"/>
            <a:ext cx="317405" cy="3174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D93ACA74-22FD-1F42-9351-0E31E836BA18}"/>
              </a:ext>
            </a:extLst>
          </p:cNvPr>
          <p:cNvCxnSpPr>
            <a:cxnSpLocks/>
          </p:cNvCxnSpPr>
          <p:nvPr/>
        </p:nvCxnSpPr>
        <p:spPr>
          <a:xfrm flipH="1">
            <a:off x="10447126" y="5300084"/>
            <a:ext cx="202184" cy="247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CC22581-89CD-3441-AABE-27C0AF3D8B08}"/>
              </a:ext>
            </a:extLst>
          </p:cNvPr>
          <p:cNvCxnSpPr>
            <a:cxnSpLocks/>
          </p:cNvCxnSpPr>
          <p:nvPr/>
        </p:nvCxnSpPr>
        <p:spPr>
          <a:xfrm flipH="1" flipV="1">
            <a:off x="10439692" y="5322553"/>
            <a:ext cx="222274" cy="197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A032E55A-1291-FE42-8149-10CA1AC9CD6E}"/>
              </a:ext>
            </a:extLst>
          </p:cNvPr>
          <p:cNvCxnSpPr>
            <a:cxnSpLocks/>
          </p:cNvCxnSpPr>
          <p:nvPr/>
        </p:nvCxnSpPr>
        <p:spPr>
          <a:xfrm>
            <a:off x="10556675" y="4178965"/>
            <a:ext cx="0" cy="390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DFD3D9C2-6958-6C4F-B135-818B9827777C}"/>
              </a:ext>
            </a:extLst>
          </p:cNvPr>
          <p:cNvSpPr txBox="1"/>
          <p:nvPr/>
        </p:nvSpPr>
        <p:spPr>
          <a:xfrm flipH="1">
            <a:off x="9728518" y="4210413"/>
            <a:ext cx="891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HL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OHC</a:t>
            </a:r>
            <a:endParaRPr lang="ja-JP" altLang="en-US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515D190F-4DE9-8542-9D09-9CBF04B14DED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10546630" y="4932871"/>
            <a:ext cx="5282" cy="336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6C82A0F-C5C5-7547-9E04-4D8FA100BC8F}"/>
              </a:ext>
            </a:extLst>
          </p:cNvPr>
          <p:cNvSpPr txBox="1"/>
          <p:nvPr/>
        </p:nvSpPr>
        <p:spPr>
          <a:xfrm>
            <a:off x="8917541" y="5622910"/>
            <a:ext cx="1865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ea typeface="Cambria Math" panose="02040503050406030204" pitchFamily="18" charset="0"/>
              </a:rPr>
              <a:t>Level</a:t>
            </a:r>
          </a:p>
          <a:p>
            <a:r>
              <a:rPr lang="en-US" altLang="ja-JP" i="1" dirty="0">
                <a:ea typeface="Cambria Math" panose="02040503050406030204" pitchFamily="18" charset="0"/>
              </a:rPr>
              <a:t>dependent</a:t>
            </a:r>
            <a:r>
              <a:rPr kumimoji="1" lang="en-US" altLang="ja-JP" i="1" dirty="0">
                <a:ea typeface="Cambria Math" panose="02040503050406030204" pitchFamily="18" charset="0"/>
              </a:rPr>
              <a:t> </a:t>
            </a:r>
          </a:p>
          <a:p>
            <a:r>
              <a:rPr lang="en-US" altLang="ja-JP" i="1" dirty="0">
                <a:ea typeface="Cambria Math" panose="02040503050406030204" pitchFamily="18" charset="0"/>
              </a:rPr>
              <a:t>gain control</a:t>
            </a:r>
            <a:endParaRPr kumimoji="1" lang="en-US" altLang="ja-JP" i="1" dirty="0">
              <a:ea typeface="Cambria Math" panose="02040503050406030204" pitchFamily="18" charset="0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3E6F85CC-8570-1348-A4C0-9C79ECEDC355}"/>
              </a:ext>
            </a:extLst>
          </p:cNvPr>
          <p:cNvSpPr txBox="1"/>
          <p:nvPr/>
        </p:nvSpPr>
        <p:spPr>
          <a:xfrm>
            <a:off x="10349409" y="5627308"/>
            <a:ext cx="1506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ea typeface="Cambria Math" panose="02040503050406030204" pitchFamily="18" charset="0"/>
              </a:rPr>
              <a:t>Level</a:t>
            </a:r>
          </a:p>
          <a:p>
            <a:r>
              <a:rPr lang="en-US" altLang="ja-JP" i="1" dirty="0">
                <a:ea typeface="Cambria Math" panose="02040503050406030204" pitchFamily="18" charset="0"/>
              </a:rPr>
              <a:t>independent</a:t>
            </a:r>
          </a:p>
          <a:p>
            <a:r>
              <a:rPr lang="en-US" altLang="ja-JP" i="1" dirty="0">
                <a:ea typeface="Cambria Math" panose="02040503050406030204" pitchFamily="18" charset="0"/>
              </a:rPr>
              <a:t>g</a:t>
            </a:r>
            <a:r>
              <a:rPr kumimoji="1" lang="en-US" altLang="ja-JP" i="1" dirty="0">
                <a:ea typeface="Cambria Math" panose="02040503050406030204" pitchFamily="18" charset="0"/>
              </a:rPr>
              <a:t>ain loss</a:t>
            </a:r>
          </a:p>
        </p:txBody>
      </p:sp>
    </p:spTree>
    <p:extLst>
      <p:ext uri="{BB962C8B-B14F-4D97-AF65-F5344CB8AC3E}">
        <p14:creationId xmlns:p14="http://schemas.microsoft.com/office/powerpoint/2010/main" val="236877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0D00C-2697-3344-9F74-CBA3B693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34FFF-C41E-E34F-B2A6-44669E9E3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9101143-797E-CD4A-A92C-5C74C4EAD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86" y="556355"/>
            <a:ext cx="9993086" cy="62011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4385B6-43F1-7540-8775-AA35D4398707}"/>
              </a:ext>
            </a:extLst>
          </p:cNvPr>
          <p:cNvSpPr txBox="1"/>
          <p:nvPr/>
        </p:nvSpPr>
        <p:spPr>
          <a:xfrm>
            <a:off x="214952" y="6176963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GCFBv211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4115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Meiryo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178</Words>
  <Application>Microsoft Macintosh PowerPoint</Application>
  <PresentationFormat>ワイド画面</PresentationFormat>
  <Paragraphs>114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Arial</vt:lpstr>
      <vt:lpstr>Cambria Math</vt:lpstr>
      <vt:lpstr>JSMATH-CMMI10</vt:lpstr>
      <vt:lpstr>JSMATH-CMMI10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入野　俊夫</dc:creator>
  <cp:lastModifiedBy>入野　俊夫</cp:lastModifiedBy>
  <cp:revision>75</cp:revision>
  <dcterms:created xsi:type="dcterms:W3CDTF">2020-10-06T05:23:56Z</dcterms:created>
  <dcterms:modified xsi:type="dcterms:W3CDTF">2021-11-10T14:54:53Z</dcterms:modified>
</cp:coreProperties>
</file>