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66" r:id="rId3"/>
    <p:sldId id="267" r:id="rId4"/>
    <p:sldId id="264" r:id="rId5"/>
    <p:sldId id="259" r:id="rId6"/>
    <p:sldId id="268" r:id="rId7"/>
    <p:sldId id="260" r:id="rId8"/>
    <p:sldId id="257" r:id="rId9"/>
    <p:sldId id="263" r:id="rId10"/>
    <p:sldId id="262" r:id="rId11"/>
    <p:sldId id="269" r:id="rId12"/>
    <p:sldId id="270" r:id="rId13"/>
    <p:sldId id="271" r:id="rId14"/>
    <p:sldId id="272" r:id="rId15"/>
    <p:sldId id="273" r:id="rId16"/>
    <p:sldId id="27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58" autoAdjust="0"/>
    <p:restoredTop sz="96370" autoAdjust="0"/>
  </p:normalViewPr>
  <p:slideViewPr>
    <p:cSldViewPr snapToGrid="0">
      <p:cViewPr varScale="1">
        <p:scale>
          <a:sx n="110" d="100"/>
          <a:sy n="110" d="100"/>
        </p:scale>
        <p:origin x="348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E1A68B-4AAC-435B-A694-A4343C5B3AA6}" type="datetimeFigureOut">
              <a:rPr lang="en-GB" smtClean="0"/>
              <a:t>02/02/2018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CB38BF-8B48-4186-9901-18692478C9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9655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2 mins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CB38BF-8B48-4186-9901-18692478C9FF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26338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45 seconds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CB38BF-8B48-4186-9901-18692478C9FF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59046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One min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CB38BF-8B48-4186-9901-18692478C9FF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37506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1:30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CB38BF-8B48-4186-9901-18692478C9FF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52062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30 secs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CB38BF-8B48-4186-9901-18692478C9FF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21507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2:30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CB38BF-8B48-4186-9901-18692478C9FF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9360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25855-9659-4829-8ACB-7BC856E3E4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716FC6-DA61-4C9A-B4CE-C0AF439C13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FED45-C343-496F-9D59-7E55D4DB0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3AAD2-2370-45DA-B132-B5406A92BECC}" type="datetimeFigureOut">
              <a:rPr lang="en-GB" smtClean="0"/>
              <a:t>02/02/2018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F88F61-465C-4172-961D-829534FEA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3869DA-560C-4857-837D-4AFA5E3F5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EE116-F85E-46A4-9861-8BEE1FA47B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8167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C65E7-8817-4BE7-A09C-16E08BE5F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EDCDAB-D5F6-4492-85FF-982517353E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5CD93-B40C-44B2-BB80-3986FB917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3AAD2-2370-45DA-B132-B5406A92BECC}" type="datetimeFigureOut">
              <a:rPr lang="en-GB" smtClean="0"/>
              <a:t>02/02/2018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DA902-6FE1-4725-9669-6EEF66A30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59CBC0-0FCF-4750-9B95-DC6DC5393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EE116-F85E-46A4-9861-8BEE1FA47B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1793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9143B2-4538-4221-A572-1A75F3F47D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9FD976-2241-49FA-AF1B-BEF608CD35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B5CB6B-1A3C-45E6-8701-6403ACF6A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3AAD2-2370-45DA-B132-B5406A92BECC}" type="datetimeFigureOut">
              <a:rPr lang="en-GB" smtClean="0"/>
              <a:t>02/02/2018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1244B2-0C2E-4797-B2C4-B925E85DC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994C9-EC6F-4C13-9A4C-855518AB8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EE116-F85E-46A4-9861-8BEE1FA47B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769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E73B4-59AD-4E4F-941B-5C5977211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68A3E-C554-4226-A74D-8C0159DD8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10824D-0BC3-488D-BE1F-7AC3A2A99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3AAD2-2370-45DA-B132-B5406A92BECC}" type="datetimeFigureOut">
              <a:rPr lang="en-GB" smtClean="0"/>
              <a:t>02/02/2018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FF1102-302D-4BF5-9837-9266DB05E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FF8976-77E3-4D45-BFA6-873D647A6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EE116-F85E-46A4-9861-8BEE1FA47B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9624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C4DC6-ACAA-4484-8E35-734401FB3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96EAC6-35E2-48E9-BA61-1A9551F5F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2143D0-5C65-4D12-B2FB-ED574427C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3AAD2-2370-45DA-B132-B5406A92BECC}" type="datetimeFigureOut">
              <a:rPr lang="en-GB" smtClean="0"/>
              <a:t>02/02/2018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4C5AB1-832F-48F6-A609-3FC176E1B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FAFDB4-ACCA-4D3C-A468-91CAE962F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EE116-F85E-46A4-9861-8BEE1FA47B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9670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C4E3F-41EF-46D5-A065-A48EC65ED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A79EF-8925-4F9E-A1A1-6615EDF3B1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259C48-05C8-4F38-99A1-BB94D62228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30C1EA-5B77-484F-AEBE-A16B6D35B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3AAD2-2370-45DA-B132-B5406A92BECC}" type="datetimeFigureOut">
              <a:rPr lang="en-GB" smtClean="0"/>
              <a:t>02/02/2018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D36E8A-FB27-44AF-8FB4-490F3DFF7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364DEA-B9DC-482C-98E3-813BAC56E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EE116-F85E-46A4-9861-8BEE1FA47B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8523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2C92A-ECB2-48EE-8D22-CF91F8630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099042-EEBE-461B-9BF8-7C6AC87CA2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C6134F-1ABE-4EE0-A9BE-5382C77865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13425C-7E48-4100-A359-B324609B5C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A22257-74F8-4A1F-AAEA-43F96B598B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4FBE4F-AF7B-42D4-B479-8979B2085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3AAD2-2370-45DA-B132-B5406A92BECC}" type="datetimeFigureOut">
              <a:rPr lang="en-GB" smtClean="0"/>
              <a:t>02/02/2018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E54913-22EA-4CBF-B120-9917B9DEB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A9B590-79B5-4975-A36A-EEBB490AB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EE116-F85E-46A4-9861-8BEE1FA47B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9016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823B4-962B-4ADC-8A61-8A77DAF0E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48AE2-3E51-45BB-9096-A2D523D91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3AAD2-2370-45DA-B132-B5406A92BECC}" type="datetimeFigureOut">
              <a:rPr lang="en-GB" smtClean="0"/>
              <a:t>02/02/2018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DFF71C-82D5-4D1F-9E03-24B3E6319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399A29-B065-4431-866A-E8CCDD6B5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EE116-F85E-46A4-9861-8BEE1FA47B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386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8E9E90-D773-4AF2-9332-35E1B997D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3AAD2-2370-45DA-B132-B5406A92BECC}" type="datetimeFigureOut">
              <a:rPr lang="en-GB" smtClean="0"/>
              <a:t>02/02/2018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A6BCC3-6E43-4CF0-8234-FB42DB6B1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6D79BF-316C-4791-9760-6BDCDDB60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EE116-F85E-46A4-9861-8BEE1FA47B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8341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25621-A5E1-4AA1-B7E3-C317ED1D1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568E37-030C-41A9-B549-3812E01A41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3D6508-AFCB-47F3-8D10-D8120A76DD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5906E1-B290-44D6-8636-AD2D1BCED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3AAD2-2370-45DA-B132-B5406A92BECC}" type="datetimeFigureOut">
              <a:rPr lang="en-GB" smtClean="0"/>
              <a:t>02/02/2018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B1F110-4559-4282-B59E-E231341D1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B656F8-E4E2-49CA-BDD6-B2A387907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EE116-F85E-46A4-9861-8BEE1FA47B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487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45477-1D41-43A2-95A7-DC0020C3B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8E3510-C71C-4121-BDB2-C2100BC282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09CB47-E661-4F98-B652-522C1159AF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580D75-6516-492B-BAA3-98AE00A2D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3AAD2-2370-45DA-B132-B5406A92BECC}" type="datetimeFigureOut">
              <a:rPr lang="en-GB" smtClean="0"/>
              <a:t>02/02/2018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541E99-547E-48AC-992E-E4087A4DC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BEA68F-626B-4074-B1CB-072DA4F7A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EE116-F85E-46A4-9861-8BEE1FA47B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991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782A2B-5A72-4132-A8A9-C85C8362A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7A8808-C5FB-47C5-A9B5-A567F8D8E2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0E660-76AF-4885-8C19-817466AFE7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E3AAD2-2370-45DA-B132-B5406A92BECC}" type="datetimeFigureOut">
              <a:rPr lang="en-GB" smtClean="0"/>
              <a:t>02/02/2018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2892AC-572C-4F8E-A91F-1EBBDF04CC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306C66-CBC0-4166-8982-27CAF88B83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8EE116-F85E-46A4-9861-8BEE1FA47B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6964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A08F7-2C53-4E0B-B432-8658FC62C0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Autonomous Mobile Manipulator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56DA8B-A9B5-4DE1-90CB-189724CEE6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Project Execution Plan and IP Landscape presentation</a:t>
            </a:r>
          </a:p>
          <a:p>
            <a:endParaRPr lang="en-GB" dirty="0"/>
          </a:p>
          <a:p>
            <a:r>
              <a:rPr lang="en-GB" dirty="0"/>
              <a:t>Tom Queen and Daniel Gregory-Turner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7BBDC46A-FFDB-472F-9FAE-4253BD02D8C5}"/>
              </a:ext>
            </a:extLst>
          </p:cNvPr>
          <p:cNvSpPr txBox="1">
            <a:spLocks/>
          </p:cNvSpPr>
          <p:nvPr/>
        </p:nvSpPr>
        <p:spPr>
          <a:xfrm>
            <a:off x="1524000" y="5181600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Abstract / intro</a:t>
            </a:r>
          </a:p>
        </p:txBody>
      </p:sp>
    </p:spTree>
    <p:extLst>
      <p:ext uri="{BB962C8B-B14F-4D97-AF65-F5344CB8AC3E}">
        <p14:creationId xmlns:p14="http://schemas.microsoft.com/office/powerpoint/2010/main" val="1132562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4DB93-083C-482D-A818-F1BD7B686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Time plan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405545-AABA-4637-A97C-7E8509025E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756" y="240387"/>
            <a:ext cx="5841358" cy="6098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122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IP landscape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398698" cy="4351338"/>
          </a:xfrm>
        </p:spPr>
        <p:txBody>
          <a:bodyPr/>
          <a:lstStyle/>
          <a:p>
            <a:r>
              <a:rPr lang="en-GB" dirty="0"/>
              <a:t>SLAM based platforms</a:t>
            </a:r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4909" y="4391363"/>
            <a:ext cx="2986178" cy="2239634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6096000" y="1825625"/>
            <a:ext cx="539869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Mobile autonomous manipulators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6898" y="2360896"/>
            <a:ext cx="5113908" cy="383543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1087" y="2230045"/>
            <a:ext cx="3343275" cy="1726296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2221E34-400E-4B47-B040-A890AD29E942}"/>
              </a:ext>
            </a:extLst>
          </p:cNvPr>
          <p:cNvSpPr txBox="1">
            <a:spLocks/>
          </p:cNvSpPr>
          <p:nvPr/>
        </p:nvSpPr>
        <p:spPr>
          <a:xfrm>
            <a:off x="908649" y="3934747"/>
            <a:ext cx="539869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Gripping mechanisms</a:t>
            </a:r>
          </a:p>
        </p:txBody>
      </p:sp>
    </p:spTree>
    <p:extLst>
      <p:ext uri="{BB962C8B-B14F-4D97-AF65-F5344CB8AC3E}">
        <p14:creationId xmlns:p14="http://schemas.microsoft.com/office/powerpoint/2010/main" val="2174182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Search strategy and threat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260675" cy="4351338"/>
          </a:xfrm>
        </p:spPr>
        <p:txBody>
          <a:bodyPr/>
          <a:lstStyle/>
          <a:p>
            <a:r>
              <a:rPr lang="en-GB" dirty="0"/>
              <a:t>Google patents</a:t>
            </a:r>
          </a:p>
          <a:p>
            <a:r>
              <a:rPr lang="en-GB" dirty="0"/>
              <a:t>Descriptive words search results</a:t>
            </a:r>
          </a:p>
          <a:p>
            <a:r>
              <a:rPr lang="en-GB" dirty="0"/>
              <a:t>Word combination search results</a:t>
            </a:r>
          </a:p>
          <a:p>
            <a:r>
              <a:rPr lang="en-GB" dirty="0"/>
              <a:t>Limit search to EU, GB and US</a:t>
            </a:r>
          </a:p>
          <a:p>
            <a:r>
              <a:rPr lang="en-GB" dirty="0"/>
              <a:t>“” to ensure exact words</a:t>
            </a:r>
          </a:p>
          <a:p>
            <a:r>
              <a:rPr lang="en-GB" dirty="0"/>
              <a:t>Find relevant patents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02547" y="1825625"/>
            <a:ext cx="526067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  <a:p>
            <a:endParaRPr lang="en-GB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183702" y="1825625"/>
            <a:ext cx="526067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  <a:p>
            <a:endParaRPr lang="en-GB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183702" y="1825625"/>
            <a:ext cx="526067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Threat definition</a:t>
            </a:r>
          </a:p>
          <a:p>
            <a:pPr lvl="1"/>
            <a:r>
              <a:rPr lang="en-GB" dirty="0"/>
              <a:t>Relation to system/sub-system</a:t>
            </a:r>
          </a:p>
          <a:p>
            <a:pPr lvl="1"/>
            <a:r>
              <a:rPr lang="en-GB" dirty="0"/>
              <a:t>Generality of patent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36168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Threatening patents – Gripping device for gripping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985294" cy="4351338"/>
          </a:xfrm>
        </p:spPr>
        <p:txBody>
          <a:bodyPr/>
          <a:lstStyle/>
          <a:p>
            <a:r>
              <a:rPr lang="en-GB" dirty="0"/>
              <a:t>Claim</a:t>
            </a:r>
          </a:p>
          <a:p>
            <a:pPr lvl="1"/>
            <a:r>
              <a:rPr lang="en-GB" dirty="0"/>
              <a:t>Minimum of two gripping units</a:t>
            </a:r>
          </a:p>
          <a:p>
            <a:pPr lvl="1"/>
            <a:r>
              <a:rPr lang="en-GB" dirty="0"/>
              <a:t>Movable between open and gripping position</a:t>
            </a:r>
          </a:p>
          <a:p>
            <a:pPr lvl="1"/>
            <a:r>
              <a:rPr lang="en-GB" dirty="0"/>
              <a:t>Individual drive of each gripping unit</a:t>
            </a:r>
          </a:p>
          <a:p>
            <a:pPr lvl="1"/>
            <a:r>
              <a:rPr lang="en-GB" dirty="0"/>
              <a:t>Releasable mounting of each gripping unit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3329" y="2082904"/>
            <a:ext cx="2505974" cy="34902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3321" y="1247655"/>
            <a:ext cx="2776550" cy="333088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13321" y="4209694"/>
            <a:ext cx="2354961" cy="2502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521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Simultaneous Localisation and Mapping for a mobile robot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0357" y="1724041"/>
            <a:ext cx="3496803" cy="4351338"/>
          </a:xfrm>
        </p:spPr>
        <p:txBody>
          <a:bodyPr>
            <a:normAutofit/>
          </a:bodyPr>
          <a:lstStyle/>
          <a:p>
            <a:r>
              <a:rPr lang="en-GB" dirty="0"/>
              <a:t>Patent describes Monte Carlo localisation</a:t>
            </a:r>
          </a:p>
          <a:p>
            <a:r>
              <a:rPr lang="en-GB" dirty="0"/>
              <a:t>Specifically mentions 3D point cloud</a:t>
            </a:r>
          </a:p>
          <a:p>
            <a:pPr lvl="1"/>
            <a:r>
              <a:rPr lang="en-GB" sz="2000" dirty="0"/>
              <a:t>“receiving sensor data of a scene about the robot, the sensor data comprising a three-dimensional point cloud;”</a:t>
            </a:r>
          </a:p>
          <a:p>
            <a:pPr lvl="1"/>
            <a:endParaRPr lang="en-GB" sz="1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1974" y="1413191"/>
            <a:ext cx="3681813" cy="51418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t="8435"/>
          <a:stretch/>
        </p:blipFill>
        <p:spPr>
          <a:xfrm rot="5400000">
            <a:off x="7582350" y="1940235"/>
            <a:ext cx="4484749" cy="385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342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4" fill="hold" nodeType="afterEffect">
                                  <p:stCondLst>
                                    <p:cond delay="6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60"/>
                            </p:stCondLst>
                            <p:childTnLst>
                              <p:par>
                                <p:cTn id="23" presetID="2" presetClass="entr" presetSubtype="2" fill="hold" nodeType="afterEffect">
                                  <p:stCondLst>
                                    <p:cond delay="6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Impact on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134600" cy="4351338"/>
          </a:xfrm>
        </p:spPr>
        <p:txBody>
          <a:bodyPr>
            <a:normAutofit/>
          </a:bodyPr>
          <a:lstStyle/>
          <a:p>
            <a:r>
              <a:rPr lang="en-GB" dirty="0"/>
              <a:t>Gripper</a:t>
            </a:r>
          </a:p>
          <a:p>
            <a:pPr lvl="1"/>
            <a:r>
              <a:rPr lang="en-GB" dirty="0"/>
              <a:t>Some claims may impact the use of the fin-ray finger design used in the gripper</a:t>
            </a:r>
          </a:p>
          <a:p>
            <a:pPr lvl="2"/>
            <a:r>
              <a:rPr lang="en-GB" dirty="0"/>
              <a:t>“Removable gripping element” </a:t>
            </a:r>
          </a:p>
          <a:p>
            <a:pPr lvl="1"/>
            <a:r>
              <a:rPr lang="en-GB" dirty="0"/>
              <a:t>Should these claims be unavoidable we may need to redesign the gripper</a:t>
            </a:r>
          </a:p>
          <a:p>
            <a:pPr lvl="2"/>
            <a:r>
              <a:rPr lang="en-GB" dirty="0"/>
              <a:t>Possible use of ground coffee gripper design</a:t>
            </a:r>
          </a:p>
          <a:p>
            <a:pPr lvl="2"/>
            <a:r>
              <a:rPr lang="en-GB" dirty="0"/>
              <a:t>Rigid designs may need to be explored</a:t>
            </a:r>
          </a:p>
          <a:p>
            <a:pPr lvl="2"/>
            <a:endParaRPr lang="en-GB" sz="1200" dirty="0"/>
          </a:p>
          <a:p>
            <a:r>
              <a:rPr lang="en-GB" dirty="0"/>
              <a:t>SLAM platform</a:t>
            </a:r>
          </a:p>
          <a:p>
            <a:pPr lvl="1"/>
            <a:r>
              <a:rPr lang="en-GB" dirty="0"/>
              <a:t>“3D point cloud”</a:t>
            </a:r>
          </a:p>
          <a:p>
            <a:pPr lvl="1"/>
            <a:r>
              <a:rPr lang="en-GB" dirty="0"/>
              <a:t>Does not affect use of 2D </a:t>
            </a:r>
            <a:r>
              <a:rPr lang="en-GB" dirty="0" err="1"/>
              <a:t>lidar</a:t>
            </a:r>
            <a:r>
              <a:rPr lang="en-GB" dirty="0"/>
              <a:t> however may limit use of visual slam </a:t>
            </a:r>
          </a:p>
        </p:txBody>
      </p:sp>
    </p:spTree>
    <p:extLst>
      <p:ext uri="{BB962C8B-B14F-4D97-AF65-F5344CB8AC3E}">
        <p14:creationId xmlns:p14="http://schemas.microsoft.com/office/powerpoint/2010/main" val="729408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FF18E-1A2D-44A8-8E74-B799C0EC6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5342" y="2005240"/>
            <a:ext cx="58674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GB" sz="9600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C8B43-2C74-4180-A401-591C47348F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3663" y="3606528"/>
            <a:ext cx="2610757" cy="660672"/>
          </a:xfrm>
        </p:spPr>
        <p:txBody>
          <a:bodyPr/>
          <a:lstStyle/>
          <a:p>
            <a:pPr marL="0" indent="0" algn="ctr">
              <a:buNone/>
            </a:pPr>
            <a:r>
              <a:rPr lang="en-GB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2390337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548A2-24EC-45CF-ACFD-159B9F190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Research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04C6C-F10A-4CD5-928D-78046276A5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Can a compliant robot arm be integrated into a self-navigating robot platform and programmed to autonomously to identify, locate, grasp and transport objects using data from cascaded camera systems with comparable reliability to existing systems as a function of development time and cost?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B63717-A065-4D0E-9FD8-5DA7C41CCC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5097" y="3670008"/>
            <a:ext cx="2651033" cy="2506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592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05FB5-B837-4D7F-BDD5-6421FCF61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Research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2E93FC-0B26-45F1-A4A3-3CF90B9237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Evaluate current methods of autonomous object fetching with respect to functionality and reliability as a function of cost</a:t>
            </a:r>
          </a:p>
          <a:p>
            <a:r>
              <a:rPr lang="en-GB" dirty="0"/>
              <a:t>Explore methods of camera based object recognition and localisation from cascaded camera systems, and the interaction between these systems</a:t>
            </a:r>
          </a:p>
          <a:p>
            <a:r>
              <a:rPr lang="en-GB" dirty="0"/>
              <a:t>Investigate and develop a novel approach to grasping a variety of objects</a:t>
            </a:r>
          </a:p>
          <a:p>
            <a:r>
              <a:rPr lang="en-GB" dirty="0"/>
              <a:t> Build a system capable of autonomously navigating an environment, locating a desired object and transporting the object to a location with comparable reliability to existing systems as a function of development time and cost.  </a:t>
            </a:r>
          </a:p>
        </p:txBody>
      </p:sp>
    </p:spTree>
    <p:extLst>
      <p:ext uri="{BB962C8B-B14F-4D97-AF65-F5344CB8AC3E}">
        <p14:creationId xmlns:p14="http://schemas.microsoft.com/office/powerpoint/2010/main" val="1737952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15E2A-253F-40FE-8A70-44C1E3169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description and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9561C-4715-42D1-BB9F-54CB5549AC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3133" y="1690688"/>
            <a:ext cx="7018867" cy="4351338"/>
          </a:xfrm>
        </p:spPr>
        <p:txBody>
          <a:bodyPr>
            <a:normAutofit/>
          </a:bodyPr>
          <a:lstStyle/>
          <a:p>
            <a:r>
              <a:rPr lang="en-GB" dirty="0" err="1"/>
              <a:t>E.g</a:t>
            </a:r>
            <a:r>
              <a:rPr lang="en-GB" dirty="0"/>
              <a:t>:</a:t>
            </a:r>
          </a:p>
          <a:p>
            <a:pPr lvl="1"/>
            <a:r>
              <a:rPr lang="en-GB" dirty="0"/>
              <a:t>Verbal?</a:t>
            </a:r>
          </a:p>
          <a:p>
            <a:pPr lvl="1"/>
            <a:endParaRPr lang="en-GB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8772F49-9444-4301-92D3-BC665844B1EC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701886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Requirements:</a:t>
            </a:r>
          </a:p>
          <a:p>
            <a:pPr lvl="1"/>
            <a:r>
              <a:rPr lang="en-GB" dirty="0"/>
              <a:t>Object recognition</a:t>
            </a:r>
          </a:p>
          <a:p>
            <a:pPr lvl="1"/>
            <a:r>
              <a:rPr lang="en-GB" dirty="0"/>
              <a:t>Object localisation</a:t>
            </a:r>
          </a:p>
          <a:p>
            <a:pPr lvl="1"/>
            <a:r>
              <a:rPr lang="en-GB" dirty="0"/>
              <a:t>Navigate to object</a:t>
            </a:r>
          </a:p>
          <a:p>
            <a:pPr lvl="1"/>
            <a:r>
              <a:rPr lang="en-GB" dirty="0"/>
              <a:t>Positioning gripper</a:t>
            </a:r>
          </a:p>
          <a:p>
            <a:pPr lvl="1"/>
            <a:r>
              <a:rPr lang="en-GB" dirty="0"/>
              <a:t>Object grasping</a:t>
            </a:r>
          </a:p>
          <a:p>
            <a:pPr lvl="1"/>
            <a:r>
              <a:rPr lang="en-GB" dirty="0"/>
              <a:t>Location storage</a:t>
            </a:r>
          </a:p>
          <a:p>
            <a:pPr lvl="1"/>
            <a:r>
              <a:rPr lang="en-GB" dirty="0"/>
              <a:t>User interface</a:t>
            </a:r>
          </a:p>
        </p:txBody>
      </p:sp>
    </p:spTree>
    <p:extLst>
      <p:ext uri="{BB962C8B-B14F-4D97-AF65-F5344CB8AC3E}">
        <p14:creationId xmlns:p14="http://schemas.microsoft.com/office/powerpoint/2010/main" val="293485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274B366-5B13-4762-85B1-ED99109FA7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5818" y="954194"/>
            <a:ext cx="8516982" cy="5188506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5627831-B33C-4B81-914B-07B2E2AA8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/>
              <a:t>Systems Breakdown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221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7CFF7-8A16-4A6A-A39A-6FBAAA49F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Systems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0217E-A6FA-42D6-B8EF-AB533D24A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718732" cy="4351338"/>
          </a:xfrm>
        </p:spPr>
        <p:txBody>
          <a:bodyPr/>
          <a:lstStyle/>
          <a:p>
            <a:r>
              <a:rPr lang="en-GB" dirty="0"/>
              <a:t>Hardware</a:t>
            </a:r>
          </a:p>
          <a:p>
            <a:pPr lvl="1"/>
            <a:r>
              <a:rPr lang="en-GB" dirty="0"/>
              <a:t>Arm</a:t>
            </a:r>
          </a:p>
          <a:p>
            <a:pPr lvl="1"/>
            <a:r>
              <a:rPr lang="en-GB" dirty="0"/>
              <a:t>Base</a:t>
            </a:r>
          </a:p>
          <a:p>
            <a:pPr lvl="1"/>
            <a:r>
              <a:rPr lang="en-GB" dirty="0"/>
              <a:t>Gripper</a:t>
            </a:r>
          </a:p>
          <a:p>
            <a:pPr lvl="1"/>
            <a:r>
              <a:rPr lang="en-GB" dirty="0"/>
              <a:t>Cameras</a:t>
            </a:r>
          </a:p>
          <a:p>
            <a:endParaRPr lang="en-GB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488419E-9EA0-4921-8280-55BEA919E1A8}"/>
              </a:ext>
            </a:extLst>
          </p:cNvPr>
          <p:cNvSpPr txBox="1">
            <a:spLocks/>
          </p:cNvSpPr>
          <p:nvPr/>
        </p:nvSpPr>
        <p:spPr>
          <a:xfrm>
            <a:off x="3556932" y="1825625"/>
            <a:ext cx="456850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Software</a:t>
            </a:r>
          </a:p>
          <a:p>
            <a:pPr lvl="1"/>
            <a:r>
              <a:rPr lang="en-GB" dirty="0"/>
              <a:t>ROS</a:t>
            </a:r>
          </a:p>
          <a:p>
            <a:pPr lvl="1"/>
            <a:r>
              <a:rPr lang="en-GB" dirty="0"/>
              <a:t>Vision algorithms</a:t>
            </a:r>
          </a:p>
          <a:p>
            <a:pPr lvl="1"/>
            <a:r>
              <a:rPr lang="en-GB" dirty="0"/>
              <a:t>Waypoint node</a:t>
            </a:r>
          </a:p>
          <a:p>
            <a:pPr lvl="1"/>
            <a:r>
              <a:rPr lang="en-GB" dirty="0"/>
              <a:t>Control </a:t>
            </a:r>
          </a:p>
          <a:p>
            <a:pPr marL="457200" lvl="1" indent="0">
              <a:buNone/>
            </a:pPr>
            <a:endParaRPr lang="en-GB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2018BA7-3449-4811-81D6-3F339BD987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1149" y="2592963"/>
            <a:ext cx="4582651" cy="3808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004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61197-E248-418B-A34A-C7D248278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Design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C6E1C-086F-4481-B59D-82D328D147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Testing examples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B60B380-806E-45B3-A622-66132F6711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154977"/>
            <a:ext cx="10515600" cy="1821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259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CCFCA-94DD-42C3-B45B-46973D394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F49FA-9347-4B60-850C-64AEF4EF94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Philosophy:</a:t>
            </a:r>
          </a:p>
          <a:p>
            <a:pPr lvl="1"/>
            <a:r>
              <a:rPr lang="en-GB" dirty="0"/>
              <a:t>Traditional project management theory</a:t>
            </a:r>
          </a:p>
          <a:p>
            <a:pPr lvl="1"/>
            <a:r>
              <a:rPr lang="en-GB" dirty="0"/>
              <a:t>Adaptive path method</a:t>
            </a:r>
          </a:p>
          <a:p>
            <a:r>
              <a:rPr lang="en-GB" dirty="0"/>
              <a:t>Roles and Responsibilities</a:t>
            </a:r>
          </a:p>
          <a:p>
            <a:endParaRPr lang="en-GB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2E19520-14F8-4E7D-8ADB-919523F49A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1767896"/>
              </p:ext>
            </p:extLst>
          </p:nvPr>
        </p:nvGraphicFramePr>
        <p:xfrm>
          <a:off x="838200" y="5295424"/>
          <a:ext cx="7211778" cy="118091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30254">
                  <a:extLst>
                    <a:ext uri="{9D8B030D-6E8A-4147-A177-3AD203B41FA5}">
                      <a16:colId xmlns:a16="http://schemas.microsoft.com/office/drawing/2014/main" val="2357951182"/>
                    </a:ext>
                  </a:extLst>
                </a:gridCol>
                <a:gridCol w="1030254">
                  <a:extLst>
                    <a:ext uri="{9D8B030D-6E8A-4147-A177-3AD203B41FA5}">
                      <a16:colId xmlns:a16="http://schemas.microsoft.com/office/drawing/2014/main" val="3653733641"/>
                    </a:ext>
                  </a:extLst>
                </a:gridCol>
                <a:gridCol w="1030254">
                  <a:extLst>
                    <a:ext uri="{9D8B030D-6E8A-4147-A177-3AD203B41FA5}">
                      <a16:colId xmlns:a16="http://schemas.microsoft.com/office/drawing/2014/main" val="1488570997"/>
                    </a:ext>
                  </a:extLst>
                </a:gridCol>
                <a:gridCol w="1030254">
                  <a:extLst>
                    <a:ext uri="{9D8B030D-6E8A-4147-A177-3AD203B41FA5}">
                      <a16:colId xmlns:a16="http://schemas.microsoft.com/office/drawing/2014/main" val="2597264110"/>
                    </a:ext>
                  </a:extLst>
                </a:gridCol>
                <a:gridCol w="1030254">
                  <a:extLst>
                    <a:ext uri="{9D8B030D-6E8A-4147-A177-3AD203B41FA5}">
                      <a16:colId xmlns:a16="http://schemas.microsoft.com/office/drawing/2014/main" val="90644979"/>
                    </a:ext>
                  </a:extLst>
                </a:gridCol>
                <a:gridCol w="1030254">
                  <a:extLst>
                    <a:ext uri="{9D8B030D-6E8A-4147-A177-3AD203B41FA5}">
                      <a16:colId xmlns:a16="http://schemas.microsoft.com/office/drawing/2014/main" val="1005332673"/>
                    </a:ext>
                  </a:extLst>
                </a:gridCol>
                <a:gridCol w="1030254">
                  <a:extLst>
                    <a:ext uri="{9D8B030D-6E8A-4147-A177-3AD203B41FA5}">
                      <a16:colId xmlns:a16="http://schemas.microsoft.com/office/drawing/2014/main" val="811471169"/>
                    </a:ext>
                  </a:extLst>
                </a:gridCol>
              </a:tblGrid>
              <a:tr h="60079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 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88" marR="8638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Project manager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88" marR="8638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Electrical manager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88" marR="8638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Mechanical manager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88" marR="8638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Software manager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88" marR="8638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Systems architect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88" marR="8638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Financial manager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88" marR="86388" marT="0" marB="0"/>
                </a:tc>
                <a:extLst>
                  <a:ext uri="{0D108BD9-81ED-4DB2-BD59-A6C34878D82A}">
                    <a16:rowId xmlns:a16="http://schemas.microsoft.com/office/drawing/2014/main" val="2116304358"/>
                  </a:ext>
                </a:extLst>
              </a:tr>
              <a:tr h="2840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Tom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88" marR="8638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X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88" marR="8638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X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88" marR="8638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 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88" marR="8638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 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88" marR="8638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X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88" marR="8638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 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88" marR="86388" marT="0" marB="0"/>
                </a:tc>
                <a:extLst>
                  <a:ext uri="{0D108BD9-81ED-4DB2-BD59-A6C34878D82A}">
                    <a16:rowId xmlns:a16="http://schemas.microsoft.com/office/drawing/2014/main" val="1377473666"/>
                  </a:ext>
                </a:extLst>
              </a:tr>
              <a:tr h="2840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Daniel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88" marR="8638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X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88" marR="8638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 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88" marR="8638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X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88" marR="8638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X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88" marR="8638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 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88" marR="8638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X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88" marR="86388" marT="0" marB="0"/>
                </a:tc>
                <a:extLst>
                  <a:ext uri="{0D108BD9-81ED-4DB2-BD59-A6C34878D82A}">
                    <a16:rowId xmlns:a16="http://schemas.microsoft.com/office/drawing/2014/main" val="971410871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184F629-FE0E-4860-BE26-09BE87B9C91B}"/>
              </a:ext>
            </a:extLst>
          </p:cNvPr>
          <p:cNvSpPr txBox="1">
            <a:spLocks/>
          </p:cNvSpPr>
          <p:nvPr/>
        </p:nvSpPr>
        <p:spPr>
          <a:xfrm>
            <a:off x="6298837" y="1690688"/>
            <a:ext cx="589316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Example - Systems architect:</a:t>
            </a:r>
          </a:p>
          <a:p>
            <a:pPr lvl="1"/>
            <a:r>
              <a:rPr lang="en-GB" dirty="0"/>
              <a:t>High-level design of system architecture  </a:t>
            </a:r>
          </a:p>
          <a:p>
            <a:pPr lvl="1"/>
            <a:r>
              <a:rPr lang="en-GB" dirty="0"/>
              <a:t>Identifying and specifying requirements of software subsystems</a:t>
            </a:r>
          </a:p>
          <a:p>
            <a:pPr lvl="1"/>
            <a:r>
              <a:rPr lang="en-GB" dirty="0"/>
              <a:t>Structuring software subsystems</a:t>
            </a:r>
          </a:p>
          <a:p>
            <a:pPr lvl="1"/>
            <a:r>
              <a:rPr lang="en-GB" dirty="0"/>
              <a:t>Specifying requirements of subsystem interfaces</a:t>
            </a:r>
          </a:p>
          <a:p>
            <a:pPr lvl="1"/>
            <a:r>
              <a:rPr lang="en-GB" dirty="0"/>
              <a:t>Testing the interaction between subsystems 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25315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26C5B-5FD0-4820-8F36-682718FAC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Risk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81A21C-67FB-42E2-BBFF-6D2AAD1F25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Brainstormed potential risks to project</a:t>
            </a:r>
          </a:p>
          <a:p>
            <a:r>
              <a:rPr lang="en-GB" dirty="0"/>
              <a:t>Gave each risk a probability and impact score</a:t>
            </a:r>
          </a:p>
          <a:p>
            <a:r>
              <a:rPr lang="en-GB" dirty="0"/>
              <a:t>Risk priority is the product of the probability of the risk occurring and its potential impact</a:t>
            </a:r>
          </a:p>
          <a:p>
            <a:endParaRPr lang="en-GB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1AE9361-4CA8-46BF-BD11-19BED3F19F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4255582"/>
              </p:ext>
            </p:extLst>
          </p:nvPr>
        </p:nvGraphicFramePr>
        <p:xfrm>
          <a:off x="1012371" y="4367983"/>
          <a:ext cx="10515601" cy="99061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26920">
                  <a:extLst>
                    <a:ext uri="{9D8B030D-6E8A-4147-A177-3AD203B41FA5}">
                      <a16:colId xmlns:a16="http://schemas.microsoft.com/office/drawing/2014/main" val="4120136968"/>
                    </a:ext>
                  </a:extLst>
                </a:gridCol>
                <a:gridCol w="931818">
                  <a:extLst>
                    <a:ext uri="{9D8B030D-6E8A-4147-A177-3AD203B41FA5}">
                      <a16:colId xmlns:a16="http://schemas.microsoft.com/office/drawing/2014/main" val="306587042"/>
                    </a:ext>
                  </a:extLst>
                </a:gridCol>
                <a:gridCol w="627017">
                  <a:extLst>
                    <a:ext uri="{9D8B030D-6E8A-4147-A177-3AD203B41FA5}">
                      <a16:colId xmlns:a16="http://schemas.microsoft.com/office/drawing/2014/main" val="932591764"/>
                    </a:ext>
                  </a:extLst>
                </a:gridCol>
                <a:gridCol w="670560">
                  <a:extLst>
                    <a:ext uri="{9D8B030D-6E8A-4147-A177-3AD203B41FA5}">
                      <a16:colId xmlns:a16="http://schemas.microsoft.com/office/drawing/2014/main" val="627546338"/>
                    </a:ext>
                  </a:extLst>
                </a:gridCol>
                <a:gridCol w="2002971">
                  <a:extLst>
                    <a:ext uri="{9D8B030D-6E8A-4147-A177-3AD203B41FA5}">
                      <a16:colId xmlns:a16="http://schemas.microsoft.com/office/drawing/2014/main" val="3152324169"/>
                    </a:ext>
                  </a:extLst>
                </a:gridCol>
                <a:gridCol w="4256315">
                  <a:extLst>
                    <a:ext uri="{9D8B030D-6E8A-4147-A177-3AD203B41FA5}">
                      <a16:colId xmlns:a16="http://schemas.microsoft.com/office/drawing/2014/main" val="443490350"/>
                    </a:ext>
                  </a:extLst>
                </a:gridCol>
              </a:tblGrid>
              <a:tr h="43476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effectLst/>
                        </a:rPr>
                        <a:t>Description of Risk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627" marR="7627" marT="7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effectLst/>
                        </a:rPr>
                        <a:t>Probability (1-10)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627" marR="7627" marT="7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effectLst/>
                        </a:rPr>
                        <a:t>Impact (1-10)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627" marR="7627" marT="7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effectLst/>
                        </a:rPr>
                        <a:t>Priority (1-100)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627" marR="7627" marT="7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effectLst/>
                        </a:rPr>
                        <a:t>Triggers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627" marR="7627" marT="7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effectLst/>
                        </a:rPr>
                        <a:t>Response Plan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627" marR="7627" marT="7627" marB="0" anchor="b"/>
                </a:tc>
                <a:extLst>
                  <a:ext uri="{0D108BD9-81ED-4DB2-BD59-A6C34878D82A}">
                    <a16:rowId xmlns:a16="http://schemas.microsoft.com/office/drawing/2014/main" val="989612182"/>
                  </a:ext>
                </a:extLst>
              </a:tr>
              <a:tr h="14492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effectLst/>
                        </a:rPr>
                        <a:t>Gripper self-destructs, breaking servo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627" marR="7627" marT="7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3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627" marR="7627" marT="7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5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627" marR="7627" marT="7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15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627" marR="7627" marT="7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Body"/>
                        </a:rPr>
                        <a:t>Servo breaks</a:t>
                      </a:r>
                    </a:p>
                  </a:txBody>
                  <a:tcPr marL="7627" marR="7627" marT="7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effectLst/>
                        </a:rPr>
                        <a:t>Replace servo with spare and order another spare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627" marR="7627" marT="7627" marB="0" anchor="b"/>
                </a:tc>
                <a:extLst>
                  <a:ext uri="{0D108BD9-81ED-4DB2-BD59-A6C34878D82A}">
                    <a16:rowId xmlns:a16="http://schemas.microsoft.com/office/drawing/2014/main" val="21836560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5877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1200</TotalTime>
  <Words>549</Words>
  <Application>Microsoft Office PowerPoint</Application>
  <PresentationFormat>Widescreen</PresentationFormat>
  <Paragraphs>136</Paragraphs>
  <Slides>16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Body</vt:lpstr>
      <vt:lpstr>Calibri Light</vt:lpstr>
      <vt:lpstr>Liberation Sans</vt:lpstr>
      <vt:lpstr>Times New Roman</vt:lpstr>
      <vt:lpstr>Office Theme</vt:lpstr>
      <vt:lpstr>Autonomous Mobile Manipulator</vt:lpstr>
      <vt:lpstr>Research Question</vt:lpstr>
      <vt:lpstr>Research Objectives</vt:lpstr>
      <vt:lpstr>Project description and objectives</vt:lpstr>
      <vt:lpstr>Systems Breakdown</vt:lpstr>
      <vt:lpstr>Systems overview</vt:lpstr>
      <vt:lpstr>Design Process</vt:lpstr>
      <vt:lpstr>Project Management</vt:lpstr>
      <vt:lpstr>Risk Management</vt:lpstr>
      <vt:lpstr>Time plan</vt:lpstr>
      <vt:lpstr>IP landscape</vt:lpstr>
      <vt:lpstr>Search strategy and threat definition</vt:lpstr>
      <vt:lpstr>Threatening patents – Gripping device for gripping objects</vt:lpstr>
      <vt:lpstr>Simultaneous Localisation and Mapping for a mobile robot</vt:lpstr>
      <vt:lpstr>Impact on project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Autonomous Mobile Manipulator</dc:title>
  <dc:creator>Tom Queen</dc:creator>
  <cp:lastModifiedBy>Tom Queen</cp:lastModifiedBy>
  <cp:revision>18</cp:revision>
  <dcterms:created xsi:type="dcterms:W3CDTF">2018-02-01T14:52:31Z</dcterms:created>
  <dcterms:modified xsi:type="dcterms:W3CDTF">2018-02-02T12:32:15Z</dcterms:modified>
</cp:coreProperties>
</file>