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4" r:id="rId5"/>
    <p:sldId id="259" r:id="rId6"/>
    <p:sldId id="268" r:id="rId7"/>
    <p:sldId id="260" r:id="rId8"/>
    <p:sldId id="257" r:id="rId9"/>
    <p:sldId id="263" r:id="rId10"/>
    <p:sldId id="262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668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1A68B-4AAC-435B-A694-A4343C5B3AA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38BF-8B48-4186-9901-18692478C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5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38BF-8B48-4186-9901-18692478C9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  <a:p>
            <a:endParaRPr lang="en-GB" dirty="0"/>
          </a:p>
          <a:p>
            <a:r>
              <a:rPr lang="en-GB" dirty="0"/>
              <a:t>Tom Queen and Daniel Gregory-Turner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DC46A-FFDB-472F-9FAE-4253BD02D8C5}"/>
              </a:ext>
            </a:extLst>
          </p:cNvPr>
          <p:cNvSpPr txBox="1">
            <a:spLocks/>
          </p:cNvSpPr>
          <p:nvPr/>
        </p:nvSpPr>
        <p:spPr>
          <a:xfrm>
            <a:off x="1524000" y="51816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/ intro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698" cy="4351338"/>
          </a:xfrm>
        </p:spPr>
        <p:txBody>
          <a:bodyPr/>
          <a:lstStyle/>
          <a:p>
            <a:r>
              <a:rPr lang="en-GB" dirty="0"/>
              <a:t>SLAM based platforms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09" y="4391363"/>
            <a:ext cx="2986178" cy="223963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825625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Mobile autonomous manipulators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2360896"/>
            <a:ext cx="5113908" cy="3835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87" y="2230045"/>
            <a:ext cx="3343275" cy="17262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221E34-400E-4B47-B040-A890AD29E942}"/>
              </a:ext>
            </a:extLst>
          </p:cNvPr>
          <p:cNvSpPr txBox="1">
            <a:spLocks/>
          </p:cNvSpPr>
          <p:nvPr/>
        </p:nvSpPr>
        <p:spPr>
          <a:xfrm>
            <a:off x="908649" y="3934747"/>
            <a:ext cx="539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Gripping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1741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strategy and threat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675" cy="4351338"/>
          </a:xfrm>
        </p:spPr>
        <p:txBody>
          <a:bodyPr/>
          <a:lstStyle/>
          <a:p>
            <a:r>
              <a:rPr lang="en-GB" dirty="0"/>
              <a:t>Google patents</a:t>
            </a:r>
          </a:p>
          <a:p>
            <a:r>
              <a:rPr lang="en-GB" dirty="0"/>
              <a:t>Descriptive words search results</a:t>
            </a:r>
          </a:p>
          <a:p>
            <a:r>
              <a:rPr lang="en-GB" dirty="0"/>
              <a:t>Word combination search results</a:t>
            </a:r>
          </a:p>
          <a:p>
            <a:r>
              <a:rPr lang="en-GB" dirty="0"/>
              <a:t>Limit search to EU, GB and US</a:t>
            </a:r>
          </a:p>
          <a:p>
            <a:r>
              <a:rPr lang="en-GB" dirty="0"/>
              <a:t>“” to ensure exact words</a:t>
            </a:r>
          </a:p>
          <a:p>
            <a:r>
              <a:rPr lang="en-GB" dirty="0"/>
              <a:t>Find relevant patents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2547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3702" y="1825625"/>
            <a:ext cx="5260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Threat definition</a:t>
            </a:r>
          </a:p>
          <a:p>
            <a:pPr lvl="1"/>
            <a:r>
              <a:rPr lang="en-GB" dirty="0"/>
              <a:t>Relation to system/sub-system</a:t>
            </a:r>
          </a:p>
          <a:p>
            <a:pPr lvl="1"/>
            <a:r>
              <a:rPr lang="en-GB" dirty="0"/>
              <a:t>Generality of patent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Threatening patents – Gripping device for gripping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294" cy="4351338"/>
          </a:xfrm>
        </p:spPr>
        <p:txBody>
          <a:bodyPr/>
          <a:lstStyle/>
          <a:p>
            <a:r>
              <a:rPr lang="en-GB" dirty="0"/>
              <a:t>Claim</a:t>
            </a:r>
          </a:p>
          <a:p>
            <a:pPr lvl="1"/>
            <a:r>
              <a:rPr lang="en-GB" dirty="0"/>
              <a:t>Minimum of two gripping units</a:t>
            </a:r>
          </a:p>
          <a:p>
            <a:pPr lvl="1"/>
            <a:r>
              <a:rPr lang="en-GB" dirty="0"/>
              <a:t>Movable between open and gripping position</a:t>
            </a:r>
          </a:p>
          <a:p>
            <a:pPr lvl="1"/>
            <a:r>
              <a:rPr lang="en-GB" dirty="0"/>
              <a:t>Individual drive of each gripping unit</a:t>
            </a:r>
          </a:p>
          <a:p>
            <a:pPr lvl="1"/>
            <a:r>
              <a:rPr lang="en-GB" dirty="0"/>
              <a:t>Releasable mounting of each gripping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9" y="2082904"/>
            <a:ext cx="2505974" cy="349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21" y="1247655"/>
            <a:ext cx="2776550" cy="333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321" y="4209694"/>
            <a:ext cx="2354961" cy="2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Simultaneous Localisation and Mapping for a mobile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57" y="1724041"/>
            <a:ext cx="3496803" cy="4351338"/>
          </a:xfrm>
        </p:spPr>
        <p:txBody>
          <a:bodyPr>
            <a:normAutofit/>
          </a:bodyPr>
          <a:lstStyle/>
          <a:p>
            <a:r>
              <a:rPr lang="en-GB" dirty="0"/>
              <a:t>Patent describes Monte Carlo localisation</a:t>
            </a:r>
          </a:p>
          <a:p>
            <a:r>
              <a:rPr lang="en-GB" dirty="0"/>
              <a:t>Specifically mentions 3D point cloud</a:t>
            </a:r>
          </a:p>
          <a:p>
            <a:pPr lvl="1"/>
            <a:r>
              <a:rPr lang="en-GB" sz="2000" dirty="0"/>
              <a:t>“receiving sensor data of a scene about the robot, the sensor data comprising a three-dimensional point cloud;”</a:t>
            </a:r>
          </a:p>
          <a:p>
            <a:pPr lvl="1"/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74" y="1413191"/>
            <a:ext cx="3681813" cy="514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435"/>
          <a:stretch/>
        </p:blipFill>
        <p:spPr>
          <a:xfrm rot="5400000">
            <a:off x="7582350" y="1940235"/>
            <a:ext cx="4484749" cy="3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GB" dirty="0"/>
              <a:t>Gripper</a:t>
            </a:r>
          </a:p>
          <a:p>
            <a:pPr lvl="1"/>
            <a:r>
              <a:rPr lang="en-GB" dirty="0"/>
              <a:t>Some claims may impact the use of the fin-ray finger design used in the gripper</a:t>
            </a:r>
          </a:p>
          <a:p>
            <a:pPr lvl="2"/>
            <a:r>
              <a:rPr lang="en-GB" dirty="0"/>
              <a:t>“Removable gripping element” </a:t>
            </a:r>
          </a:p>
          <a:p>
            <a:pPr lvl="1"/>
            <a:r>
              <a:rPr lang="en-GB" dirty="0"/>
              <a:t>Should these claims be unavoidable we may need to redesign the gripper</a:t>
            </a:r>
          </a:p>
          <a:p>
            <a:pPr lvl="2"/>
            <a:r>
              <a:rPr lang="en-GB" dirty="0"/>
              <a:t>Possible use of ground coffee gripper design</a:t>
            </a:r>
          </a:p>
          <a:p>
            <a:pPr lvl="2"/>
            <a:r>
              <a:rPr lang="en-GB" dirty="0"/>
              <a:t>Rigid designs may need to be explored</a:t>
            </a:r>
          </a:p>
          <a:p>
            <a:pPr lvl="2"/>
            <a:endParaRPr lang="en-GB" sz="1200" dirty="0"/>
          </a:p>
          <a:p>
            <a:r>
              <a:rPr lang="en-GB" dirty="0"/>
              <a:t>SLAM platform</a:t>
            </a:r>
          </a:p>
          <a:p>
            <a:pPr lvl="1"/>
            <a:r>
              <a:rPr lang="en-GB" dirty="0"/>
              <a:t>“3D point cloud”</a:t>
            </a:r>
          </a:p>
          <a:p>
            <a:pPr lvl="1"/>
            <a:r>
              <a:rPr lang="en-GB" dirty="0"/>
              <a:t>Does not affect use of 2D </a:t>
            </a:r>
            <a:r>
              <a:rPr lang="en-GB" dirty="0" err="1"/>
              <a:t>lidar</a:t>
            </a:r>
            <a:r>
              <a:rPr lang="en-GB" dirty="0"/>
              <a:t> however may limit use of visual slam </a:t>
            </a:r>
          </a:p>
        </p:txBody>
      </p:sp>
    </p:spTree>
    <p:extLst>
      <p:ext uri="{BB962C8B-B14F-4D97-AF65-F5344CB8AC3E}">
        <p14:creationId xmlns:p14="http://schemas.microsoft.com/office/powerpoint/2010/main" val="7294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F18E-1A2D-44A8-8E74-B799C0E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2005240"/>
            <a:ext cx="5867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B43-2C74-4180-A401-591C4734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663" y="3606528"/>
            <a:ext cx="2610757" cy="660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03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8A2-24EC-45CF-ACFD-159B9F19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4C6C-F10A-4CD5-928D-78046276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compliant robot arm be integrated into a self-navigating robot platform and programmed to autonomously to identify, locate, grasp and transport objects using data from cascaded camera systems with comparable reliability to existing systems as a function of development time and cost?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3717-A065-4D0E-9FD8-5DA7C41C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97" y="3670008"/>
            <a:ext cx="2651033" cy="25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5-B837-4D7F-BDD5-6421FCF6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93FC-0B26-45F1-A4A3-3CF90B92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Evaluate current methods of autonomous object fetching with respect to functionality and reliability as a function of cost</a:t>
            </a:r>
          </a:p>
          <a:p>
            <a:r>
              <a:rPr lang="en-GB" dirty="0"/>
              <a:t>Explore methods of camera based object recognition and localisation from cascaded camera systems, and the interaction between these systems</a:t>
            </a:r>
          </a:p>
          <a:p>
            <a:r>
              <a:rPr lang="en-GB" dirty="0"/>
              <a:t>Investigate and develop a novel approach to grasping a variety of objects</a:t>
            </a:r>
          </a:p>
          <a:p>
            <a:r>
              <a:rPr lang="en-GB" dirty="0"/>
              <a:t> Build a system capable of autonomously navigating an environment, locating a desired object and transporting the object to a location with comparable reliability to existing systems as a function of development time and cost.  </a:t>
            </a:r>
          </a:p>
        </p:txBody>
      </p:sp>
    </p:spTree>
    <p:extLst>
      <p:ext uri="{BB962C8B-B14F-4D97-AF65-F5344CB8AC3E}">
        <p14:creationId xmlns:p14="http://schemas.microsoft.com/office/powerpoint/2010/main" val="1737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33" y="1690688"/>
            <a:ext cx="7018867" cy="4351338"/>
          </a:xfrm>
        </p:spPr>
        <p:txBody>
          <a:bodyPr>
            <a:normAutofit/>
          </a:bodyPr>
          <a:lstStyle/>
          <a:p>
            <a:r>
              <a:rPr lang="en-GB" dirty="0" err="1"/>
              <a:t>E.g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Verbal?</a:t>
            </a:r>
          </a:p>
          <a:p>
            <a:pPr lvl="1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72F49-9444-4301-92D3-BC665844B1E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018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Requirements:</a:t>
            </a:r>
          </a:p>
          <a:p>
            <a:pPr lvl="1"/>
            <a:r>
              <a:rPr lang="en-GB" dirty="0"/>
              <a:t>Object recognition</a:t>
            </a:r>
          </a:p>
          <a:p>
            <a:pPr lvl="1"/>
            <a:r>
              <a:rPr lang="en-GB" dirty="0"/>
              <a:t>Object localisation</a:t>
            </a:r>
          </a:p>
          <a:p>
            <a:pPr lvl="1"/>
            <a:r>
              <a:rPr lang="en-GB" dirty="0"/>
              <a:t>Navigate to object</a:t>
            </a:r>
          </a:p>
          <a:p>
            <a:pPr lvl="1"/>
            <a:r>
              <a:rPr lang="en-GB" dirty="0"/>
              <a:t>Positioning gripper</a:t>
            </a:r>
          </a:p>
          <a:p>
            <a:pPr lvl="1"/>
            <a:r>
              <a:rPr lang="en-GB" dirty="0"/>
              <a:t>Object grasping</a:t>
            </a:r>
          </a:p>
          <a:p>
            <a:pPr lvl="1"/>
            <a:r>
              <a:rPr lang="en-GB" dirty="0"/>
              <a:t>Location storage</a:t>
            </a:r>
          </a:p>
          <a:p>
            <a:pPr lvl="1"/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74B366-5B13-4762-85B1-ED99109F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954194"/>
            <a:ext cx="8516982" cy="51885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Systems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FF7-8A16-4A6A-A39A-6FBAAA4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217E-A6FA-42D6-B8EF-AB533D24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8732" cy="4351338"/>
          </a:xfrm>
        </p:spPr>
        <p:txBody>
          <a:bodyPr/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Arm</a:t>
            </a:r>
          </a:p>
          <a:p>
            <a:pPr lvl="1"/>
            <a:r>
              <a:rPr lang="en-GB" dirty="0"/>
              <a:t>Base</a:t>
            </a:r>
          </a:p>
          <a:p>
            <a:pPr lvl="1"/>
            <a:r>
              <a:rPr lang="en-GB" dirty="0"/>
              <a:t>Gripper</a:t>
            </a:r>
          </a:p>
          <a:p>
            <a:pPr lvl="1"/>
            <a:r>
              <a:rPr lang="en-GB" dirty="0"/>
              <a:t>Cameras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8419E-9EA0-4921-8280-55BEA919E1A8}"/>
              </a:ext>
            </a:extLst>
          </p:cNvPr>
          <p:cNvSpPr txBox="1">
            <a:spLocks/>
          </p:cNvSpPr>
          <p:nvPr/>
        </p:nvSpPr>
        <p:spPr>
          <a:xfrm>
            <a:off x="3556932" y="1690688"/>
            <a:ext cx="4568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ROS</a:t>
            </a:r>
          </a:p>
          <a:p>
            <a:pPr lvl="1"/>
            <a:r>
              <a:rPr lang="en-GB" dirty="0"/>
              <a:t>Vision algorithms</a:t>
            </a:r>
          </a:p>
          <a:p>
            <a:pPr lvl="1"/>
            <a:r>
              <a:rPr lang="en-GB" dirty="0"/>
              <a:t>Waypoint node</a:t>
            </a:r>
          </a:p>
          <a:p>
            <a:pPr lvl="1"/>
            <a:r>
              <a:rPr lang="en-GB" dirty="0"/>
              <a:t>Control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18BA7-3449-4811-81D6-3F339BD98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49" y="2592963"/>
            <a:ext cx="4582651" cy="38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0B380-806E-45B3-A622-66132F67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977"/>
            <a:ext cx="10515600" cy="18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Philosophy:</a:t>
            </a:r>
          </a:p>
          <a:p>
            <a:pPr lvl="1"/>
            <a:r>
              <a:rPr lang="en-GB" dirty="0"/>
              <a:t>Traditional project management theory</a:t>
            </a:r>
          </a:p>
          <a:p>
            <a:pPr lvl="1"/>
            <a:r>
              <a:rPr lang="en-GB" dirty="0"/>
              <a:t>Adaptive path method</a:t>
            </a:r>
          </a:p>
          <a:p>
            <a:r>
              <a:rPr lang="en-GB" dirty="0"/>
              <a:t>Roles and 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7896"/>
              </p:ext>
            </p:extLst>
          </p:nvPr>
        </p:nvGraphicFramePr>
        <p:xfrm>
          <a:off x="838200" y="52954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Software manager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4F629-FE0E-4860-BE26-09BE87B9C91B}"/>
              </a:ext>
            </a:extLst>
          </p:cNvPr>
          <p:cNvSpPr txBox="1">
            <a:spLocks/>
          </p:cNvSpPr>
          <p:nvPr/>
        </p:nvSpPr>
        <p:spPr>
          <a:xfrm>
            <a:off x="6298837" y="1690688"/>
            <a:ext cx="589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- Systems architect:</a:t>
            </a:r>
          </a:p>
          <a:p>
            <a:pPr lvl="1"/>
            <a:r>
              <a:rPr lang="en-GB" dirty="0"/>
              <a:t>High-level design of system architecture  </a:t>
            </a:r>
          </a:p>
          <a:p>
            <a:pPr lvl="1"/>
            <a:r>
              <a:rPr lang="en-GB" dirty="0"/>
              <a:t>Identifying and specifying requirements of software subsystems</a:t>
            </a:r>
          </a:p>
          <a:p>
            <a:pPr lvl="1"/>
            <a:r>
              <a:rPr lang="en-GB" dirty="0"/>
              <a:t>Structuring software subsystems</a:t>
            </a:r>
          </a:p>
          <a:p>
            <a:pPr lvl="1"/>
            <a:r>
              <a:rPr lang="en-GB" dirty="0"/>
              <a:t>Specifying requirements of subsystem interfaces</a:t>
            </a:r>
          </a:p>
          <a:p>
            <a:pPr lvl="1"/>
            <a:r>
              <a:rPr lang="en-GB" dirty="0"/>
              <a:t>Testing the interaction between subsystems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Brainstormed potential risks to project</a:t>
            </a:r>
          </a:p>
          <a:p>
            <a:r>
              <a:rPr lang="en-GB" dirty="0"/>
              <a:t>Gave each risk a probability and impact score</a:t>
            </a:r>
          </a:p>
          <a:p>
            <a:r>
              <a:rPr lang="en-GB" dirty="0"/>
              <a:t>Risk priority is the product of the probability of the risk occurring and its potential impact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AE9361-4CA8-46BF-BD11-19BED3F1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582"/>
              </p:ext>
            </p:extLst>
          </p:nvPr>
        </p:nvGraphicFramePr>
        <p:xfrm>
          <a:off x="1012371" y="4367983"/>
          <a:ext cx="10515601" cy="990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4120136968"/>
                    </a:ext>
                  </a:extLst>
                </a:gridCol>
                <a:gridCol w="931818">
                  <a:extLst>
                    <a:ext uri="{9D8B030D-6E8A-4147-A177-3AD203B41FA5}">
                      <a16:colId xmlns:a16="http://schemas.microsoft.com/office/drawing/2014/main" val="30658704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93259176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627546338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3152324169"/>
                    </a:ext>
                  </a:extLst>
                </a:gridCol>
                <a:gridCol w="4256315">
                  <a:extLst>
                    <a:ext uri="{9D8B030D-6E8A-4147-A177-3AD203B41FA5}">
                      <a16:colId xmlns:a16="http://schemas.microsoft.com/office/drawing/2014/main" val="443490350"/>
                    </a:ext>
                  </a:extLst>
                </a:gridCol>
              </a:tblGrid>
              <a:tr h="4347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Description of Risk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Probability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Impact (1-10)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Priority (1-100)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Triggers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Response Plan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989612182"/>
                  </a:ext>
                </a:extLst>
              </a:tr>
              <a:tr h="14492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Gripper self-destructs, breaking servo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Body"/>
                        </a:rPr>
                        <a:t>Servo breaks</a:t>
                      </a:r>
                    </a:p>
                  </a:txBody>
                  <a:tcPr marL="7627" marR="7627" marT="7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Replace servo with spare and order another spare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627" marR="7627" marT="7627" marB="0" anchor="b"/>
                </a:tc>
                <a:extLst>
                  <a:ext uri="{0D108BD9-81ED-4DB2-BD59-A6C34878D82A}">
                    <a16:rowId xmlns:a16="http://schemas.microsoft.com/office/drawing/2014/main" val="218365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549</Words>
  <Application>Microsoft Office PowerPoint</Application>
  <PresentationFormat>Widescreen</PresentationFormat>
  <Paragraphs>136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Body</vt:lpstr>
      <vt:lpstr>Calibri Light</vt:lpstr>
      <vt:lpstr>Liberation Sans</vt:lpstr>
      <vt:lpstr>Times New Roman</vt:lpstr>
      <vt:lpstr>Office Theme</vt:lpstr>
      <vt:lpstr>Autonomous Mobile Manipulator</vt:lpstr>
      <vt:lpstr>Research Question</vt:lpstr>
      <vt:lpstr>Research Objectives</vt:lpstr>
      <vt:lpstr>Project description and objectives</vt:lpstr>
      <vt:lpstr>Systems Breakdown</vt:lpstr>
      <vt:lpstr>Systems overview</vt:lpstr>
      <vt:lpstr>Design Process</vt:lpstr>
      <vt:lpstr>Project Management</vt:lpstr>
      <vt:lpstr>Risk Management</vt:lpstr>
      <vt:lpstr>Time plan</vt:lpstr>
      <vt:lpstr>IP landscape</vt:lpstr>
      <vt:lpstr>Search strategy and threat definition</vt:lpstr>
      <vt:lpstr>Threatening patents – Gripping device for gripping objects</vt:lpstr>
      <vt:lpstr>Simultaneous Localisation and Mapping for a mobile robot</vt:lpstr>
      <vt:lpstr>Impact on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16</cp:revision>
  <dcterms:created xsi:type="dcterms:W3CDTF">2018-02-01T14:52:31Z</dcterms:created>
  <dcterms:modified xsi:type="dcterms:W3CDTF">2018-02-02T12:19:17Z</dcterms:modified>
</cp:coreProperties>
</file>