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70" autoAdjust="0"/>
  </p:normalViewPr>
  <p:slideViewPr>
    <p:cSldViewPr snapToGrid="0">
      <p:cViewPr varScale="1">
        <p:scale>
          <a:sx n="57" d="100"/>
          <a:sy n="57" d="100"/>
        </p:scale>
        <p:origin x="78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698" cy="4351338"/>
          </a:xfrm>
        </p:spPr>
        <p:txBody>
          <a:bodyPr/>
          <a:lstStyle/>
          <a:p>
            <a:r>
              <a:rPr lang="en-GB" dirty="0"/>
              <a:t>SLAM based platforms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09" y="4391363"/>
            <a:ext cx="2986178" cy="22396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825625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Mobile autonomous manipulators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2360896"/>
            <a:ext cx="5113908" cy="3835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87" y="2230045"/>
            <a:ext cx="3343275" cy="17262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21E34-400E-4B47-B040-A890AD29E942}"/>
              </a:ext>
            </a:extLst>
          </p:cNvPr>
          <p:cNvSpPr txBox="1">
            <a:spLocks/>
          </p:cNvSpPr>
          <p:nvPr/>
        </p:nvSpPr>
        <p:spPr>
          <a:xfrm>
            <a:off x="908649" y="3934747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Gripping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1741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strategy and threat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675" cy="4351338"/>
          </a:xfrm>
        </p:spPr>
        <p:txBody>
          <a:bodyPr/>
          <a:lstStyle/>
          <a:p>
            <a:r>
              <a:rPr lang="en-GB" dirty="0"/>
              <a:t>Google patents</a:t>
            </a:r>
          </a:p>
          <a:p>
            <a:r>
              <a:rPr lang="en-GB" dirty="0"/>
              <a:t>Descriptive words search results</a:t>
            </a:r>
          </a:p>
          <a:p>
            <a:r>
              <a:rPr lang="en-GB" dirty="0"/>
              <a:t>Word combination search results</a:t>
            </a:r>
          </a:p>
          <a:p>
            <a:r>
              <a:rPr lang="en-GB" dirty="0"/>
              <a:t>Limit search to EU, GB and US</a:t>
            </a:r>
          </a:p>
          <a:p>
            <a:r>
              <a:rPr lang="en-GB" dirty="0"/>
              <a:t>“” to ensure exact words</a:t>
            </a:r>
          </a:p>
          <a:p>
            <a:r>
              <a:rPr lang="en-GB" dirty="0"/>
              <a:t>Find relevant patents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2547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Threat definition</a:t>
            </a:r>
          </a:p>
          <a:p>
            <a:pPr lvl="1"/>
            <a:r>
              <a:rPr lang="en-GB" dirty="0"/>
              <a:t>Relation to system/sub-system</a:t>
            </a:r>
          </a:p>
          <a:p>
            <a:pPr lvl="1"/>
            <a:r>
              <a:rPr lang="en-GB" dirty="0"/>
              <a:t>Generality of patent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Threatening patents – Gripping device for gripping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294" cy="4351338"/>
          </a:xfrm>
        </p:spPr>
        <p:txBody>
          <a:bodyPr/>
          <a:lstStyle/>
          <a:p>
            <a:r>
              <a:rPr lang="en-GB" dirty="0"/>
              <a:t>Claim</a:t>
            </a:r>
          </a:p>
          <a:p>
            <a:pPr lvl="1"/>
            <a:r>
              <a:rPr lang="en-GB" dirty="0"/>
              <a:t>Minimum of two gripping units</a:t>
            </a:r>
          </a:p>
          <a:p>
            <a:pPr lvl="1"/>
            <a:r>
              <a:rPr lang="en-GB" dirty="0"/>
              <a:t>Movable between open and gripping position</a:t>
            </a:r>
          </a:p>
          <a:p>
            <a:pPr lvl="1"/>
            <a:r>
              <a:rPr lang="en-GB" dirty="0"/>
              <a:t>Individual drive of each gripping unit</a:t>
            </a:r>
          </a:p>
          <a:p>
            <a:pPr lvl="1"/>
            <a:r>
              <a:rPr lang="en-GB" dirty="0"/>
              <a:t>Releasable mounting of each gripping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9" y="2082904"/>
            <a:ext cx="2505974" cy="349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21" y="1247655"/>
            <a:ext cx="2776550" cy="333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321" y="4209694"/>
            <a:ext cx="2354961" cy="2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Simultaneous Localisation and Mapping for a mobile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57" y="1724041"/>
            <a:ext cx="3496803" cy="4351338"/>
          </a:xfrm>
        </p:spPr>
        <p:txBody>
          <a:bodyPr>
            <a:normAutofit/>
          </a:bodyPr>
          <a:lstStyle/>
          <a:p>
            <a:r>
              <a:rPr lang="en-GB" dirty="0"/>
              <a:t>Patent describes Monte Carlo localisation</a:t>
            </a:r>
          </a:p>
          <a:p>
            <a:r>
              <a:rPr lang="en-GB" dirty="0"/>
              <a:t>Specifically mentions 3D point cloud</a:t>
            </a:r>
          </a:p>
          <a:p>
            <a:pPr lvl="1"/>
            <a:r>
              <a:rPr lang="en-GB" sz="2000" dirty="0"/>
              <a:t>“receiving sensor data of a scene about the robot, the sensor data comprising a three-dimensional point cloud;”</a:t>
            </a:r>
          </a:p>
          <a:p>
            <a:pPr lvl="1"/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74" y="1413191"/>
            <a:ext cx="3681813" cy="514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435"/>
          <a:stretch/>
        </p:blipFill>
        <p:spPr>
          <a:xfrm rot="5400000">
            <a:off x="7582350" y="1940235"/>
            <a:ext cx="4484749" cy="3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GB" dirty="0"/>
              <a:t>Gripper</a:t>
            </a:r>
          </a:p>
          <a:p>
            <a:pPr lvl="1"/>
            <a:r>
              <a:rPr lang="en-GB" dirty="0"/>
              <a:t>Some claims may impact the use of the fin-ray finger design used in the gripper</a:t>
            </a:r>
          </a:p>
          <a:p>
            <a:pPr lvl="2"/>
            <a:r>
              <a:rPr lang="en-GB" dirty="0"/>
              <a:t>“Removable gripping element” </a:t>
            </a:r>
          </a:p>
          <a:p>
            <a:pPr lvl="1"/>
            <a:r>
              <a:rPr lang="en-GB" dirty="0"/>
              <a:t>Should these claims be unavoidable we may need to redesign the gripper</a:t>
            </a:r>
          </a:p>
          <a:p>
            <a:pPr lvl="2"/>
            <a:r>
              <a:rPr lang="en-GB" dirty="0"/>
              <a:t>Possible use of ground coffee gripper design</a:t>
            </a:r>
          </a:p>
          <a:p>
            <a:pPr lvl="2"/>
            <a:r>
              <a:rPr lang="en-GB" dirty="0"/>
              <a:t>Rigid designs may need to be explored</a:t>
            </a:r>
          </a:p>
          <a:p>
            <a:pPr lvl="2"/>
            <a:endParaRPr lang="en-GB" sz="1200" dirty="0"/>
          </a:p>
          <a:p>
            <a:r>
              <a:rPr lang="en-GB" dirty="0"/>
              <a:t>SLAM platform</a:t>
            </a:r>
          </a:p>
          <a:p>
            <a:pPr lvl="1"/>
            <a:r>
              <a:rPr lang="en-GB" dirty="0"/>
              <a:t>“3D point cloud”</a:t>
            </a:r>
          </a:p>
          <a:p>
            <a:pPr lvl="1"/>
            <a:r>
              <a:rPr lang="en-GB" dirty="0"/>
              <a:t>Does not affect use of 2D </a:t>
            </a:r>
            <a:r>
              <a:rPr lang="en-GB" dirty="0" err="1"/>
              <a:t>lidar</a:t>
            </a:r>
            <a:r>
              <a:rPr lang="en-GB" dirty="0"/>
              <a:t> however may limit use of visual slam </a:t>
            </a:r>
          </a:p>
        </p:txBody>
      </p:sp>
    </p:spTree>
    <p:extLst>
      <p:ext uri="{BB962C8B-B14F-4D97-AF65-F5344CB8AC3E}">
        <p14:creationId xmlns:p14="http://schemas.microsoft.com/office/powerpoint/2010/main" val="7294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18E-1A2D-44A8-8E74-B799C0E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2" y="2005240"/>
            <a:ext cx="5867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B43-2C74-4180-A401-591C4734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663" y="3606528"/>
            <a:ext cx="2610757" cy="6606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903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3717-A065-4D0E-9FD8-5DA7C41C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3670008"/>
            <a:ext cx="2651033" cy="25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</a:t>
            </a:r>
            <a:r>
              <a:rPr lang="en-GB" dirty="0" err="1"/>
              <a:t>funct</a:t>
            </a:r>
            <a:r>
              <a:rPr lang="en-GB" dirty="0"/>
              <a:t>	</a:t>
            </a:r>
            <a:r>
              <a:rPr lang="en-GB" dirty="0" err="1"/>
              <a:t>ionality</a:t>
            </a:r>
            <a:r>
              <a:rPr lang="en-GB" dirty="0"/>
              <a:t>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690688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977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E9361-4CA8-46BF-BD11-19BED3F1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5582"/>
              </p:ext>
            </p:extLst>
          </p:nvPr>
        </p:nvGraphicFramePr>
        <p:xfrm>
          <a:off x="1012371" y="4367983"/>
          <a:ext cx="10515601" cy="990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4120136968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0658704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93259176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27546338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3152324169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43490350"/>
                    </a:ext>
                  </a:extLst>
                </a:gridCol>
              </a:tblGrid>
              <a:tr h="434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Description of Risk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Probability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Impact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Priority (1-100)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Triggers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Response Plan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989612182"/>
                  </a:ext>
                </a:extLst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Gripper self-destructs, breaking servo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Body"/>
                        </a:rPr>
                        <a:t>Servo breaks</a:t>
                      </a: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Replace servo with spare and order another spare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218365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473</Words>
  <Application>Microsoft Office PowerPoint</Application>
  <PresentationFormat>Widescreen</PresentationFormat>
  <Paragraphs>136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Body</vt:lpstr>
      <vt:lpstr>Calibri Light</vt:lpstr>
      <vt:lpstr>Liberation Sans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  <vt:lpstr>Search strategy and threat definition</vt:lpstr>
      <vt:lpstr>Threatening patents – Gripping device for gripping objects</vt:lpstr>
      <vt:lpstr>Simultaneous Localisation and Mapping for a mobile robot</vt:lpstr>
      <vt:lpstr>Impact on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17</cp:revision>
  <dcterms:created xsi:type="dcterms:W3CDTF">2018-02-01T14:52:31Z</dcterms:created>
  <dcterms:modified xsi:type="dcterms:W3CDTF">2018-02-02T12:28:31Z</dcterms:modified>
</cp:coreProperties>
</file>