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6"/>
  </p:notesMasterIdLst>
  <p:handoutMasterIdLst>
    <p:handoutMasterId r:id="rId47"/>
  </p:handoutMasterIdLst>
  <p:sldIdLst>
    <p:sldId id="260" r:id="rId2"/>
    <p:sldId id="303" r:id="rId3"/>
    <p:sldId id="283" r:id="rId4"/>
    <p:sldId id="284" r:id="rId5"/>
    <p:sldId id="271" r:id="rId6"/>
    <p:sldId id="272" r:id="rId7"/>
    <p:sldId id="273" r:id="rId8"/>
    <p:sldId id="274" r:id="rId9"/>
    <p:sldId id="275" r:id="rId10"/>
    <p:sldId id="276" r:id="rId11"/>
    <p:sldId id="277" r:id="rId12"/>
    <p:sldId id="278" r:id="rId13"/>
    <p:sldId id="279" r:id="rId14"/>
    <p:sldId id="280" r:id="rId15"/>
    <p:sldId id="291" r:id="rId16"/>
    <p:sldId id="281" r:id="rId17"/>
    <p:sldId id="285" r:id="rId18"/>
    <p:sldId id="286" r:id="rId19"/>
    <p:sldId id="287" r:id="rId20"/>
    <p:sldId id="289" r:id="rId21"/>
    <p:sldId id="288" r:id="rId22"/>
    <p:sldId id="290" r:id="rId23"/>
    <p:sldId id="292" r:id="rId24"/>
    <p:sldId id="293" r:id="rId25"/>
    <p:sldId id="294" r:id="rId26"/>
    <p:sldId id="295" r:id="rId27"/>
    <p:sldId id="296" r:id="rId28"/>
    <p:sldId id="297" r:id="rId29"/>
    <p:sldId id="298" r:id="rId30"/>
    <p:sldId id="299" r:id="rId31"/>
    <p:sldId id="305" r:id="rId32"/>
    <p:sldId id="304" r:id="rId33"/>
    <p:sldId id="282" r:id="rId34"/>
    <p:sldId id="301" r:id="rId35"/>
    <p:sldId id="300" r:id="rId36"/>
    <p:sldId id="302" r:id="rId37"/>
    <p:sldId id="262" r:id="rId38"/>
    <p:sldId id="263" r:id="rId39"/>
    <p:sldId id="264" r:id="rId40"/>
    <p:sldId id="265" r:id="rId41"/>
    <p:sldId id="266" r:id="rId42"/>
    <p:sldId id="267" r:id="rId43"/>
    <p:sldId id="268" r:id="rId44"/>
    <p:sldId id="26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31" autoAdjust="0"/>
  </p:normalViewPr>
  <p:slideViewPr>
    <p:cSldViewPr>
      <p:cViewPr varScale="1">
        <p:scale>
          <a:sx n="58" d="100"/>
          <a:sy n="58" d="100"/>
        </p:scale>
        <p:origin x="-18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A8EE4E-9FAD-4700-8393-20BE5B134596}" type="datetimeFigureOut">
              <a:rPr lang="en-GB" smtClean="0"/>
              <a:pPr/>
              <a:t>16/10/2017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8F8156-C187-4F01-B760-0889921448CB}"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E1B0E-5E21-48B4-BF1D-A854BB72DC58}" type="datetimeFigureOut">
              <a:rPr lang="en-GB" smtClean="0"/>
              <a:pPr/>
              <a:t>16/10/2017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3B59D-56D5-464A-A67E-2DB9FFEEF80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p:spPr>
        <p:txBody>
          <a:bodyPr/>
          <a:lstStyle/>
          <a:p>
            <a:r>
              <a:rPr lang="en-US" smtClean="0"/>
              <a:t>WBS is product oriented but many WBS elements are effort related to but not directly a part of the product</a:t>
            </a:r>
          </a:p>
          <a:p>
            <a:r>
              <a:rPr lang="en-US" smtClean="0"/>
              <a:t>We show this on later slides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r>
              <a:rPr lang="en-US" smtClean="0"/>
              <a:t>Emphasize it is all the work</a:t>
            </a:r>
          </a:p>
          <a:p>
            <a:r>
              <a:rPr lang="en-US" smtClean="0"/>
              <a:t>Having the right number of levels is important If too few you can’t see where the problems are, if too many it costs too much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32</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0" dirty="0" smtClean="0"/>
              <a:t>To successfully implement a project, you must identify and focus your attention on middle and high-priority risks – otherwise you risk spreading your efforts too thinly, and you'll waste resources on unnecessary risk management.</a:t>
            </a:r>
          </a:p>
          <a:p>
            <a:r>
              <a:rPr lang="en-GB" b="0" dirty="0" smtClean="0"/>
              <a:t>With the Risk Impact/Probability Chart, you map out each risk – and its position determines its priority. High-probability/high-impact risks are the most critical, and you should put a great deal of effort into managing these. The low-probability/high-impact risks and high-probability/low-impact risks are next in priority, though you may want to adopt different strategies for each.</a:t>
            </a:r>
          </a:p>
          <a:p>
            <a:r>
              <a:rPr lang="en-GB" b="0" dirty="0" smtClean="0"/>
              <a:t>Low-probability/low-impact risks can often be ignored.</a:t>
            </a:r>
          </a:p>
          <a:p>
            <a:endParaRPr lang="en-GB" b="0" dirty="0" smtClean="0"/>
          </a:p>
          <a:p>
            <a:r>
              <a:rPr lang="en-GB" dirty="0" smtClean="0"/>
              <a:t>List all of the likely risks that your project faces. Make the list as comprehensive as possible.</a:t>
            </a:r>
          </a:p>
          <a:p>
            <a:r>
              <a:rPr lang="en-GB" dirty="0" smtClean="0"/>
              <a:t>Assess the probability of each risk occurring, and assign it a rating. For example, you could use a scale of 1 to 10. Assign a score of 1 when a risk is extremely unlikely to occur, and use a score of 10 when the risk is extremely likely to occur.</a:t>
            </a:r>
          </a:p>
          <a:p>
            <a:r>
              <a:rPr lang="en-GB" dirty="0" smtClean="0"/>
              <a:t>Estimate the impact on the project if the risk occurs. Again, do this for each and every risk on your list. Using your 1-10 scale, assign it a 1 for little impact and a 10 for a huge, catastrophic impact.</a:t>
            </a:r>
          </a:p>
          <a:p>
            <a:r>
              <a:rPr lang="en-GB" dirty="0" smtClean="0"/>
              <a:t>Map out the ratings on the Risk Impact/Probability Chart.</a:t>
            </a:r>
          </a:p>
          <a:p>
            <a:r>
              <a:rPr lang="en-GB" dirty="0" smtClean="0"/>
              <a:t>Develop a response to each risk, according to its position in the chart. Remember, risks in the bottom left corner can often be ignored, while those in the top right corner need a great deal of time and attention</a:t>
            </a:r>
            <a:r>
              <a:rPr lang="en-GB" smtClean="0"/>
              <a:t>. </a:t>
            </a:r>
            <a:endParaRPr lang="en-GB" dirty="0" smtClean="0"/>
          </a:p>
          <a:p>
            <a:endParaRPr lang="en-GB" b="0" dirty="0" smtClean="0"/>
          </a:p>
          <a:p>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34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This has led me classify unknowns into one of the following two types: 1. known unknowns (expected or foreseeable conditions), which can be reasonably anticipated but not quantified based on past experience as exemplified by case histories (in Appendix A and 2). Unknown unknowns (unexpected or unforeseeable conditions), which pose a potentially greater risk simply because they cannot be anticipated based on past experience or investigation.</a:t>
            </a:r>
          </a:p>
          <a:p>
            <a:r>
              <a:rPr lang="en-GB" sz="1200" b="0" i="0" kern="1200" dirty="0" smtClean="0">
                <a:solidFill>
                  <a:schemeClr val="tx1"/>
                </a:solidFill>
                <a:latin typeface="+mn-lt"/>
                <a:ea typeface="+mn-ea"/>
                <a:cs typeface="+mn-cs"/>
              </a:rPr>
              <a:t>Known unknowns result from phenomena which are recognized, but poorly understood. On the other hand, unknown unknowns are phenomena which cannot be expected because there has been no prior experience or theoretical basis for expecting the phenomena.</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35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Known unknown – example - key component has been ordered on the basis of 6 week delivery you are now told that it will be 12 weeks. </a:t>
            </a:r>
          </a:p>
          <a:p>
            <a:endParaRPr lang="en-GB" dirty="0" smtClean="0"/>
          </a:p>
          <a:p>
            <a:r>
              <a:rPr lang="en-GB" dirty="0" smtClean="0"/>
              <a:t>Unknown  </a:t>
            </a:r>
            <a:r>
              <a:rPr lang="en-GB" dirty="0" err="1" smtClean="0"/>
              <a:t>unknown</a:t>
            </a:r>
            <a:r>
              <a:rPr lang="en-GB" dirty="0" smtClean="0"/>
              <a:t> – example – Plymouth U campus completely destroyed.</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36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GB" smtClean="0"/>
          </a:p>
        </p:txBody>
      </p:sp>
      <p:sp>
        <p:nvSpPr>
          <p:cNvPr id="69636" name="Slide Number Placeholder 3"/>
          <p:cNvSpPr>
            <a:spLocks noGrp="1"/>
          </p:cNvSpPr>
          <p:nvPr>
            <p:ph type="sldNum" sz="quarter" idx="5"/>
          </p:nvPr>
        </p:nvSpPr>
        <p:spPr>
          <a:noFill/>
        </p:spPr>
        <p:txBody>
          <a:bodyPr/>
          <a:lstStyle/>
          <a:p>
            <a:fld id="{8E336BDA-0B07-4D21-96C0-6E3908B2D6F4}" type="slidenum">
              <a:rPr lang="en-GB" smtClean="0"/>
              <a:pPr/>
              <a:t>37</a:t>
            </a:fld>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A80064A-86D4-4306-BDCA-27A38FA50DA6}" type="slidenum">
              <a:rPr lang="en-GB" smtClean="0"/>
              <a:pPr/>
              <a:t>38</a:t>
            </a:fld>
            <a:endParaRPr lang="en-GB"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defRPr/>
            </a:pPr>
            <a:endParaRPr lang="en-GB" dirty="0"/>
          </a:p>
        </p:txBody>
      </p:sp>
      <p:sp>
        <p:nvSpPr>
          <p:cNvPr id="73732" name="Slide Number Placeholder 3"/>
          <p:cNvSpPr>
            <a:spLocks noGrp="1"/>
          </p:cNvSpPr>
          <p:nvPr>
            <p:ph type="sldNum" sz="quarter" idx="5"/>
          </p:nvPr>
        </p:nvSpPr>
        <p:spPr>
          <a:noFill/>
        </p:spPr>
        <p:txBody>
          <a:bodyPr/>
          <a:lstStyle/>
          <a:p>
            <a:fld id="{0FEE7D71-2FFC-4704-BA53-58C3F0930E93}" type="slidenum">
              <a:rPr lang="en-GB" smtClean="0"/>
              <a:pPr/>
              <a:t>39</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I will give you up to 10 minutes to do this. If you can’t agree on someone to deliver your pitch I will randomly select a team member.</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0D015F1-86FF-4C04-B2DD-DB6B4610BDCB}" type="slidenum">
              <a:rPr lang="en-GB" smtClean="0"/>
              <a:pPr/>
              <a:t>40</a:t>
            </a:fld>
            <a:endParaRPr lang="en-GB"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47AEE45-F00D-4B87-A672-F7C7BDD8E73F}" type="slidenum">
              <a:rPr lang="en-GB" smtClean="0"/>
              <a:pPr/>
              <a:t>41</a:t>
            </a:fld>
            <a:endParaRPr lang="en-GB"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FC51708-BCBE-4B72-BE78-B1F7A6D466C3}" type="slidenum">
              <a:rPr lang="en-GB" smtClean="0"/>
              <a:pPr/>
              <a:t>42</a:t>
            </a:fld>
            <a:endParaRPr lang="en-GB"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C5A2BEB-1A7F-4DC1-A35B-58DFB4233FF6}" type="slidenum">
              <a:rPr lang="en-GB" smtClean="0"/>
              <a:pPr/>
              <a:t>43</a:t>
            </a:fld>
            <a:endParaRPr lang="en-GB"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 KEEP six honest serving-men</a:t>
            </a:r>
            <a:r>
              <a:rPr lang="en-GB" dirty="0" smtClean="0"/>
              <a:t/>
            </a:r>
            <a:br>
              <a:rPr lang="en-GB" dirty="0" smtClean="0"/>
            </a:br>
            <a:r>
              <a:rPr lang="en-GB" sz="1200" b="0" i="0" kern="1200" dirty="0" smtClean="0">
                <a:solidFill>
                  <a:schemeClr val="tx1"/>
                </a:solidFill>
                <a:latin typeface="+mn-lt"/>
                <a:ea typeface="+mn-ea"/>
                <a:cs typeface="+mn-cs"/>
              </a:rPr>
              <a:t> (They taught me all I knew);</a:t>
            </a:r>
            <a:r>
              <a:rPr lang="en-GB" dirty="0" smtClean="0"/>
              <a:t/>
            </a:r>
            <a:br>
              <a:rPr lang="en-GB" dirty="0" smtClean="0"/>
            </a:br>
            <a:r>
              <a:rPr lang="en-GB" sz="1200" b="0" i="0" kern="1200" dirty="0" smtClean="0">
                <a:solidFill>
                  <a:schemeClr val="tx1"/>
                </a:solidFill>
                <a:latin typeface="+mn-lt"/>
                <a:ea typeface="+mn-ea"/>
                <a:cs typeface="+mn-cs"/>
              </a:rPr>
              <a:t>Their names are What and Why and When </a:t>
            </a:r>
            <a:r>
              <a:rPr lang="en-GB" dirty="0" smtClean="0"/>
              <a:t/>
            </a:r>
            <a:br>
              <a:rPr lang="en-GB" dirty="0" smtClean="0"/>
            </a:br>
            <a:r>
              <a:rPr lang="en-GB" sz="1200" b="0" i="0" kern="1200" dirty="0" smtClean="0">
                <a:solidFill>
                  <a:schemeClr val="tx1"/>
                </a:solidFill>
                <a:latin typeface="+mn-lt"/>
                <a:ea typeface="+mn-ea"/>
                <a:cs typeface="+mn-cs"/>
              </a:rPr>
              <a:t> And How and Where and Who.</a:t>
            </a:r>
            <a:r>
              <a:rPr lang="en-GB" dirty="0" smtClean="0"/>
              <a:t/>
            </a:r>
            <a:br>
              <a:rPr lang="en-GB" dirty="0" smtClean="0"/>
            </a:br>
            <a:r>
              <a:rPr lang="en-GB" sz="1200" b="0" i="0" kern="1200" dirty="0" smtClean="0">
                <a:solidFill>
                  <a:schemeClr val="tx1"/>
                </a:solidFill>
                <a:latin typeface="+mn-lt"/>
                <a:ea typeface="+mn-ea"/>
                <a:cs typeface="+mn-cs"/>
              </a:rPr>
              <a:t>I send them over land and sea,</a:t>
            </a:r>
            <a:r>
              <a:rPr lang="en-GB" dirty="0" smtClean="0"/>
              <a:t/>
            </a:r>
            <a:br>
              <a:rPr lang="en-GB" dirty="0" smtClean="0"/>
            </a:br>
            <a:r>
              <a:rPr lang="en-GB" sz="1200" b="0" i="0" kern="1200" dirty="0" smtClean="0">
                <a:solidFill>
                  <a:schemeClr val="tx1"/>
                </a:solidFill>
                <a:latin typeface="+mn-lt"/>
                <a:ea typeface="+mn-ea"/>
                <a:cs typeface="+mn-cs"/>
              </a:rPr>
              <a:t> I send them east and west;</a:t>
            </a:r>
            <a:r>
              <a:rPr lang="en-GB" dirty="0" smtClean="0"/>
              <a:t/>
            </a:r>
            <a:br>
              <a:rPr lang="en-GB" dirty="0" smtClean="0"/>
            </a:br>
            <a:r>
              <a:rPr lang="en-GB" sz="1200" b="0" i="0" kern="1200" dirty="0" smtClean="0">
                <a:solidFill>
                  <a:schemeClr val="tx1"/>
                </a:solidFill>
                <a:latin typeface="+mn-lt"/>
                <a:ea typeface="+mn-ea"/>
                <a:cs typeface="+mn-cs"/>
              </a:rPr>
              <a:t>But after they have worked for me,</a:t>
            </a:r>
            <a:r>
              <a:rPr lang="en-GB" dirty="0" smtClean="0"/>
              <a:t/>
            </a:r>
            <a:br>
              <a:rPr lang="en-GB" dirty="0" smtClean="0"/>
            </a:br>
            <a:r>
              <a:rPr lang="en-GB" sz="1200" b="0" i="0" kern="1200" dirty="0" smtClean="0">
                <a:solidFill>
                  <a:schemeClr val="tx1"/>
                </a:solidFill>
                <a:latin typeface="+mn-lt"/>
                <a:ea typeface="+mn-ea"/>
                <a:cs typeface="+mn-cs"/>
              </a:rPr>
              <a:t> </a:t>
            </a:r>
            <a:r>
              <a:rPr lang="en-GB" sz="1200" b="0" i="1" kern="1200" dirty="0" smtClean="0">
                <a:solidFill>
                  <a:schemeClr val="tx1"/>
                </a:solidFill>
                <a:latin typeface="+mn-lt"/>
                <a:ea typeface="+mn-ea"/>
                <a:cs typeface="+mn-cs"/>
              </a:rPr>
              <a:t>I</a:t>
            </a:r>
            <a:r>
              <a:rPr lang="en-GB" sz="1200" b="0" i="0" kern="1200" dirty="0" smtClean="0">
                <a:solidFill>
                  <a:schemeClr val="tx1"/>
                </a:solidFill>
                <a:latin typeface="+mn-lt"/>
                <a:ea typeface="+mn-ea"/>
                <a:cs typeface="+mn-cs"/>
              </a:rPr>
              <a:t> give them all a rest.</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19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have found &amp; will provide an example of a systems spec from </a:t>
            </a:r>
            <a:r>
              <a:rPr lang="en-GB" smtClean="0"/>
              <a:t>a robotics student </a:t>
            </a:r>
            <a:r>
              <a:rPr lang="en-GB" dirty="0" smtClean="0"/>
              <a:t>project.  </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21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have found &amp; will provide an example of a systems spec from a robotics student project.  </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23</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have found &amp; will provide an example of a systems spec from a robotics student project.  </a:t>
            </a:r>
            <a:endParaRPr lang="en-GB" dirty="0"/>
          </a:p>
        </p:txBody>
      </p:sp>
      <p:sp>
        <p:nvSpPr>
          <p:cNvPr id="4" name="Slide Number Placeholder 3"/>
          <p:cNvSpPr>
            <a:spLocks noGrp="1"/>
          </p:cNvSpPr>
          <p:nvPr>
            <p:ph type="sldNum" sz="quarter" idx="10"/>
          </p:nvPr>
        </p:nvSpPr>
        <p:spPr/>
        <p:txBody>
          <a:bodyPr/>
          <a:lstStyle/>
          <a:p>
            <a:fld id="{9E43B59D-56D5-464A-A67E-2DB9FFEEF80D}" type="slidenum">
              <a:rPr lang="en-GB" smtClean="0"/>
              <a:pPr/>
              <a:t>24</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r>
              <a:rPr lang="en-US" dirty="0" smtClean="0"/>
              <a:t>What </a:t>
            </a:r>
            <a:r>
              <a:rPr lang="en-US" dirty="0" smtClean="0"/>
              <a:t>is a WBS?-a hierarchical description of we want to acquire/supply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p:spPr>
        <p:txBody>
          <a:bodyPr/>
          <a:lstStyle/>
          <a:p>
            <a:r>
              <a:rPr lang="en-US" dirty="0" smtClean="0"/>
              <a:t>Focus on underlined </a:t>
            </a:r>
            <a:r>
              <a:rPr lang="en-US" dirty="0" smtClean="0"/>
              <a:t>words</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p:spPr>
        <p:txBody>
          <a:bodyPr/>
          <a:lstStyle/>
          <a:p>
            <a:r>
              <a:rPr lang="en-US" dirty="0" smtClean="0"/>
              <a:t>What are the three common uses of the WBS?</a:t>
            </a:r>
          </a:p>
          <a:p>
            <a:r>
              <a:rPr lang="en-US" dirty="0" smtClean="0"/>
              <a:t>It is a product of the SE process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883F34-E322-4AD0-9323-B3869A144452}" type="datetimeFigureOut">
              <a:rPr lang="en-GB" smtClean="0"/>
              <a:pPr/>
              <a:t>16/10/2017</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D32A94-CB44-4100-A4FA-DF5E447556D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FD32A94-CB44-4100-A4FA-DF5E447556D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FD32A94-CB44-4100-A4FA-DF5E447556D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FD32A94-CB44-4100-A4FA-DF5E447556DF}"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FD32A94-CB44-4100-A4FA-DF5E447556DF}"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FD32A94-CB44-4100-A4FA-DF5E447556DF}"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DFD32A94-CB44-4100-A4FA-DF5E447556DF}"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DFD32A94-CB44-4100-A4FA-DF5E447556DF}"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883F34-E322-4AD0-9323-B3869A144452}" type="datetimeFigureOut">
              <a:rPr lang="en-GB" smtClean="0"/>
              <a:pPr/>
              <a:t>16/10/2017</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DFD32A94-CB44-4100-A4FA-DF5E447556D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883F34-E322-4AD0-9323-B3869A144452}" type="datetimeFigureOut">
              <a:rPr lang="en-GB" smtClean="0"/>
              <a:pPr/>
              <a:t>16/10/2017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FD32A94-CB44-4100-A4FA-DF5E447556DF}"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883F34-E322-4AD0-9323-B3869A144452}" type="datetimeFigureOut">
              <a:rPr lang="en-GB" smtClean="0"/>
              <a:pPr/>
              <a:t>16/10/2017</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D32A94-CB44-4100-A4FA-DF5E447556DF}"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883F34-E322-4AD0-9323-B3869A144452}" type="datetimeFigureOut">
              <a:rPr lang="en-GB" smtClean="0"/>
              <a:pPr/>
              <a:t>16/10/2017</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D32A94-CB44-4100-A4FA-DF5E447556D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GB" sz="2800" smtClean="0"/>
              <a:t>PLANNING &amp; ORGANISING </a:t>
            </a:r>
            <a:r>
              <a:rPr lang="en-GB" sz="2800" dirty="0" smtClean="0"/>
              <a:t>YOUR PROJECT</a:t>
            </a:r>
            <a:endParaRPr lang="en-GB" sz="2800" dirty="0"/>
          </a:p>
        </p:txBody>
      </p:sp>
      <p:sp>
        <p:nvSpPr>
          <p:cNvPr id="5" name="Subtitle 4"/>
          <p:cNvSpPr>
            <a:spLocks noGrp="1"/>
          </p:cNvSpPr>
          <p:nvPr>
            <p:ph type="subTitle" idx="1"/>
          </p:nvPr>
        </p:nvSpPr>
        <p:spPr/>
        <p:txBody>
          <a:bodyPr/>
          <a:lstStyle/>
          <a:p>
            <a:pPr algn="ctr"/>
            <a:r>
              <a:rPr lang="en-GB" dirty="0" smtClean="0"/>
              <a:t>Dr Dave Edmondson - 16</a:t>
            </a:r>
            <a:r>
              <a:rPr lang="en-GB" baseline="30000" dirty="0" smtClean="0"/>
              <a:t>th</a:t>
            </a:r>
            <a:r>
              <a:rPr lang="en-GB" dirty="0" smtClean="0"/>
              <a:t> October </a:t>
            </a:r>
            <a:r>
              <a:rPr lang="en-GB" dirty="0" smtClean="0"/>
              <a:t>2017</a:t>
            </a:r>
          </a:p>
          <a:p>
            <a:pPr algn="ctr"/>
            <a:r>
              <a:rPr lang="en-GB" dirty="0" smtClean="0"/>
              <a:t>drdave1946@googlemail.com</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Purchase long lead items (identified at PDR)</a:t>
            </a:r>
          </a:p>
          <a:p>
            <a:r>
              <a:rPr lang="en-US" sz="2800" dirty="0" smtClean="0"/>
              <a:t>Finalize plans for project completion</a:t>
            </a:r>
          </a:p>
          <a:p>
            <a:pPr lvl="1"/>
            <a:r>
              <a:rPr lang="en-US" sz="2400" dirty="0" smtClean="0"/>
              <a:t>Fabrication, integration, calibration and testing</a:t>
            </a:r>
          </a:p>
          <a:p>
            <a:pPr lvl="1"/>
            <a:r>
              <a:rPr lang="en-US" sz="2400" dirty="0" smtClean="0"/>
              <a:t>Tasks, schedule, procedures, resource needs, costs</a:t>
            </a:r>
          </a:p>
          <a:p>
            <a:r>
              <a:rPr lang="en-US" sz="2800" dirty="0" smtClean="0"/>
              <a:t>Update risk assessment &amp; management plan</a:t>
            </a:r>
          </a:p>
          <a:p>
            <a:pPr lvl="1"/>
            <a:r>
              <a:rPr lang="en-US" sz="2400" dirty="0" smtClean="0"/>
              <a:t>Preliminary plan should already be in use for tracking and mitigating risks during development</a:t>
            </a:r>
          </a:p>
          <a:p>
            <a:r>
              <a:rPr lang="en-US" sz="2800" dirty="0" smtClean="0"/>
              <a:t>Develop preliminary operational testing &amp; data analysis plan</a:t>
            </a:r>
          </a:p>
          <a:p>
            <a:r>
              <a:rPr lang="en-US" sz="2800" dirty="0" smtClean="0"/>
              <a:t>Phase terminate with Critical Design Review (CDR)</a:t>
            </a:r>
          </a:p>
          <a:p>
            <a:endParaRPr lang="en-GB" dirty="0"/>
          </a:p>
        </p:txBody>
      </p:sp>
      <p:sp>
        <p:nvSpPr>
          <p:cNvPr id="3" name="Title 2"/>
          <p:cNvSpPr>
            <a:spLocks noGrp="1"/>
          </p:cNvSpPr>
          <p:nvPr>
            <p:ph type="title"/>
          </p:nvPr>
        </p:nvSpPr>
        <p:spPr/>
        <p:txBody>
          <a:bodyPr>
            <a:normAutofit/>
          </a:bodyPr>
          <a:lstStyle/>
          <a:p>
            <a:r>
              <a:rPr lang="en-GB" sz="2800" dirty="0" smtClean="0"/>
              <a:t>Development Phase - 2  </a:t>
            </a:r>
            <a:endParaRPr lang="en-GB"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Flow chart</a:t>
            </a:r>
            <a:endParaRPr lang="en-GB" dirty="0"/>
          </a:p>
        </p:txBody>
      </p:sp>
      <p:sp>
        <p:nvSpPr>
          <p:cNvPr id="3" name="Title 2"/>
          <p:cNvSpPr>
            <a:spLocks noGrp="1"/>
          </p:cNvSpPr>
          <p:nvPr>
            <p:ph type="title"/>
          </p:nvPr>
        </p:nvSpPr>
        <p:spPr/>
        <p:txBody>
          <a:bodyPr>
            <a:normAutofit/>
          </a:bodyPr>
          <a:lstStyle/>
          <a:p>
            <a:pPr algn="ctr"/>
            <a:r>
              <a:rPr lang="en-GB" sz="2800" dirty="0" smtClean="0"/>
              <a:t>Fabrication</a:t>
            </a:r>
            <a:endParaRPr lang="en-GB" sz="2800" dirty="0"/>
          </a:p>
        </p:txBody>
      </p:sp>
      <p:sp>
        <p:nvSpPr>
          <p:cNvPr id="5" name="Rectangle 4"/>
          <p:cNvSpPr/>
          <p:nvPr/>
        </p:nvSpPr>
        <p:spPr>
          <a:xfrm>
            <a:off x="3347864" y="1628800"/>
            <a:ext cx="19225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 PARTS</a:t>
            </a:r>
            <a:endParaRPr lang="en-GB" dirty="0"/>
          </a:p>
        </p:txBody>
      </p:sp>
      <p:sp>
        <p:nvSpPr>
          <p:cNvPr id="6" name="Rectangle 5"/>
          <p:cNvSpPr/>
          <p:nvPr/>
        </p:nvSpPr>
        <p:spPr>
          <a:xfrm>
            <a:off x="3347864" y="2780928"/>
            <a:ext cx="19945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QA / QC</a:t>
            </a:r>
            <a:endParaRPr lang="en-GB" dirty="0">
              <a:solidFill>
                <a:srgbClr val="FF0000"/>
              </a:solidFill>
            </a:endParaRPr>
          </a:p>
        </p:txBody>
      </p:sp>
      <p:cxnSp>
        <p:nvCxnSpPr>
          <p:cNvPr id="8" name="Shape 7"/>
          <p:cNvCxnSpPr>
            <a:stCxn id="6" idx="1"/>
          </p:cNvCxnSpPr>
          <p:nvPr/>
        </p:nvCxnSpPr>
        <p:spPr>
          <a:xfrm rot="10800000">
            <a:off x="2843808" y="2132856"/>
            <a:ext cx="504056" cy="10081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43808" y="213285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47864" y="3789040"/>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ASSEMBLY</a:t>
            </a:r>
            <a:endParaRPr lang="en-GB" dirty="0">
              <a:solidFill>
                <a:schemeClr val="bg1"/>
              </a:solidFill>
            </a:endParaRPr>
          </a:p>
        </p:txBody>
      </p:sp>
      <p:cxnSp>
        <p:nvCxnSpPr>
          <p:cNvPr id="18" name="Straight Arrow Connector 17"/>
          <p:cNvCxnSpPr>
            <a:stCxn id="6" idx="2"/>
          </p:cNvCxnSpPr>
          <p:nvPr/>
        </p:nvCxnSpPr>
        <p:spPr>
          <a:xfrm>
            <a:off x="4345124" y="3501008"/>
            <a:ext cx="1085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47864" y="4581128"/>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GB" dirty="0"/>
          </a:p>
        </p:txBody>
      </p:sp>
      <p:cxnSp>
        <p:nvCxnSpPr>
          <p:cNvPr id="21" name="Straight Arrow Connector 20"/>
          <p:cNvCxnSpPr>
            <a:stCxn id="16" idx="2"/>
            <a:endCxn id="19" idx="0"/>
          </p:cNvCxnSpPr>
          <p:nvPr/>
        </p:nvCxnSpPr>
        <p:spPr>
          <a:xfrm>
            <a:off x="4355976" y="429309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03848" y="5301208"/>
            <a:ext cx="244827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INTEGRATION</a:t>
            </a:r>
            <a:endParaRPr lang="en-GB" dirty="0"/>
          </a:p>
        </p:txBody>
      </p:sp>
      <p:cxnSp>
        <p:nvCxnSpPr>
          <p:cNvPr id="26" name="Straight Arrow Connector 25"/>
          <p:cNvCxnSpPr>
            <a:stCxn id="19" idx="2"/>
            <a:endCxn id="22" idx="0"/>
          </p:cNvCxnSpPr>
          <p:nvPr/>
        </p:nvCxnSpPr>
        <p:spPr>
          <a:xfrm>
            <a:off x="4355976" y="5013176"/>
            <a:ext cx="7200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Bef>
                <a:spcPct val="20000"/>
              </a:spcBef>
              <a:buFontTx/>
              <a:buChar char="•"/>
            </a:pPr>
            <a:r>
              <a:rPr lang="en-US" dirty="0" smtClean="0"/>
              <a:t>Parts procurement</a:t>
            </a:r>
          </a:p>
          <a:p>
            <a:pPr marL="742950" lvl="1" indent="-285750">
              <a:spcBef>
                <a:spcPct val="20000"/>
              </a:spcBef>
              <a:buFontTx/>
              <a:buChar char="–"/>
            </a:pPr>
            <a:r>
              <a:rPr lang="en-US" sz="2000" dirty="0" smtClean="0"/>
              <a:t>Test that parts satisfy requirements before assembly</a:t>
            </a:r>
          </a:p>
          <a:p>
            <a:pPr marL="342900" indent="-342900">
              <a:spcBef>
                <a:spcPct val="20000"/>
              </a:spcBef>
              <a:buFontTx/>
              <a:buChar char="•"/>
            </a:pPr>
            <a:r>
              <a:rPr lang="en-US" dirty="0" smtClean="0"/>
              <a:t>Assemble hardware &amp; software subsystems</a:t>
            </a:r>
          </a:p>
          <a:p>
            <a:pPr marL="742950" lvl="1" indent="-285750">
              <a:spcBef>
                <a:spcPct val="20000"/>
              </a:spcBef>
              <a:buFontTx/>
              <a:buChar char="–"/>
            </a:pPr>
            <a:r>
              <a:rPr lang="en-US" sz="2000" dirty="0" smtClean="0"/>
              <a:t>Fabricate component with qualified parts</a:t>
            </a:r>
          </a:p>
          <a:p>
            <a:pPr marL="742950" lvl="1" indent="-285750">
              <a:spcBef>
                <a:spcPct val="20000"/>
              </a:spcBef>
              <a:buFontTx/>
              <a:buChar char="–"/>
            </a:pPr>
            <a:r>
              <a:rPr lang="en-US" sz="2000" dirty="0" smtClean="0"/>
              <a:t>If part fails initial inspection and testing, return to assembly for rework / fixing</a:t>
            </a:r>
          </a:p>
          <a:p>
            <a:pPr marL="742950" lvl="1" indent="-285750">
              <a:spcBef>
                <a:spcPct val="20000"/>
              </a:spcBef>
              <a:buFontTx/>
              <a:buChar char="–"/>
            </a:pPr>
            <a:endParaRPr lang="en-US" sz="2000" dirty="0" smtClean="0"/>
          </a:p>
          <a:p>
            <a:pPr marL="342900" indent="-342900">
              <a:spcBef>
                <a:spcPct val="20000"/>
              </a:spcBef>
              <a:buFontTx/>
              <a:buChar char="•"/>
            </a:pPr>
            <a:r>
              <a:rPr lang="en-US" dirty="0" smtClean="0"/>
              <a:t>Once complete move to integration</a:t>
            </a:r>
            <a:endParaRPr lang="en-GB" dirty="0"/>
          </a:p>
        </p:txBody>
      </p:sp>
      <p:sp>
        <p:nvSpPr>
          <p:cNvPr id="3" name="Title 2"/>
          <p:cNvSpPr>
            <a:spLocks noGrp="1"/>
          </p:cNvSpPr>
          <p:nvPr>
            <p:ph type="title"/>
          </p:nvPr>
        </p:nvSpPr>
        <p:spPr/>
        <p:txBody>
          <a:bodyPr>
            <a:normAutofit/>
          </a:bodyPr>
          <a:lstStyle/>
          <a:p>
            <a:r>
              <a:rPr lang="en-GB" sz="2800" dirty="0" smtClean="0"/>
              <a:t>Fabrication</a:t>
            </a:r>
            <a:endParaRPr lang="en-GB"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Make sure all parts fit together, if not then rework</a:t>
            </a:r>
          </a:p>
          <a:p>
            <a:r>
              <a:rPr lang="en-US" sz="1600" dirty="0" smtClean="0"/>
              <a:t>Make sure power system is delivering</a:t>
            </a:r>
          </a:p>
          <a:p>
            <a:pPr>
              <a:buNone/>
            </a:pPr>
            <a:r>
              <a:rPr lang="en-US" sz="1600" dirty="0" smtClean="0"/>
              <a:t>	proper voltage and current</a:t>
            </a:r>
          </a:p>
          <a:p>
            <a:r>
              <a:rPr lang="en-US" sz="1600" dirty="0" smtClean="0"/>
              <a:t>Connect electronics and sensors</a:t>
            </a:r>
          </a:p>
          <a:p>
            <a:r>
              <a:rPr lang="en-US" sz="1600" dirty="0" smtClean="0"/>
              <a:t>Install software and run</a:t>
            </a:r>
          </a:p>
          <a:p>
            <a:r>
              <a:rPr lang="en-US" sz="1600" dirty="0" smtClean="0"/>
              <a:t>Fix issues before proceeding </a:t>
            </a:r>
          </a:p>
          <a:p>
            <a:pPr>
              <a:buNone/>
            </a:pPr>
            <a:r>
              <a:rPr lang="en-US" sz="1600" dirty="0" smtClean="0"/>
              <a:t>	to system testing</a:t>
            </a:r>
          </a:p>
          <a:p>
            <a:endParaRPr lang="en-GB" dirty="0"/>
          </a:p>
        </p:txBody>
      </p:sp>
      <p:sp>
        <p:nvSpPr>
          <p:cNvPr id="3" name="Title 2"/>
          <p:cNvSpPr>
            <a:spLocks noGrp="1"/>
          </p:cNvSpPr>
          <p:nvPr>
            <p:ph type="title"/>
          </p:nvPr>
        </p:nvSpPr>
        <p:spPr/>
        <p:txBody>
          <a:bodyPr>
            <a:normAutofit/>
          </a:bodyPr>
          <a:lstStyle/>
          <a:p>
            <a:r>
              <a:rPr lang="en-GB" sz="2800" dirty="0" smtClean="0"/>
              <a:t>Integration</a:t>
            </a:r>
            <a:endParaRPr lang="en-GB" sz="2800" dirty="0"/>
          </a:p>
        </p:txBody>
      </p:sp>
      <p:grpSp>
        <p:nvGrpSpPr>
          <p:cNvPr id="5" name="Group 25"/>
          <p:cNvGrpSpPr>
            <a:grpSpLocks/>
          </p:cNvGrpSpPr>
          <p:nvPr/>
        </p:nvGrpSpPr>
        <p:grpSpPr bwMode="auto">
          <a:xfrm>
            <a:off x="5004048" y="1988840"/>
            <a:ext cx="3094112" cy="3649663"/>
            <a:chOff x="3696" y="799"/>
            <a:chExt cx="1592" cy="2299"/>
          </a:xfrm>
        </p:grpSpPr>
        <p:sp>
          <p:nvSpPr>
            <p:cNvPr id="6" name="Text Box 5"/>
            <p:cNvSpPr txBox="1">
              <a:spLocks noChangeArrowheads="1"/>
            </p:cNvSpPr>
            <p:nvPr/>
          </p:nvSpPr>
          <p:spPr bwMode="auto">
            <a:xfrm>
              <a:off x="3702" y="799"/>
              <a:ext cx="864" cy="266"/>
            </a:xfrm>
            <a:prstGeom prst="rect">
              <a:avLst/>
            </a:prstGeom>
            <a:solidFill>
              <a:srgbClr val="FFFF00"/>
            </a:solidFill>
            <a:ln w="25400">
              <a:solidFill>
                <a:schemeClr val="tx1"/>
              </a:solidFill>
              <a:miter lim="800000"/>
              <a:headEnd/>
              <a:tailEnd/>
            </a:ln>
            <a:effectLst/>
          </p:spPr>
          <p:txBody>
            <a:bodyPr>
              <a:spAutoFit/>
            </a:bodyPr>
            <a:lstStyle/>
            <a:p>
              <a:pPr algn="ctr">
                <a:spcBef>
                  <a:spcPct val="50000"/>
                </a:spcBef>
              </a:pPr>
              <a:r>
                <a:rPr lang="en-US" sz="2000" dirty="0"/>
                <a:t>Fit Check</a:t>
              </a:r>
            </a:p>
          </p:txBody>
        </p:sp>
        <p:sp>
          <p:nvSpPr>
            <p:cNvPr id="7" name="Text Box 6"/>
            <p:cNvSpPr txBox="1">
              <a:spLocks noChangeArrowheads="1"/>
            </p:cNvSpPr>
            <p:nvPr/>
          </p:nvSpPr>
          <p:spPr bwMode="auto">
            <a:xfrm>
              <a:off x="3696" y="2640"/>
              <a:ext cx="864" cy="458"/>
            </a:xfrm>
            <a:prstGeom prst="rect">
              <a:avLst/>
            </a:prstGeom>
            <a:solidFill>
              <a:schemeClr val="folHlink"/>
            </a:solidFill>
            <a:ln w="25400">
              <a:solidFill>
                <a:schemeClr val="tx1"/>
              </a:solidFill>
              <a:miter lim="800000"/>
              <a:headEnd/>
              <a:tailEnd/>
            </a:ln>
            <a:effectLst/>
          </p:spPr>
          <p:txBody>
            <a:bodyPr>
              <a:spAutoFit/>
            </a:bodyPr>
            <a:lstStyle/>
            <a:p>
              <a:pPr algn="ctr">
                <a:spcBef>
                  <a:spcPct val="50000"/>
                </a:spcBef>
              </a:pPr>
              <a:r>
                <a:rPr lang="en-US" sz="2000"/>
                <a:t>System Testing</a:t>
              </a:r>
            </a:p>
          </p:txBody>
        </p:sp>
        <p:sp>
          <p:nvSpPr>
            <p:cNvPr id="8" name="Text Box 9"/>
            <p:cNvSpPr txBox="1">
              <a:spLocks noChangeArrowheads="1"/>
            </p:cNvSpPr>
            <p:nvPr/>
          </p:nvSpPr>
          <p:spPr bwMode="auto">
            <a:xfrm>
              <a:off x="3696" y="1414"/>
              <a:ext cx="864" cy="266"/>
            </a:xfrm>
            <a:prstGeom prst="rect">
              <a:avLst/>
            </a:prstGeom>
            <a:solidFill>
              <a:srgbClr val="00FFFF"/>
            </a:solidFill>
            <a:ln w="25400">
              <a:solidFill>
                <a:schemeClr val="tx1"/>
              </a:solidFill>
              <a:miter lim="800000"/>
              <a:headEnd/>
              <a:tailEnd/>
            </a:ln>
            <a:effectLst/>
          </p:spPr>
          <p:txBody>
            <a:bodyPr>
              <a:spAutoFit/>
            </a:bodyPr>
            <a:lstStyle/>
            <a:p>
              <a:pPr algn="ctr">
                <a:spcBef>
                  <a:spcPct val="50000"/>
                </a:spcBef>
              </a:pPr>
              <a:r>
                <a:rPr lang="en-US" sz="2000"/>
                <a:t>Integrate</a:t>
              </a:r>
            </a:p>
          </p:txBody>
        </p:sp>
        <p:cxnSp>
          <p:nvCxnSpPr>
            <p:cNvPr id="9" name="AutoShape 13"/>
            <p:cNvCxnSpPr>
              <a:cxnSpLocks noChangeShapeType="1"/>
              <a:stCxn id="6" idx="2"/>
              <a:endCxn id="8" idx="0"/>
            </p:cNvCxnSpPr>
            <p:nvPr/>
          </p:nvCxnSpPr>
          <p:spPr bwMode="auto">
            <a:xfrm flipH="1">
              <a:off x="4128" y="1065"/>
              <a:ext cx="6" cy="349"/>
            </a:xfrm>
            <a:prstGeom prst="straightConnector1">
              <a:avLst/>
            </a:prstGeom>
            <a:noFill/>
            <a:ln w="25400">
              <a:solidFill>
                <a:schemeClr val="tx1"/>
              </a:solidFill>
              <a:round/>
              <a:headEnd/>
              <a:tailEnd type="triangle" w="med" len="med"/>
            </a:ln>
            <a:effectLst/>
          </p:spPr>
        </p:cxnSp>
        <p:cxnSp>
          <p:nvCxnSpPr>
            <p:cNvPr id="10" name="AutoShape 14"/>
            <p:cNvCxnSpPr>
              <a:cxnSpLocks noChangeShapeType="1"/>
              <a:stCxn id="8" idx="2"/>
              <a:endCxn id="15" idx="0"/>
            </p:cNvCxnSpPr>
            <p:nvPr/>
          </p:nvCxnSpPr>
          <p:spPr bwMode="auto">
            <a:xfrm>
              <a:off x="4128" y="1688"/>
              <a:ext cx="0" cy="320"/>
            </a:xfrm>
            <a:prstGeom prst="straightConnector1">
              <a:avLst/>
            </a:prstGeom>
            <a:noFill/>
            <a:ln w="25400">
              <a:solidFill>
                <a:schemeClr val="tx1"/>
              </a:solidFill>
              <a:round/>
              <a:headEnd/>
              <a:tailEnd type="triangle" w="med" len="med"/>
            </a:ln>
            <a:effectLst/>
          </p:spPr>
        </p:cxnSp>
        <p:cxnSp>
          <p:nvCxnSpPr>
            <p:cNvPr id="11" name="AutoShape 15"/>
            <p:cNvCxnSpPr>
              <a:cxnSpLocks noChangeShapeType="1"/>
              <a:stCxn id="14" idx="1"/>
              <a:endCxn id="8" idx="3"/>
            </p:cNvCxnSpPr>
            <p:nvPr/>
          </p:nvCxnSpPr>
          <p:spPr bwMode="auto">
            <a:xfrm flipH="1">
              <a:off x="4568" y="1547"/>
              <a:ext cx="224" cy="0"/>
            </a:xfrm>
            <a:prstGeom prst="straightConnector1">
              <a:avLst/>
            </a:prstGeom>
            <a:noFill/>
            <a:ln w="25400">
              <a:solidFill>
                <a:schemeClr val="tx1"/>
              </a:solidFill>
              <a:round/>
              <a:headEnd/>
              <a:tailEnd type="triangle" w="med" len="med"/>
            </a:ln>
            <a:effectLst/>
          </p:spPr>
        </p:cxnSp>
        <p:cxnSp>
          <p:nvCxnSpPr>
            <p:cNvPr id="12" name="AutoShape 16"/>
            <p:cNvCxnSpPr>
              <a:cxnSpLocks noChangeShapeType="1"/>
              <a:stCxn id="15" idx="2"/>
              <a:endCxn id="7" idx="0"/>
            </p:cNvCxnSpPr>
            <p:nvPr/>
          </p:nvCxnSpPr>
          <p:spPr bwMode="auto">
            <a:xfrm>
              <a:off x="4128" y="2290"/>
              <a:ext cx="0" cy="342"/>
            </a:xfrm>
            <a:prstGeom prst="straightConnector1">
              <a:avLst/>
            </a:prstGeom>
            <a:noFill/>
            <a:ln w="25400">
              <a:solidFill>
                <a:schemeClr val="tx1"/>
              </a:solidFill>
              <a:round/>
              <a:headEnd/>
              <a:tailEnd type="triangle" w="med" len="med"/>
            </a:ln>
            <a:effectLst/>
          </p:spPr>
        </p:cxnSp>
        <p:cxnSp>
          <p:nvCxnSpPr>
            <p:cNvPr id="13" name="AutoShape 20"/>
            <p:cNvCxnSpPr>
              <a:cxnSpLocks noChangeShapeType="1"/>
              <a:stCxn id="15" idx="3"/>
              <a:endCxn id="14" idx="3"/>
            </p:cNvCxnSpPr>
            <p:nvPr/>
          </p:nvCxnSpPr>
          <p:spPr bwMode="auto">
            <a:xfrm flipV="1">
              <a:off x="4376" y="1547"/>
              <a:ext cx="912" cy="602"/>
            </a:xfrm>
            <a:prstGeom prst="bentConnector3">
              <a:avLst>
                <a:gd name="adj1" fmla="val 119736"/>
              </a:avLst>
            </a:prstGeom>
            <a:noFill/>
            <a:ln w="25400">
              <a:solidFill>
                <a:schemeClr val="tx1"/>
              </a:solidFill>
              <a:miter lim="800000"/>
              <a:headEnd/>
              <a:tailEnd type="triangle" w="med" len="med"/>
            </a:ln>
            <a:effectLst/>
          </p:spPr>
        </p:cxnSp>
        <p:sp>
          <p:nvSpPr>
            <p:cNvPr id="14" name="Text Box 22"/>
            <p:cNvSpPr txBox="1">
              <a:spLocks noChangeArrowheads="1"/>
            </p:cNvSpPr>
            <p:nvPr/>
          </p:nvSpPr>
          <p:spPr bwMode="auto">
            <a:xfrm>
              <a:off x="4800" y="1414"/>
              <a:ext cx="480" cy="266"/>
            </a:xfrm>
            <a:prstGeom prst="rect">
              <a:avLst/>
            </a:prstGeom>
            <a:solidFill>
              <a:srgbClr val="FFFF00"/>
            </a:solidFill>
            <a:ln w="25400">
              <a:solidFill>
                <a:schemeClr val="tx1"/>
              </a:solidFill>
              <a:miter lim="800000"/>
              <a:headEnd/>
              <a:tailEnd/>
            </a:ln>
            <a:effectLst/>
          </p:spPr>
          <p:txBody>
            <a:bodyPr>
              <a:spAutoFit/>
            </a:bodyPr>
            <a:lstStyle/>
            <a:p>
              <a:pPr algn="ctr">
                <a:spcBef>
                  <a:spcPct val="50000"/>
                </a:spcBef>
              </a:pPr>
              <a:r>
                <a:rPr lang="en-US" sz="2000"/>
                <a:t>Fix</a:t>
              </a:r>
            </a:p>
          </p:txBody>
        </p:sp>
        <p:sp>
          <p:nvSpPr>
            <p:cNvPr id="15" name="Text Box 23"/>
            <p:cNvSpPr txBox="1">
              <a:spLocks noChangeArrowheads="1"/>
            </p:cNvSpPr>
            <p:nvPr/>
          </p:nvSpPr>
          <p:spPr bwMode="auto">
            <a:xfrm>
              <a:off x="3888" y="2016"/>
              <a:ext cx="480" cy="266"/>
            </a:xfrm>
            <a:prstGeom prst="rect">
              <a:avLst/>
            </a:prstGeom>
            <a:solidFill>
              <a:srgbClr val="FFFF00"/>
            </a:solidFill>
            <a:ln w="25400">
              <a:solidFill>
                <a:schemeClr val="tx1"/>
              </a:solidFill>
              <a:miter lim="800000"/>
              <a:headEnd/>
              <a:tailEnd/>
            </a:ln>
            <a:effectLst/>
          </p:spPr>
          <p:txBody>
            <a:bodyPr>
              <a:spAutoFit/>
            </a:bodyPr>
            <a:lstStyle/>
            <a:p>
              <a:pPr algn="ctr">
                <a:spcBef>
                  <a:spcPct val="50000"/>
                </a:spcBef>
              </a:pPr>
              <a:r>
                <a:rPr lang="en-US" sz="2000"/>
                <a:t>Test</a:t>
              </a:r>
            </a:p>
          </p:txBody>
        </p:sp>
        <p:cxnSp>
          <p:nvCxnSpPr>
            <p:cNvPr id="16" name="AutoShape 24"/>
            <p:cNvCxnSpPr>
              <a:cxnSpLocks noChangeShapeType="1"/>
            </p:cNvCxnSpPr>
            <p:nvPr/>
          </p:nvCxnSpPr>
          <p:spPr bwMode="auto">
            <a:xfrm>
              <a:off x="4560" y="949"/>
              <a:ext cx="720" cy="598"/>
            </a:xfrm>
            <a:prstGeom prst="bentConnector3">
              <a:avLst>
                <a:gd name="adj1" fmla="val 126111"/>
              </a:avLst>
            </a:prstGeom>
            <a:noFill/>
            <a:ln w="25400">
              <a:solidFill>
                <a:schemeClr val="tx1"/>
              </a:solidFill>
              <a:miter lim="800000"/>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smtClean="0"/>
              <a:t>This will obviously depend on the goals &amp; objectives set at the start.</a:t>
            </a:r>
          </a:p>
          <a:p>
            <a:endParaRPr lang="en-GB" sz="2000" dirty="0" smtClean="0"/>
          </a:p>
          <a:p>
            <a:endParaRPr lang="en-GB" sz="2000" dirty="0" smtClean="0"/>
          </a:p>
          <a:p>
            <a:endParaRPr lang="en-GB" sz="2000" dirty="0" smtClean="0"/>
          </a:p>
          <a:p>
            <a:r>
              <a:rPr lang="en-GB" sz="2000" dirty="0" smtClean="0"/>
              <a:t>HOWEVER, there should be a TEST SPECIFICATION that exercises the “equipment” in such a way that the team can show that goals / objectives have been met (or not).</a:t>
            </a:r>
            <a:endParaRPr lang="en-GB" sz="2000" dirty="0"/>
          </a:p>
        </p:txBody>
      </p:sp>
      <p:sp>
        <p:nvSpPr>
          <p:cNvPr id="3" name="Title 2"/>
          <p:cNvSpPr>
            <a:spLocks noGrp="1"/>
          </p:cNvSpPr>
          <p:nvPr>
            <p:ph type="title"/>
          </p:nvPr>
        </p:nvSpPr>
        <p:spPr/>
        <p:txBody>
          <a:bodyPr>
            <a:normAutofit/>
          </a:bodyPr>
          <a:lstStyle/>
          <a:p>
            <a:r>
              <a:rPr lang="en-GB" sz="2800" dirty="0" smtClean="0"/>
              <a:t>System Testing phase</a:t>
            </a:r>
            <a:endParaRPr lang="en-GB"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TEAM ORGANISATION – roles &amp; responsibilities</a:t>
            </a:r>
          </a:p>
          <a:p>
            <a:endParaRPr lang="en-GB" dirty="0" smtClean="0"/>
          </a:p>
          <a:p>
            <a:r>
              <a:rPr lang="en-GB" dirty="0" smtClean="0"/>
              <a:t>TEAM MANAGEMENT – majors on RISK</a:t>
            </a:r>
          </a:p>
          <a:p>
            <a:endParaRPr lang="en-GB" dirty="0" smtClean="0"/>
          </a:p>
          <a:p>
            <a:r>
              <a:rPr lang="en-GB" dirty="0" smtClean="0"/>
              <a:t>PROJECT PLAN – “You need to provide a suitably detailed project plan with clear milestones and deliverables.”</a:t>
            </a:r>
          </a:p>
          <a:p>
            <a:endParaRPr lang="en-GB" dirty="0"/>
          </a:p>
        </p:txBody>
      </p:sp>
      <p:sp>
        <p:nvSpPr>
          <p:cNvPr id="3" name="Title 2"/>
          <p:cNvSpPr>
            <a:spLocks noGrp="1"/>
          </p:cNvSpPr>
          <p:nvPr>
            <p:ph type="title"/>
          </p:nvPr>
        </p:nvSpPr>
        <p:spPr/>
        <p:txBody>
          <a:bodyPr>
            <a:normAutofit/>
          </a:bodyPr>
          <a:lstStyle/>
          <a:p>
            <a:r>
              <a:rPr lang="en-GB" sz="2800" dirty="0" smtClean="0"/>
              <a:t>Project Execution Plan</a:t>
            </a:r>
            <a:endParaRPr lang="en-GB"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sz="2400" dirty="0" smtClean="0"/>
              <a:t>Effort focus changes as a function of phase</a:t>
            </a:r>
          </a:p>
          <a:p>
            <a:pPr lvl="1">
              <a:lnSpc>
                <a:spcPct val="90000"/>
              </a:lnSpc>
            </a:pPr>
            <a:r>
              <a:rPr lang="en-US" sz="2000" dirty="0" smtClean="0"/>
              <a:t>Design can be highly theoretical involving simulations and calculations</a:t>
            </a:r>
          </a:p>
          <a:p>
            <a:pPr lvl="1">
              <a:lnSpc>
                <a:spcPct val="90000"/>
              </a:lnSpc>
            </a:pPr>
            <a:r>
              <a:rPr lang="en-US" sz="2000" dirty="0" smtClean="0"/>
              <a:t>Development involves “experiments” and testing concepts to gain information necessary for the design</a:t>
            </a:r>
          </a:p>
          <a:p>
            <a:pPr lvl="1">
              <a:lnSpc>
                <a:spcPct val="90000"/>
              </a:lnSpc>
            </a:pPr>
            <a:r>
              <a:rPr lang="en-US" sz="2000" dirty="0" smtClean="0"/>
              <a:t>Fabrication, Integration, and System testing requires practical skills that help to realize the design in hardware and software</a:t>
            </a:r>
          </a:p>
          <a:p>
            <a:pPr>
              <a:lnSpc>
                <a:spcPct val="90000"/>
              </a:lnSpc>
            </a:pPr>
            <a:r>
              <a:rPr lang="en-US" sz="2400" dirty="0" smtClean="0"/>
              <a:t>Resource needs and costs changes as a function of phase</a:t>
            </a:r>
          </a:p>
          <a:p>
            <a:pPr lvl="1">
              <a:lnSpc>
                <a:spcPct val="90000"/>
              </a:lnSpc>
            </a:pPr>
            <a:r>
              <a:rPr lang="en-US" sz="2000" dirty="0" smtClean="0"/>
              <a:t>Design requires no hardware and fewer personnel</a:t>
            </a:r>
          </a:p>
          <a:p>
            <a:pPr lvl="1">
              <a:lnSpc>
                <a:spcPct val="90000"/>
              </a:lnSpc>
            </a:pPr>
            <a:r>
              <a:rPr lang="en-US" sz="2000" dirty="0" smtClean="0"/>
              <a:t>Development costs increase a bit with some prototyping</a:t>
            </a:r>
          </a:p>
          <a:p>
            <a:pPr lvl="1">
              <a:lnSpc>
                <a:spcPct val="90000"/>
              </a:lnSpc>
            </a:pPr>
            <a:r>
              <a:rPr lang="en-US" sz="2000" dirty="0" smtClean="0"/>
              <a:t>Major cost in personnel and hardware is in fabrication, integration and testing</a:t>
            </a:r>
          </a:p>
          <a:p>
            <a:endParaRPr lang="en-GB" dirty="0"/>
          </a:p>
        </p:txBody>
      </p:sp>
      <p:sp>
        <p:nvSpPr>
          <p:cNvPr id="3" name="Title 2"/>
          <p:cNvSpPr>
            <a:spLocks noGrp="1"/>
          </p:cNvSpPr>
          <p:nvPr>
            <p:ph type="title"/>
          </p:nvPr>
        </p:nvSpPr>
        <p:spPr/>
        <p:txBody>
          <a:bodyPr>
            <a:normAutofit/>
          </a:bodyPr>
          <a:lstStyle/>
          <a:p>
            <a:r>
              <a:rPr lang="en-US" sz="2800" dirty="0" smtClean="0"/>
              <a:t>Process Flow During Life Cycle</a:t>
            </a: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sz="2400" dirty="0" smtClean="0">
                <a:solidFill>
                  <a:srgbClr val="FF0000"/>
                </a:solidFill>
              </a:rPr>
              <a:t>Define research question(s) and objectives</a:t>
            </a:r>
          </a:p>
          <a:p>
            <a:pPr>
              <a:lnSpc>
                <a:spcPct val="90000"/>
              </a:lnSpc>
            </a:pPr>
            <a:r>
              <a:rPr lang="en-US" sz="2400" dirty="0" smtClean="0"/>
              <a:t>System level design</a:t>
            </a:r>
          </a:p>
          <a:p>
            <a:pPr lvl="1">
              <a:lnSpc>
                <a:spcPct val="90000"/>
              </a:lnSpc>
            </a:pPr>
            <a:r>
              <a:rPr lang="en-US" sz="2000" dirty="0" smtClean="0"/>
              <a:t>System requirements derived from goals and objectives</a:t>
            </a:r>
          </a:p>
          <a:p>
            <a:pPr lvl="1">
              <a:lnSpc>
                <a:spcPct val="90000"/>
              </a:lnSpc>
            </a:pPr>
            <a:r>
              <a:rPr lang="en-US" sz="2000" dirty="0" smtClean="0"/>
              <a:t>Identify major subsystems and interfaces</a:t>
            </a:r>
          </a:p>
          <a:p>
            <a:pPr>
              <a:lnSpc>
                <a:spcPct val="90000"/>
              </a:lnSpc>
            </a:pPr>
            <a:r>
              <a:rPr lang="en-US" sz="2400" dirty="0" smtClean="0"/>
              <a:t>Concept hardware and software design</a:t>
            </a:r>
          </a:p>
          <a:p>
            <a:pPr lvl="1">
              <a:lnSpc>
                <a:spcPct val="90000"/>
              </a:lnSpc>
            </a:pPr>
            <a:r>
              <a:rPr lang="en-US" sz="2000" dirty="0" smtClean="0"/>
              <a:t>Derived from system requirements and constraints</a:t>
            </a:r>
          </a:p>
          <a:p>
            <a:pPr lvl="1">
              <a:lnSpc>
                <a:spcPct val="90000"/>
              </a:lnSpc>
            </a:pPr>
            <a:r>
              <a:rPr lang="en-US" sz="2000" dirty="0" smtClean="0"/>
              <a:t>Identify parts, costs &amp; availability</a:t>
            </a:r>
          </a:p>
          <a:p>
            <a:pPr>
              <a:lnSpc>
                <a:spcPct val="90000"/>
              </a:lnSpc>
            </a:pPr>
            <a:r>
              <a:rPr lang="en-US" sz="2400" dirty="0" smtClean="0"/>
              <a:t>Establish tasks, schedule, resource needs and plans for remaining phases of life-cycle</a:t>
            </a:r>
          </a:p>
          <a:p>
            <a:pPr>
              <a:lnSpc>
                <a:spcPct val="90000"/>
              </a:lnSpc>
            </a:pPr>
            <a:r>
              <a:rPr lang="en-US" sz="2400" dirty="0" smtClean="0"/>
              <a:t>Develop preliminary risk assessment &amp; management plan</a:t>
            </a:r>
          </a:p>
          <a:p>
            <a:pPr>
              <a:lnSpc>
                <a:spcPct val="90000"/>
              </a:lnSpc>
            </a:pPr>
            <a:r>
              <a:rPr lang="en-US" sz="2400" dirty="0" smtClean="0"/>
              <a:t>Phase terminates with Preliminary Design Review (PDR)</a:t>
            </a:r>
          </a:p>
          <a:p>
            <a:pPr>
              <a:lnSpc>
                <a:spcPct val="90000"/>
              </a:lnSpc>
            </a:pPr>
            <a:r>
              <a:rPr lang="en-US" sz="2400" i="1" dirty="0" smtClean="0"/>
              <a:t>NOTE: Little to no hardware testing or prototyping</a:t>
            </a:r>
          </a:p>
          <a:p>
            <a:pPr>
              <a:lnSpc>
                <a:spcPct val="90000"/>
              </a:lnSpc>
            </a:pPr>
            <a:endParaRPr lang="en-US" sz="2400" dirty="0" smtClean="0"/>
          </a:p>
          <a:p>
            <a:endParaRPr lang="en-GB" sz="1800" dirty="0"/>
          </a:p>
        </p:txBody>
      </p:sp>
      <p:sp>
        <p:nvSpPr>
          <p:cNvPr id="3" name="Title 2"/>
          <p:cNvSpPr>
            <a:spLocks noGrp="1"/>
          </p:cNvSpPr>
          <p:nvPr>
            <p:ph type="title"/>
          </p:nvPr>
        </p:nvSpPr>
        <p:spPr/>
        <p:txBody>
          <a:bodyPr>
            <a:normAutofit/>
          </a:bodyPr>
          <a:lstStyle/>
          <a:p>
            <a:r>
              <a:rPr lang="en-GB" sz="2800" dirty="0" smtClean="0"/>
              <a:t>Design Phase – Major Tasks</a:t>
            </a:r>
            <a:endParaRPr lang="en-GB"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RESEARCH QUESTION(S)</a:t>
            </a:r>
          </a:p>
          <a:p>
            <a:endParaRPr lang="en-GB" dirty="0" smtClean="0"/>
          </a:p>
          <a:p>
            <a:r>
              <a:rPr lang="en-GB" dirty="0" smtClean="0"/>
              <a:t>In your project groups using your elevator pitch, try to define your research question(s)</a:t>
            </a:r>
          </a:p>
          <a:p>
            <a:endParaRPr lang="en-GB" dirty="0" smtClean="0"/>
          </a:p>
          <a:p>
            <a:endParaRPr lang="en-GB" dirty="0" smtClean="0"/>
          </a:p>
        </p:txBody>
      </p:sp>
      <p:sp>
        <p:nvSpPr>
          <p:cNvPr id="3" name="Title 2"/>
          <p:cNvSpPr>
            <a:spLocks noGrp="1"/>
          </p:cNvSpPr>
          <p:nvPr>
            <p:ph type="title"/>
          </p:nvPr>
        </p:nvSpPr>
        <p:spPr/>
        <p:txBody>
          <a:bodyPr>
            <a:normAutofit/>
          </a:bodyPr>
          <a:lstStyle/>
          <a:p>
            <a:r>
              <a:rPr lang="en-US" sz="2800" dirty="0" smtClean="0">
                <a:solidFill>
                  <a:srgbClr val="FF0000"/>
                </a:solidFill>
              </a:rPr>
              <a:t>Define research question(s) and objectives</a:t>
            </a:r>
            <a:endParaRPr lang="en-GB"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0070C0"/>
                </a:solidFill>
              </a:rPr>
              <a:t>S</a:t>
            </a:r>
            <a:r>
              <a:rPr lang="en-GB" dirty="0" smtClean="0"/>
              <a:t>pecific</a:t>
            </a:r>
          </a:p>
          <a:p>
            <a:endParaRPr lang="en-GB" dirty="0" smtClean="0">
              <a:solidFill>
                <a:srgbClr val="0070C0"/>
              </a:solidFill>
            </a:endParaRPr>
          </a:p>
          <a:p>
            <a:r>
              <a:rPr lang="en-GB" dirty="0" smtClean="0">
                <a:solidFill>
                  <a:srgbClr val="0070C0"/>
                </a:solidFill>
              </a:rPr>
              <a:t>M</a:t>
            </a:r>
            <a:r>
              <a:rPr lang="en-GB" dirty="0" smtClean="0"/>
              <a:t>easurable</a:t>
            </a:r>
          </a:p>
          <a:p>
            <a:endParaRPr lang="en-GB" dirty="0" smtClean="0">
              <a:solidFill>
                <a:srgbClr val="0070C0"/>
              </a:solidFill>
            </a:endParaRPr>
          </a:p>
          <a:p>
            <a:r>
              <a:rPr lang="en-GB" dirty="0" smtClean="0">
                <a:solidFill>
                  <a:srgbClr val="0070C0"/>
                </a:solidFill>
              </a:rPr>
              <a:t>A</a:t>
            </a:r>
            <a:r>
              <a:rPr lang="en-GB" dirty="0" smtClean="0"/>
              <a:t>ttainable</a:t>
            </a:r>
          </a:p>
          <a:p>
            <a:endParaRPr lang="en-GB" dirty="0" smtClean="0"/>
          </a:p>
          <a:p>
            <a:r>
              <a:rPr lang="en-GB" dirty="0" smtClean="0">
                <a:solidFill>
                  <a:srgbClr val="0070C0"/>
                </a:solidFill>
              </a:rPr>
              <a:t>R</a:t>
            </a:r>
            <a:r>
              <a:rPr lang="en-GB" dirty="0" smtClean="0"/>
              <a:t>elevant</a:t>
            </a:r>
          </a:p>
          <a:p>
            <a:endParaRPr lang="en-GB" dirty="0" smtClean="0"/>
          </a:p>
          <a:p>
            <a:r>
              <a:rPr lang="en-GB" dirty="0" smtClean="0">
                <a:solidFill>
                  <a:srgbClr val="0070C0"/>
                </a:solidFill>
              </a:rPr>
              <a:t>T</a:t>
            </a:r>
            <a:r>
              <a:rPr lang="en-GB" dirty="0" smtClean="0"/>
              <a:t>imely</a:t>
            </a:r>
            <a:endParaRPr lang="en-GB" dirty="0"/>
          </a:p>
        </p:txBody>
      </p:sp>
      <p:sp>
        <p:nvSpPr>
          <p:cNvPr id="3" name="Title 2"/>
          <p:cNvSpPr>
            <a:spLocks noGrp="1"/>
          </p:cNvSpPr>
          <p:nvPr>
            <p:ph type="title"/>
          </p:nvPr>
        </p:nvSpPr>
        <p:spPr/>
        <p:txBody>
          <a:bodyPr>
            <a:normAutofit/>
          </a:bodyPr>
          <a:lstStyle/>
          <a:p>
            <a:r>
              <a:rPr lang="en-GB" sz="2800" dirty="0" smtClean="0"/>
              <a:t>S.M.A.R.T objectives</a:t>
            </a:r>
            <a:endParaRPr lang="en-GB"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Each group should prepare an elevator pitch of length one minute that describes their project.</a:t>
            </a:r>
          </a:p>
          <a:p>
            <a:endParaRPr lang="en-GB" dirty="0" smtClean="0"/>
          </a:p>
          <a:p>
            <a:r>
              <a:rPr lang="en-GB" dirty="0" smtClean="0"/>
              <a:t>As a rough guide, speaking is at a rate of 80 – 160 words per minute so assume ~120 words is required. </a:t>
            </a:r>
          </a:p>
          <a:p>
            <a:endParaRPr lang="en-GB" dirty="0" smtClean="0"/>
          </a:p>
          <a:p>
            <a:r>
              <a:rPr lang="en-GB" dirty="0" smtClean="0"/>
              <a:t>Select a team leader and s/he will deliver your pitch</a:t>
            </a:r>
          </a:p>
        </p:txBody>
      </p:sp>
      <p:sp>
        <p:nvSpPr>
          <p:cNvPr id="3" name="Title 2"/>
          <p:cNvSpPr>
            <a:spLocks noGrp="1"/>
          </p:cNvSpPr>
          <p:nvPr>
            <p:ph type="title"/>
          </p:nvPr>
        </p:nvSpPr>
        <p:spPr/>
        <p:txBody>
          <a:bodyPr>
            <a:normAutofit/>
          </a:bodyPr>
          <a:lstStyle/>
          <a:p>
            <a:r>
              <a:rPr lang="en-GB" sz="2800" dirty="0" smtClean="0"/>
              <a:t>Your projects</a:t>
            </a:r>
            <a:endParaRPr lang="en-GB"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Use your elevator pitch and your Research Question(s), in your project groups try to define a set of SMART objectives – say 5 for this project  </a:t>
            </a:r>
            <a:endParaRPr lang="en-GB" dirty="0"/>
          </a:p>
        </p:txBody>
      </p:sp>
      <p:sp>
        <p:nvSpPr>
          <p:cNvPr id="3" name="Title 2"/>
          <p:cNvSpPr>
            <a:spLocks noGrp="1"/>
          </p:cNvSpPr>
          <p:nvPr>
            <p:ph type="title"/>
          </p:nvPr>
        </p:nvSpPr>
        <p:spPr/>
        <p:txBody>
          <a:bodyPr>
            <a:normAutofit/>
          </a:bodyPr>
          <a:lstStyle/>
          <a:p>
            <a:r>
              <a:rPr lang="en-GB" sz="2800" dirty="0" smtClean="0"/>
              <a:t>Your </a:t>
            </a:r>
            <a:r>
              <a:rPr lang="en-GB" sz="2800" dirty="0" err="1" smtClean="0"/>
              <a:t>MEng</a:t>
            </a:r>
            <a:r>
              <a:rPr lang="en-GB" sz="2800" dirty="0" smtClean="0"/>
              <a:t> project</a:t>
            </a:r>
            <a:endParaRPr lang="en-GB"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sz="2400" dirty="0" smtClean="0"/>
              <a:t>Define goals and objectives</a:t>
            </a:r>
          </a:p>
          <a:p>
            <a:pPr>
              <a:lnSpc>
                <a:spcPct val="90000"/>
              </a:lnSpc>
            </a:pPr>
            <a:r>
              <a:rPr lang="en-US" sz="2400" dirty="0" smtClean="0">
                <a:solidFill>
                  <a:srgbClr val="FF0000"/>
                </a:solidFill>
              </a:rPr>
              <a:t>System level design</a:t>
            </a:r>
          </a:p>
          <a:p>
            <a:pPr lvl="1">
              <a:lnSpc>
                <a:spcPct val="90000"/>
              </a:lnSpc>
            </a:pPr>
            <a:r>
              <a:rPr lang="en-US" sz="2000" dirty="0" smtClean="0"/>
              <a:t>System requirements derived from goal and objectives</a:t>
            </a:r>
          </a:p>
          <a:p>
            <a:pPr lvl="1">
              <a:lnSpc>
                <a:spcPct val="90000"/>
              </a:lnSpc>
            </a:pPr>
            <a:r>
              <a:rPr lang="en-US" sz="2000" dirty="0" smtClean="0"/>
              <a:t>Identify major subsystems and interfaces</a:t>
            </a:r>
          </a:p>
          <a:p>
            <a:pPr>
              <a:lnSpc>
                <a:spcPct val="90000"/>
              </a:lnSpc>
            </a:pPr>
            <a:r>
              <a:rPr lang="en-US" sz="2400" dirty="0" smtClean="0"/>
              <a:t>Concept hardware and software design</a:t>
            </a:r>
          </a:p>
          <a:p>
            <a:pPr lvl="1">
              <a:lnSpc>
                <a:spcPct val="90000"/>
              </a:lnSpc>
            </a:pPr>
            <a:r>
              <a:rPr lang="en-US" sz="2000" dirty="0" smtClean="0"/>
              <a:t>Derived from system requirements and constraints</a:t>
            </a:r>
          </a:p>
          <a:p>
            <a:pPr lvl="1">
              <a:lnSpc>
                <a:spcPct val="90000"/>
              </a:lnSpc>
            </a:pPr>
            <a:r>
              <a:rPr lang="en-US" sz="2000" dirty="0" smtClean="0"/>
              <a:t>Identify parts, costs &amp; availability</a:t>
            </a:r>
          </a:p>
          <a:p>
            <a:pPr>
              <a:lnSpc>
                <a:spcPct val="90000"/>
              </a:lnSpc>
            </a:pPr>
            <a:r>
              <a:rPr lang="en-US" sz="2400" dirty="0" smtClean="0"/>
              <a:t>Establish tasks, schedule, resource needs and plans for remaining phases of life-cycle</a:t>
            </a:r>
          </a:p>
          <a:p>
            <a:pPr>
              <a:lnSpc>
                <a:spcPct val="90000"/>
              </a:lnSpc>
            </a:pPr>
            <a:r>
              <a:rPr lang="en-US" sz="2400" dirty="0" smtClean="0"/>
              <a:t>Develop preliminary risk assessment &amp; management plan</a:t>
            </a:r>
          </a:p>
          <a:p>
            <a:pPr>
              <a:lnSpc>
                <a:spcPct val="90000"/>
              </a:lnSpc>
            </a:pPr>
            <a:r>
              <a:rPr lang="en-US" sz="2400" dirty="0" smtClean="0"/>
              <a:t>Phase terminates with Preliminary Design Review (PDR)</a:t>
            </a:r>
          </a:p>
          <a:p>
            <a:pPr>
              <a:lnSpc>
                <a:spcPct val="90000"/>
              </a:lnSpc>
            </a:pPr>
            <a:r>
              <a:rPr lang="en-US" sz="2400" i="1" dirty="0" smtClean="0"/>
              <a:t>NOTE: Little to no hardware testing or prototyping</a:t>
            </a:r>
          </a:p>
          <a:p>
            <a:pPr>
              <a:lnSpc>
                <a:spcPct val="90000"/>
              </a:lnSpc>
            </a:pPr>
            <a:endParaRPr lang="en-US" sz="2400" dirty="0" smtClean="0"/>
          </a:p>
          <a:p>
            <a:endParaRPr lang="en-GB" sz="1800" dirty="0"/>
          </a:p>
        </p:txBody>
      </p:sp>
      <p:sp>
        <p:nvSpPr>
          <p:cNvPr id="3" name="Title 2"/>
          <p:cNvSpPr>
            <a:spLocks noGrp="1"/>
          </p:cNvSpPr>
          <p:nvPr>
            <p:ph type="title"/>
          </p:nvPr>
        </p:nvSpPr>
        <p:spPr/>
        <p:txBody>
          <a:bodyPr>
            <a:normAutofit/>
          </a:bodyPr>
          <a:lstStyle/>
          <a:p>
            <a:r>
              <a:rPr lang="en-GB" sz="2800" dirty="0" smtClean="0"/>
              <a:t>Design Phase – Major Tasks</a:t>
            </a:r>
            <a:endParaRPr lang="en-GB"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GB" dirty="0" smtClean="0"/>
              <a:t>Contents</a:t>
            </a:r>
          </a:p>
          <a:p>
            <a:r>
              <a:rPr lang="en-GB" dirty="0" smtClean="0"/>
              <a:t>1 Introduction </a:t>
            </a:r>
          </a:p>
          <a:p>
            <a:r>
              <a:rPr lang="en-GB" dirty="0" smtClean="0"/>
              <a:t>1.1 Parties . . . . . . . . . . . . . . . . . . . . . . . . . . . . . . . . . . . . . . . . . . . . . . . </a:t>
            </a:r>
          </a:p>
          <a:p>
            <a:r>
              <a:rPr lang="en-GB" dirty="0" smtClean="0"/>
              <a:t>1.2 Purpose and goal . . . . . . . . . . . . . . . . . . . . . . . . . . . . . . . . . . . . . . . . .</a:t>
            </a:r>
          </a:p>
          <a:p>
            <a:r>
              <a:rPr lang="en-GB" dirty="0" smtClean="0"/>
              <a:t>1.3 Usage . . . . . . . . . . . . . . . . . . . . . . . . . . . . . . . . . . . . . . . . . . . . . . . </a:t>
            </a:r>
          </a:p>
          <a:p>
            <a:r>
              <a:rPr lang="en-GB" dirty="0" smtClean="0"/>
              <a:t>1.4 Background information . . . . . . . . . . . . . . . . . . . . . . . . . . . . . . . . . . . . .</a:t>
            </a:r>
          </a:p>
          <a:p>
            <a:r>
              <a:rPr lang="en-GB" dirty="0" smtClean="0"/>
              <a:t>1.5 </a:t>
            </a:r>
            <a:r>
              <a:rPr lang="en-GB" dirty="0" err="1" smtClean="0"/>
              <a:t>Deﬁnitions</a:t>
            </a:r>
            <a:r>
              <a:rPr lang="en-GB" dirty="0" smtClean="0"/>
              <a:t> . . . . . . . . . . . . . . . . . . . . . . . . . . . . . . . . . . . . . . . . . . . . .</a:t>
            </a:r>
          </a:p>
          <a:p>
            <a:r>
              <a:rPr lang="en-GB" dirty="0" smtClean="0"/>
              <a:t>1.6 Environmental limitations . . . . . . . . . . . . . . . . . . . . . . . . . . . . . . . . . . . . .</a:t>
            </a:r>
          </a:p>
          <a:p>
            <a:r>
              <a:rPr lang="en-GB" dirty="0" smtClean="0"/>
              <a:t>2 Overview of the </a:t>
            </a:r>
            <a:r>
              <a:rPr lang="en-GB" smtClean="0"/>
              <a:t>system </a:t>
            </a:r>
            <a:endParaRPr lang="en-GB" dirty="0" smtClean="0"/>
          </a:p>
          <a:p>
            <a:r>
              <a:rPr lang="en-GB" dirty="0" smtClean="0"/>
              <a:t>2.1 Subsystems . . . . . . . . . . . . . . . . . . . . . . . . . . . . . . . . . . . . . . . . . . . . </a:t>
            </a:r>
          </a:p>
          <a:p>
            <a:r>
              <a:rPr lang="en-GB" dirty="0" smtClean="0"/>
              <a:t>2.1.1 Robot . . . . . . . . . . . . . . . . . . . . . . . . . . . . . . . . . . . . . . . . . . .</a:t>
            </a:r>
          </a:p>
          <a:p>
            <a:r>
              <a:rPr lang="en-GB" dirty="0" smtClean="0"/>
              <a:t>2.1.2 Laptop . . . . . . . . . . . . . . . . . . . . . . . . . . . . . . . . . . . . . . . . . . </a:t>
            </a:r>
          </a:p>
          <a:p>
            <a:r>
              <a:rPr lang="en-GB" dirty="0" smtClean="0"/>
              <a:t>2.2 Product components . . . . . . . . . . . . . . . . . . . . . . . . . . . . . . . . . . . . . . .</a:t>
            </a:r>
          </a:p>
          <a:p>
            <a:r>
              <a:rPr lang="en-GB" dirty="0" smtClean="0"/>
              <a:t>2.3 Dependencies on other systems . . . . . . . . . . . . . . . . . . . . . . . . . . . . . . . . . </a:t>
            </a:r>
          </a:p>
          <a:p>
            <a:r>
              <a:rPr lang="en-GB" dirty="0" smtClean="0"/>
              <a:t>2.4 Design philosophy . . . . . . . . . . . . . . . . . . . . . . . . . . . . . . . . . . . . . . . . </a:t>
            </a:r>
          </a:p>
          <a:p>
            <a:r>
              <a:rPr lang="en-GB" dirty="0" smtClean="0"/>
              <a:t>3 Software requirements </a:t>
            </a:r>
          </a:p>
          <a:p>
            <a:r>
              <a:rPr lang="en-GB" dirty="0" smtClean="0"/>
              <a:t>3.1 Mapping requirements . . . . . . . . . . . . . . . . . . . . . . . . . . . . . . . . . . . . . . </a:t>
            </a:r>
          </a:p>
          <a:p>
            <a:r>
              <a:rPr lang="en-GB" dirty="0" smtClean="0"/>
              <a:t>3.2 Trajectory planning requirements . . . . . . . . . . . . . . . . . . . . . . . . . . . . . . . .</a:t>
            </a:r>
          </a:p>
          <a:p>
            <a:r>
              <a:rPr lang="en-GB" dirty="0" smtClean="0"/>
              <a:t>3.3 Navigation and localization requirements . . . . . . . . . . . . . . . . . . . . . . . . . . . .</a:t>
            </a:r>
          </a:p>
          <a:p>
            <a:r>
              <a:rPr lang="en-GB" dirty="0" smtClean="0"/>
              <a:t>3.4 Other requirements on the software . . . . . . . . . . . . . . . . . . . . . . . . . . . . . . .</a:t>
            </a:r>
          </a:p>
          <a:p>
            <a:r>
              <a:rPr lang="en-GB" dirty="0" smtClean="0"/>
              <a:t>4 Robot requirements </a:t>
            </a:r>
          </a:p>
          <a:p>
            <a:r>
              <a:rPr lang="en-GB" dirty="0" smtClean="0"/>
              <a:t>5 Delivery and </a:t>
            </a:r>
            <a:r>
              <a:rPr lang="en-GB" dirty="0" err="1" smtClean="0"/>
              <a:t>subdelivery</a:t>
            </a:r>
            <a:r>
              <a:rPr lang="en-GB" dirty="0" smtClean="0"/>
              <a:t> requirements </a:t>
            </a:r>
          </a:p>
          <a:p>
            <a:r>
              <a:rPr lang="en-GB" dirty="0" smtClean="0"/>
              <a:t>6 Requirements regarding further development </a:t>
            </a:r>
          </a:p>
          <a:p>
            <a:r>
              <a:rPr lang="en-GB" dirty="0" smtClean="0"/>
              <a:t>7 Economy </a:t>
            </a:r>
          </a:p>
          <a:p>
            <a:r>
              <a:rPr lang="en-GB" dirty="0" smtClean="0"/>
              <a:t>8 Documentation and media</a:t>
            </a:r>
            <a:endParaRPr lang="en-GB" dirty="0"/>
          </a:p>
        </p:txBody>
      </p:sp>
      <p:sp>
        <p:nvSpPr>
          <p:cNvPr id="3" name="Title 2"/>
          <p:cNvSpPr>
            <a:spLocks noGrp="1"/>
          </p:cNvSpPr>
          <p:nvPr>
            <p:ph type="title"/>
          </p:nvPr>
        </p:nvSpPr>
        <p:spPr/>
        <p:txBody>
          <a:bodyPr>
            <a:normAutofit/>
          </a:bodyPr>
          <a:lstStyle/>
          <a:p>
            <a:r>
              <a:rPr lang="en-GB" sz="2800" dirty="0" smtClean="0"/>
              <a:t>Systems Specification – example contents</a:t>
            </a:r>
            <a:endParaRPr lang="en-GB"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sz="2400" dirty="0" smtClean="0"/>
              <a:t>Define goals and objectives</a:t>
            </a:r>
          </a:p>
          <a:p>
            <a:pPr>
              <a:lnSpc>
                <a:spcPct val="90000"/>
              </a:lnSpc>
            </a:pPr>
            <a:r>
              <a:rPr lang="en-US" sz="2400" dirty="0" smtClean="0"/>
              <a:t>System level design</a:t>
            </a:r>
          </a:p>
          <a:p>
            <a:pPr lvl="1">
              <a:lnSpc>
                <a:spcPct val="90000"/>
              </a:lnSpc>
            </a:pPr>
            <a:r>
              <a:rPr lang="en-US" sz="2000" dirty="0" smtClean="0"/>
              <a:t>System requirements derived from goal and objectives</a:t>
            </a:r>
          </a:p>
          <a:p>
            <a:pPr lvl="1">
              <a:lnSpc>
                <a:spcPct val="90000"/>
              </a:lnSpc>
            </a:pPr>
            <a:r>
              <a:rPr lang="en-US" sz="2000" dirty="0" smtClean="0"/>
              <a:t>Identify major subsystems and interfaces</a:t>
            </a:r>
          </a:p>
          <a:p>
            <a:pPr>
              <a:lnSpc>
                <a:spcPct val="90000"/>
              </a:lnSpc>
            </a:pPr>
            <a:r>
              <a:rPr lang="en-US" sz="2400" dirty="0" smtClean="0">
                <a:solidFill>
                  <a:srgbClr val="FF0000"/>
                </a:solidFill>
              </a:rPr>
              <a:t>Concept hardware and software design</a:t>
            </a:r>
          </a:p>
          <a:p>
            <a:pPr lvl="1">
              <a:lnSpc>
                <a:spcPct val="90000"/>
              </a:lnSpc>
            </a:pPr>
            <a:r>
              <a:rPr lang="en-US" sz="2000" dirty="0" smtClean="0"/>
              <a:t>Derived from system requirements and constraints</a:t>
            </a:r>
          </a:p>
          <a:p>
            <a:pPr lvl="1">
              <a:lnSpc>
                <a:spcPct val="90000"/>
              </a:lnSpc>
            </a:pPr>
            <a:r>
              <a:rPr lang="en-US" sz="2000" dirty="0" smtClean="0"/>
              <a:t>Identify parts, costs &amp; availability</a:t>
            </a:r>
          </a:p>
          <a:p>
            <a:pPr>
              <a:lnSpc>
                <a:spcPct val="90000"/>
              </a:lnSpc>
            </a:pPr>
            <a:r>
              <a:rPr lang="en-US" sz="2400" dirty="0" smtClean="0"/>
              <a:t>Establish tasks, schedule, resource needs and plans for remaining phases of life-cycle</a:t>
            </a:r>
          </a:p>
          <a:p>
            <a:pPr>
              <a:lnSpc>
                <a:spcPct val="90000"/>
              </a:lnSpc>
            </a:pPr>
            <a:r>
              <a:rPr lang="en-US" sz="2400" dirty="0" smtClean="0"/>
              <a:t>Develop preliminary risk assessment &amp; management plan</a:t>
            </a:r>
          </a:p>
          <a:p>
            <a:pPr>
              <a:lnSpc>
                <a:spcPct val="90000"/>
              </a:lnSpc>
            </a:pPr>
            <a:r>
              <a:rPr lang="en-US" sz="2400" dirty="0" smtClean="0"/>
              <a:t>Phase terminates with Preliminary Design Review (PDR)</a:t>
            </a:r>
          </a:p>
          <a:p>
            <a:pPr>
              <a:lnSpc>
                <a:spcPct val="90000"/>
              </a:lnSpc>
            </a:pPr>
            <a:r>
              <a:rPr lang="en-US" sz="2400" i="1" dirty="0" smtClean="0"/>
              <a:t>NOTE: Little to no hardware testing or prototyping</a:t>
            </a:r>
          </a:p>
          <a:p>
            <a:pPr>
              <a:lnSpc>
                <a:spcPct val="90000"/>
              </a:lnSpc>
            </a:pPr>
            <a:endParaRPr lang="en-US" sz="2400" dirty="0" smtClean="0"/>
          </a:p>
          <a:p>
            <a:endParaRPr lang="en-GB" sz="1800" dirty="0"/>
          </a:p>
        </p:txBody>
      </p:sp>
      <p:sp>
        <p:nvSpPr>
          <p:cNvPr id="3" name="Title 2"/>
          <p:cNvSpPr>
            <a:spLocks noGrp="1"/>
          </p:cNvSpPr>
          <p:nvPr>
            <p:ph type="title"/>
          </p:nvPr>
        </p:nvSpPr>
        <p:spPr/>
        <p:txBody>
          <a:bodyPr>
            <a:normAutofit/>
          </a:bodyPr>
          <a:lstStyle/>
          <a:p>
            <a:r>
              <a:rPr lang="en-GB" sz="2800" dirty="0" smtClean="0"/>
              <a:t>Design Phase – Major Tasks</a:t>
            </a:r>
            <a:endParaRPr lang="en-GB"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sz="2400" dirty="0" smtClean="0"/>
              <a:t>Define goals and objectives</a:t>
            </a:r>
          </a:p>
          <a:p>
            <a:pPr>
              <a:lnSpc>
                <a:spcPct val="90000"/>
              </a:lnSpc>
            </a:pPr>
            <a:r>
              <a:rPr lang="en-US" sz="2400" dirty="0" smtClean="0"/>
              <a:t>System level design</a:t>
            </a:r>
          </a:p>
          <a:p>
            <a:pPr lvl="1">
              <a:lnSpc>
                <a:spcPct val="90000"/>
              </a:lnSpc>
            </a:pPr>
            <a:r>
              <a:rPr lang="en-US" sz="2000" dirty="0" smtClean="0"/>
              <a:t>System requirements derived from goal and objectives</a:t>
            </a:r>
          </a:p>
          <a:p>
            <a:pPr lvl="1">
              <a:lnSpc>
                <a:spcPct val="90000"/>
              </a:lnSpc>
            </a:pPr>
            <a:r>
              <a:rPr lang="en-US" sz="2000" dirty="0" smtClean="0"/>
              <a:t>Identify major subsystems and interfaces</a:t>
            </a:r>
          </a:p>
          <a:p>
            <a:pPr>
              <a:lnSpc>
                <a:spcPct val="90000"/>
              </a:lnSpc>
            </a:pPr>
            <a:r>
              <a:rPr lang="en-US" sz="2400" dirty="0" smtClean="0"/>
              <a:t>Concept hardware and software design</a:t>
            </a:r>
          </a:p>
          <a:p>
            <a:pPr lvl="1">
              <a:lnSpc>
                <a:spcPct val="90000"/>
              </a:lnSpc>
            </a:pPr>
            <a:r>
              <a:rPr lang="en-US" sz="2000" dirty="0" smtClean="0"/>
              <a:t>Derived from system requirements and constraints</a:t>
            </a:r>
          </a:p>
          <a:p>
            <a:pPr lvl="1">
              <a:lnSpc>
                <a:spcPct val="90000"/>
              </a:lnSpc>
            </a:pPr>
            <a:r>
              <a:rPr lang="en-US" sz="2000" dirty="0" smtClean="0"/>
              <a:t>Identify parts, costs &amp; availability</a:t>
            </a:r>
          </a:p>
          <a:p>
            <a:pPr>
              <a:lnSpc>
                <a:spcPct val="90000"/>
              </a:lnSpc>
            </a:pPr>
            <a:r>
              <a:rPr lang="en-US" sz="2400" dirty="0" smtClean="0">
                <a:solidFill>
                  <a:srgbClr val="FF0000"/>
                </a:solidFill>
              </a:rPr>
              <a:t>Establish tasks, schedule, resource needs and plans for remaining phases of life-cycle</a:t>
            </a:r>
          </a:p>
          <a:p>
            <a:pPr>
              <a:lnSpc>
                <a:spcPct val="90000"/>
              </a:lnSpc>
            </a:pPr>
            <a:r>
              <a:rPr lang="en-US" sz="2400" dirty="0" smtClean="0"/>
              <a:t>Develop preliminary risk assessment &amp; management plan</a:t>
            </a:r>
          </a:p>
          <a:p>
            <a:pPr>
              <a:lnSpc>
                <a:spcPct val="90000"/>
              </a:lnSpc>
            </a:pPr>
            <a:r>
              <a:rPr lang="en-US" sz="2400" dirty="0" smtClean="0"/>
              <a:t>Phase terminates with Preliminary Design Review (PDR)</a:t>
            </a:r>
          </a:p>
          <a:p>
            <a:pPr>
              <a:lnSpc>
                <a:spcPct val="90000"/>
              </a:lnSpc>
            </a:pPr>
            <a:r>
              <a:rPr lang="en-US" sz="2400" i="1" dirty="0" smtClean="0"/>
              <a:t>NOTE: Little to no hardware testing or prototyping</a:t>
            </a:r>
          </a:p>
          <a:p>
            <a:pPr>
              <a:lnSpc>
                <a:spcPct val="90000"/>
              </a:lnSpc>
            </a:pPr>
            <a:endParaRPr lang="en-US" sz="2400" dirty="0" smtClean="0"/>
          </a:p>
          <a:p>
            <a:endParaRPr lang="en-GB" sz="1800" dirty="0"/>
          </a:p>
        </p:txBody>
      </p:sp>
      <p:sp>
        <p:nvSpPr>
          <p:cNvPr id="3" name="Title 2"/>
          <p:cNvSpPr>
            <a:spLocks noGrp="1"/>
          </p:cNvSpPr>
          <p:nvPr>
            <p:ph type="title"/>
          </p:nvPr>
        </p:nvSpPr>
        <p:spPr/>
        <p:txBody>
          <a:bodyPr>
            <a:normAutofit/>
          </a:bodyPr>
          <a:lstStyle/>
          <a:p>
            <a:r>
              <a:rPr lang="en-GB" sz="2800" dirty="0" smtClean="0"/>
              <a:t>Design Phase – Major Tasks</a:t>
            </a:r>
            <a:endParaRPr lang="en-GB"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191000" y="2590800"/>
            <a:ext cx="4114800" cy="1143000"/>
          </a:xfrm>
          <a:noFill/>
        </p:spPr>
        <p:txBody>
          <a:bodyPr/>
          <a:lstStyle/>
          <a:p>
            <a:pPr eaLnBrk="1" hangingPunct="1"/>
            <a:r>
              <a:rPr lang="en-US" smtClean="0">
                <a:latin typeface="Arial" charset="0"/>
              </a:rPr>
              <a:t>Breakdown</a:t>
            </a:r>
          </a:p>
        </p:txBody>
      </p:sp>
      <p:sp>
        <p:nvSpPr>
          <p:cNvPr id="2051" name="Rectangle 4"/>
          <p:cNvSpPr>
            <a:spLocks noChangeArrowheads="1"/>
          </p:cNvSpPr>
          <p:nvPr/>
        </p:nvSpPr>
        <p:spPr bwMode="auto">
          <a:xfrm>
            <a:off x="1295400" y="1752600"/>
            <a:ext cx="990600" cy="533400"/>
          </a:xfrm>
          <a:prstGeom prst="rect">
            <a:avLst/>
          </a:prstGeom>
          <a:solidFill>
            <a:srgbClr val="0000CC"/>
          </a:solidFill>
          <a:ln w="12700">
            <a:solidFill>
              <a:schemeClr val="tx1"/>
            </a:solidFill>
            <a:miter lim="800000"/>
            <a:headEnd/>
            <a:tailEnd/>
          </a:ln>
        </p:spPr>
        <p:txBody>
          <a:bodyPr wrap="none" anchor="ctr"/>
          <a:lstStyle/>
          <a:p>
            <a:endParaRPr lang="en-US"/>
          </a:p>
        </p:txBody>
      </p:sp>
      <p:sp>
        <p:nvSpPr>
          <p:cNvPr id="2052" name="Rectangle 5"/>
          <p:cNvSpPr>
            <a:spLocks noChangeArrowheads="1"/>
          </p:cNvSpPr>
          <p:nvPr/>
        </p:nvSpPr>
        <p:spPr bwMode="auto">
          <a:xfrm>
            <a:off x="1981200" y="2971800"/>
            <a:ext cx="990600" cy="533400"/>
          </a:xfrm>
          <a:prstGeom prst="rect">
            <a:avLst/>
          </a:prstGeom>
          <a:solidFill>
            <a:srgbClr val="0000CC"/>
          </a:solidFill>
          <a:ln w="12700">
            <a:solidFill>
              <a:schemeClr val="tx1"/>
            </a:solidFill>
            <a:miter lim="800000"/>
            <a:headEnd/>
            <a:tailEnd/>
          </a:ln>
        </p:spPr>
        <p:txBody>
          <a:bodyPr wrap="none" anchor="ctr"/>
          <a:lstStyle/>
          <a:p>
            <a:endParaRPr lang="en-US"/>
          </a:p>
        </p:txBody>
      </p:sp>
      <p:sp>
        <p:nvSpPr>
          <p:cNvPr id="2053" name="Rectangle 6"/>
          <p:cNvSpPr>
            <a:spLocks noChangeArrowheads="1"/>
          </p:cNvSpPr>
          <p:nvPr/>
        </p:nvSpPr>
        <p:spPr bwMode="auto">
          <a:xfrm>
            <a:off x="3352800" y="2971800"/>
            <a:ext cx="990600" cy="533400"/>
          </a:xfrm>
          <a:prstGeom prst="rect">
            <a:avLst/>
          </a:prstGeom>
          <a:solidFill>
            <a:srgbClr val="0000CC"/>
          </a:solidFill>
          <a:ln w="12700">
            <a:solidFill>
              <a:schemeClr val="tx1"/>
            </a:solidFill>
            <a:miter lim="800000"/>
            <a:headEnd/>
            <a:tailEnd/>
          </a:ln>
        </p:spPr>
        <p:txBody>
          <a:bodyPr wrap="none" anchor="ctr"/>
          <a:lstStyle/>
          <a:p>
            <a:endParaRPr lang="en-US"/>
          </a:p>
        </p:txBody>
      </p:sp>
      <p:sp>
        <p:nvSpPr>
          <p:cNvPr id="2054" name="Rectangle 7"/>
          <p:cNvSpPr>
            <a:spLocks noChangeArrowheads="1"/>
          </p:cNvSpPr>
          <p:nvPr/>
        </p:nvSpPr>
        <p:spPr bwMode="auto">
          <a:xfrm>
            <a:off x="2743200" y="4267200"/>
            <a:ext cx="990600" cy="533400"/>
          </a:xfrm>
          <a:prstGeom prst="rect">
            <a:avLst/>
          </a:prstGeom>
          <a:solidFill>
            <a:srgbClr val="0000CC"/>
          </a:solidFill>
          <a:ln w="12700">
            <a:solidFill>
              <a:schemeClr val="tx1"/>
            </a:solidFill>
            <a:miter lim="800000"/>
            <a:headEnd/>
            <a:tailEnd/>
          </a:ln>
        </p:spPr>
        <p:txBody>
          <a:bodyPr wrap="none" anchor="ctr"/>
          <a:lstStyle/>
          <a:p>
            <a:endParaRPr lang="en-US"/>
          </a:p>
        </p:txBody>
      </p:sp>
      <p:sp>
        <p:nvSpPr>
          <p:cNvPr id="2055" name="Rectangle 8"/>
          <p:cNvSpPr>
            <a:spLocks noChangeArrowheads="1"/>
          </p:cNvSpPr>
          <p:nvPr/>
        </p:nvSpPr>
        <p:spPr bwMode="auto">
          <a:xfrm>
            <a:off x="4038600" y="4267200"/>
            <a:ext cx="990600" cy="533400"/>
          </a:xfrm>
          <a:prstGeom prst="rect">
            <a:avLst/>
          </a:prstGeom>
          <a:solidFill>
            <a:srgbClr val="0000CC"/>
          </a:solidFill>
          <a:ln w="12700">
            <a:solidFill>
              <a:schemeClr val="tx1"/>
            </a:solidFill>
            <a:miter lim="800000"/>
            <a:headEnd/>
            <a:tailEnd/>
          </a:ln>
        </p:spPr>
        <p:txBody>
          <a:bodyPr wrap="none" anchor="ctr"/>
          <a:lstStyle/>
          <a:p>
            <a:endParaRPr lang="en-US"/>
          </a:p>
        </p:txBody>
      </p:sp>
      <p:sp>
        <p:nvSpPr>
          <p:cNvPr id="2056" name="Line 9"/>
          <p:cNvSpPr>
            <a:spLocks noChangeShapeType="1"/>
          </p:cNvSpPr>
          <p:nvPr/>
        </p:nvSpPr>
        <p:spPr bwMode="auto">
          <a:xfrm>
            <a:off x="990600" y="2743200"/>
            <a:ext cx="2895600" cy="0"/>
          </a:xfrm>
          <a:prstGeom prst="line">
            <a:avLst/>
          </a:prstGeom>
          <a:noFill/>
          <a:ln w="12700">
            <a:solidFill>
              <a:schemeClr val="tx1"/>
            </a:solidFill>
            <a:round/>
            <a:headEnd/>
            <a:tailEnd/>
          </a:ln>
        </p:spPr>
        <p:txBody>
          <a:bodyPr wrap="none" anchor="ctr"/>
          <a:lstStyle/>
          <a:p>
            <a:endParaRPr lang="en-GB"/>
          </a:p>
        </p:txBody>
      </p:sp>
      <p:sp>
        <p:nvSpPr>
          <p:cNvPr id="2057" name="Line 10"/>
          <p:cNvSpPr>
            <a:spLocks noChangeShapeType="1"/>
          </p:cNvSpPr>
          <p:nvPr/>
        </p:nvSpPr>
        <p:spPr bwMode="auto">
          <a:xfrm>
            <a:off x="1828800" y="2286000"/>
            <a:ext cx="0" cy="457200"/>
          </a:xfrm>
          <a:prstGeom prst="line">
            <a:avLst/>
          </a:prstGeom>
          <a:noFill/>
          <a:ln w="12700">
            <a:solidFill>
              <a:schemeClr val="tx1"/>
            </a:solidFill>
            <a:round/>
            <a:headEnd/>
            <a:tailEnd/>
          </a:ln>
        </p:spPr>
        <p:txBody>
          <a:bodyPr wrap="none" anchor="ctr"/>
          <a:lstStyle/>
          <a:p>
            <a:endParaRPr lang="en-GB"/>
          </a:p>
        </p:txBody>
      </p:sp>
      <p:sp>
        <p:nvSpPr>
          <p:cNvPr id="2058" name="Line 11"/>
          <p:cNvSpPr>
            <a:spLocks noChangeShapeType="1"/>
          </p:cNvSpPr>
          <p:nvPr/>
        </p:nvSpPr>
        <p:spPr bwMode="auto">
          <a:xfrm>
            <a:off x="2514600" y="2743200"/>
            <a:ext cx="0" cy="228600"/>
          </a:xfrm>
          <a:prstGeom prst="line">
            <a:avLst/>
          </a:prstGeom>
          <a:noFill/>
          <a:ln w="12700">
            <a:solidFill>
              <a:schemeClr val="tx1"/>
            </a:solidFill>
            <a:round/>
            <a:headEnd/>
            <a:tailEnd/>
          </a:ln>
        </p:spPr>
        <p:txBody>
          <a:bodyPr wrap="none" anchor="ctr"/>
          <a:lstStyle/>
          <a:p>
            <a:endParaRPr lang="en-GB"/>
          </a:p>
        </p:txBody>
      </p:sp>
      <p:sp>
        <p:nvSpPr>
          <p:cNvPr id="2059" name="Line 12"/>
          <p:cNvSpPr>
            <a:spLocks noChangeShapeType="1"/>
          </p:cNvSpPr>
          <p:nvPr/>
        </p:nvSpPr>
        <p:spPr bwMode="auto">
          <a:xfrm>
            <a:off x="3886200" y="2743200"/>
            <a:ext cx="0" cy="228600"/>
          </a:xfrm>
          <a:prstGeom prst="line">
            <a:avLst/>
          </a:prstGeom>
          <a:noFill/>
          <a:ln w="12700">
            <a:solidFill>
              <a:schemeClr val="tx1"/>
            </a:solidFill>
            <a:round/>
            <a:headEnd/>
            <a:tailEnd/>
          </a:ln>
        </p:spPr>
        <p:txBody>
          <a:bodyPr wrap="none" anchor="ctr"/>
          <a:lstStyle/>
          <a:p>
            <a:endParaRPr lang="en-GB"/>
          </a:p>
        </p:txBody>
      </p:sp>
      <p:sp>
        <p:nvSpPr>
          <p:cNvPr id="2060" name="Line 13"/>
          <p:cNvSpPr>
            <a:spLocks noChangeShapeType="1"/>
          </p:cNvSpPr>
          <p:nvPr/>
        </p:nvSpPr>
        <p:spPr bwMode="auto">
          <a:xfrm>
            <a:off x="1600200" y="3962400"/>
            <a:ext cx="2971800" cy="0"/>
          </a:xfrm>
          <a:prstGeom prst="line">
            <a:avLst/>
          </a:prstGeom>
          <a:noFill/>
          <a:ln w="12700">
            <a:solidFill>
              <a:schemeClr val="tx1"/>
            </a:solidFill>
            <a:round/>
            <a:headEnd/>
            <a:tailEnd/>
          </a:ln>
        </p:spPr>
        <p:txBody>
          <a:bodyPr wrap="none" anchor="ctr"/>
          <a:lstStyle/>
          <a:p>
            <a:endParaRPr lang="en-GB"/>
          </a:p>
        </p:txBody>
      </p:sp>
      <p:sp>
        <p:nvSpPr>
          <p:cNvPr id="2061" name="Line 14"/>
          <p:cNvSpPr>
            <a:spLocks noChangeShapeType="1"/>
          </p:cNvSpPr>
          <p:nvPr/>
        </p:nvSpPr>
        <p:spPr bwMode="auto">
          <a:xfrm>
            <a:off x="3886200" y="3505200"/>
            <a:ext cx="0" cy="457200"/>
          </a:xfrm>
          <a:prstGeom prst="line">
            <a:avLst/>
          </a:prstGeom>
          <a:noFill/>
          <a:ln w="12700">
            <a:solidFill>
              <a:schemeClr val="tx1"/>
            </a:solidFill>
            <a:round/>
            <a:headEnd/>
            <a:tailEnd/>
          </a:ln>
        </p:spPr>
        <p:txBody>
          <a:bodyPr wrap="none" anchor="ctr"/>
          <a:lstStyle/>
          <a:p>
            <a:endParaRPr lang="en-GB"/>
          </a:p>
        </p:txBody>
      </p:sp>
      <p:sp>
        <p:nvSpPr>
          <p:cNvPr id="2062" name="Line 15"/>
          <p:cNvSpPr>
            <a:spLocks noChangeShapeType="1"/>
          </p:cNvSpPr>
          <p:nvPr/>
        </p:nvSpPr>
        <p:spPr bwMode="auto">
          <a:xfrm>
            <a:off x="3276600" y="3962400"/>
            <a:ext cx="0" cy="304800"/>
          </a:xfrm>
          <a:prstGeom prst="line">
            <a:avLst/>
          </a:prstGeom>
          <a:noFill/>
          <a:ln w="12700">
            <a:solidFill>
              <a:schemeClr val="tx1"/>
            </a:solidFill>
            <a:round/>
            <a:headEnd/>
            <a:tailEnd/>
          </a:ln>
        </p:spPr>
        <p:txBody>
          <a:bodyPr wrap="none" anchor="ctr"/>
          <a:lstStyle/>
          <a:p>
            <a:endParaRPr lang="en-GB"/>
          </a:p>
        </p:txBody>
      </p:sp>
      <p:sp>
        <p:nvSpPr>
          <p:cNvPr id="2063" name="Line 16"/>
          <p:cNvSpPr>
            <a:spLocks noChangeShapeType="1"/>
          </p:cNvSpPr>
          <p:nvPr/>
        </p:nvSpPr>
        <p:spPr bwMode="auto">
          <a:xfrm>
            <a:off x="4572000" y="3962400"/>
            <a:ext cx="0" cy="304800"/>
          </a:xfrm>
          <a:prstGeom prst="line">
            <a:avLst/>
          </a:prstGeom>
          <a:noFill/>
          <a:ln w="12700">
            <a:solidFill>
              <a:schemeClr val="tx1"/>
            </a:solidFill>
            <a:round/>
            <a:headEnd/>
            <a:tailEnd/>
          </a:ln>
        </p:spPr>
        <p:txBody>
          <a:bodyPr wrap="none" anchor="ctr"/>
          <a:lstStyle/>
          <a:p>
            <a:endParaRPr lang="en-GB"/>
          </a:p>
        </p:txBody>
      </p:sp>
      <p:sp>
        <p:nvSpPr>
          <p:cNvPr id="2064" name="Text Box 17"/>
          <p:cNvSpPr txBox="1">
            <a:spLocks noChangeArrowheads="1"/>
          </p:cNvSpPr>
          <p:nvPr/>
        </p:nvSpPr>
        <p:spPr bwMode="auto">
          <a:xfrm>
            <a:off x="3565525" y="1566863"/>
            <a:ext cx="1327150" cy="641350"/>
          </a:xfrm>
          <a:prstGeom prst="rect">
            <a:avLst/>
          </a:prstGeom>
          <a:noFill/>
          <a:ln w="12700">
            <a:noFill/>
            <a:miter lim="800000"/>
            <a:headEnd/>
            <a:tailEnd/>
          </a:ln>
        </p:spPr>
        <p:txBody>
          <a:bodyPr wrap="none">
            <a:spAutoFit/>
          </a:bodyPr>
          <a:lstStyle/>
          <a:p>
            <a:r>
              <a:rPr lang="en-US" sz="3600"/>
              <a:t>Work</a:t>
            </a:r>
            <a:endParaRPr lang="en-US"/>
          </a:p>
        </p:txBody>
      </p:sp>
      <p:sp>
        <p:nvSpPr>
          <p:cNvPr id="2065" name="Text Box 18"/>
          <p:cNvSpPr txBox="1">
            <a:spLocks noChangeArrowheads="1"/>
          </p:cNvSpPr>
          <p:nvPr/>
        </p:nvSpPr>
        <p:spPr bwMode="auto">
          <a:xfrm>
            <a:off x="6172200" y="4191000"/>
            <a:ext cx="2216150" cy="641350"/>
          </a:xfrm>
          <a:prstGeom prst="rect">
            <a:avLst/>
          </a:prstGeom>
          <a:noFill/>
          <a:ln w="12700">
            <a:noFill/>
            <a:miter lim="800000"/>
            <a:headEnd/>
            <a:tailEnd/>
          </a:ln>
        </p:spPr>
        <p:txBody>
          <a:bodyPr wrap="none">
            <a:spAutoFit/>
          </a:bodyPr>
          <a:lstStyle/>
          <a:p>
            <a:r>
              <a:rPr lang="en-US" sz="3600"/>
              <a:t>Structure</a:t>
            </a:r>
          </a:p>
        </p:txBody>
      </p:sp>
      <p:sp>
        <p:nvSpPr>
          <p:cNvPr id="2066" name="TextBox 17"/>
          <p:cNvSpPr txBox="1">
            <a:spLocks noChangeArrowheads="1"/>
          </p:cNvSpPr>
          <p:nvPr/>
        </p:nvSpPr>
        <p:spPr bwMode="auto">
          <a:xfrm>
            <a:off x="1143000" y="304800"/>
            <a:ext cx="6629400" cy="523220"/>
          </a:xfrm>
          <a:prstGeom prst="rect">
            <a:avLst/>
          </a:prstGeom>
          <a:noFill/>
          <a:ln w="9525">
            <a:noFill/>
            <a:miter lim="800000"/>
            <a:headEnd/>
            <a:tailEnd/>
          </a:ln>
        </p:spPr>
        <p:txBody>
          <a:bodyPr>
            <a:spAutoFit/>
          </a:bodyPr>
          <a:lstStyle/>
          <a:p>
            <a:r>
              <a:rPr lang="en-US" sz="2400" dirty="0"/>
              <a:t>Applying </a:t>
            </a:r>
            <a:r>
              <a:rPr lang="en-US" sz="2800" dirty="0"/>
              <a:t>Management</a:t>
            </a:r>
            <a:r>
              <a:rPr lang="en-US" sz="2400" dirty="0"/>
              <a:t> Tools to a Project</a:t>
            </a:r>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6" name="Rectangle 4"/>
          <p:cNvSpPr>
            <a:spLocks noGrp="1" noChangeArrowheads="1"/>
          </p:cNvSpPr>
          <p:nvPr>
            <p:ph type="title"/>
          </p:nvPr>
        </p:nvSpPr>
        <p:spPr>
          <a:xfrm>
            <a:off x="685800" y="304800"/>
            <a:ext cx="7772400" cy="1162050"/>
          </a:xfrm>
        </p:spPr>
        <p:txBody>
          <a:bodyPr rtlCol="0">
            <a:normAutofit/>
          </a:bodyPr>
          <a:lstStyle/>
          <a:p>
            <a:pPr eaLnBrk="1" fontAlgn="auto" hangingPunct="1">
              <a:spcAft>
                <a:spcPts val="0"/>
              </a:spcAft>
              <a:defRPr/>
            </a:pPr>
            <a:r>
              <a:rPr lang="en-US" sz="2800" dirty="0" smtClean="0">
                <a:latin typeface="Arial" charset="0"/>
              </a:rPr>
              <a:t>Work Breakdown Structure (WBS)</a:t>
            </a:r>
            <a:endParaRPr lang="en-US" sz="2800" dirty="0" smtClean="0"/>
          </a:p>
        </p:txBody>
      </p:sp>
      <p:sp>
        <p:nvSpPr>
          <p:cNvPr id="3077" name="Rectangle 5"/>
          <p:cNvSpPr>
            <a:spLocks noGrp="1" noChangeArrowheads="1"/>
          </p:cNvSpPr>
          <p:nvPr>
            <p:ph idx="1"/>
          </p:nvPr>
        </p:nvSpPr>
        <p:spPr>
          <a:xfrm>
            <a:off x="685800" y="1628800"/>
            <a:ext cx="8077200" cy="4320480"/>
          </a:xfrm>
        </p:spPr>
        <p:txBody>
          <a:bodyPr rtlCol="0">
            <a:normAutofit lnSpcReduction="10000"/>
          </a:bodyPr>
          <a:lstStyle/>
          <a:p>
            <a:pPr eaLnBrk="1" fontAlgn="auto" hangingPunct="1">
              <a:spcAft>
                <a:spcPts val="0"/>
              </a:spcAft>
              <a:buFont typeface="Monotype Sorts" pitchFamily="2" charset="2"/>
              <a:buNone/>
              <a:defRPr/>
            </a:pPr>
            <a:r>
              <a:rPr lang="en-US" b="1" u="sng" dirty="0" smtClean="0"/>
              <a:t>WBS</a:t>
            </a:r>
            <a:r>
              <a:rPr lang="en-US" b="1" dirty="0" smtClean="0"/>
              <a:t>:</a:t>
            </a:r>
          </a:p>
          <a:p>
            <a:pPr eaLnBrk="1" fontAlgn="auto" hangingPunct="1">
              <a:spcAft>
                <a:spcPts val="0"/>
              </a:spcAft>
              <a:buFont typeface="Arial" pitchFamily="34" charset="0"/>
              <a:buChar char="•"/>
              <a:defRPr/>
            </a:pPr>
            <a:r>
              <a:rPr lang="en-US" b="1" dirty="0" smtClean="0"/>
              <a:t>Defines the </a:t>
            </a:r>
            <a:r>
              <a:rPr lang="en-US" b="1" u="sng" dirty="0" smtClean="0"/>
              <a:t>total</a:t>
            </a:r>
            <a:r>
              <a:rPr lang="en-US" b="1" dirty="0" smtClean="0"/>
              <a:t> system to be developed or produced.</a:t>
            </a:r>
          </a:p>
          <a:p>
            <a:pPr eaLnBrk="1" fontAlgn="auto" hangingPunct="1">
              <a:spcAft>
                <a:spcPts val="0"/>
              </a:spcAft>
              <a:buFont typeface="Arial" pitchFamily="34" charset="0"/>
              <a:buChar char="•"/>
              <a:defRPr/>
            </a:pPr>
            <a:r>
              <a:rPr lang="en-US" b="1" u="sng" dirty="0" smtClean="0"/>
              <a:t>Relate</a:t>
            </a:r>
            <a:r>
              <a:rPr lang="en-US" b="1" dirty="0" smtClean="0"/>
              <a:t> the elements of work to be accomplished to each other and to the end product.</a:t>
            </a:r>
          </a:p>
          <a:p>
            <a:pPr eaLnBrk="1" fontAlgn="auto" hangingPunct="1">
              <a:spcAft>
                <a:spcPts val="0"/>
              </a:spcAft>
              <a:buFont typeface="Arial" pitchFamily="34" charset="0"/>
              <a:buChar char="•"/>
              <a:defRPr/>
            </a:pPr>
            <a:r>
              <a:rPr lang="en-US" b="1" dirty="0" smtClean="0"/>
              <a:t>Is displayed as a </a:t>
            </a:r>
            <a:r>
              <a:rPr lang="en-US" b="1" u="sng" dirty="0" smtClean="0"/>
              <a:t>product oriented</a:t>
            </a:r>
            <a:r>
              <a:rPr lang="en-US" b="1" dirty="0" smtClean="0"/>
              <a:t> family tree composed of hardware, software, services, data and facilities which defines the total program.</a:t>
            </a:r>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1143000" y="1143000"/>
            <a:ext cx="7467600" cy="5486400"/>
          </a:xfrm>
        </p:spPr>
        <p:txBody>
          <a:bodyPr rtlCol="0">
            <a:normAutofit/>
          </a:bodyPr>
          <a:lstStyle/>
          <a:p>
            <a:pPr eaLnBrk="1" fontAlgn="auto" hangingPunct="1">
              <a:lnSpc>
                <a:spcPct val="92000"/>
              </a:lnSpc>
              <a:spcBef>
                <a:spcPct val="0"/>
              </a:spcBef>
              <a:spcAft>
                <a:spcPts val="0"/>
              </a:spcAft>
              <a:buFont typeface="Monotype Sorts" pitchFamily="2" charset="2"/>
              <a:buNone/>
              <a:defRPr/>
            </a:pPr>
            <a:r>
              <a:rPr lang="en-US" b="1" dirty="0" smtClean="0">
                <a:solidFill>
                  <a:srgbClr val="0000CC"/>
                </a:solidFill>
              </a:rPr>
              <a:t>ORGANIZATIONAL</a:t>
            </a:r>
            <a:endParaRPr lang="en-US" sz="1800" dirty="0" smtClean="0"/>
          </a:p>
          <a:p>
            <a:pPr eaLnBrk="1" fontAlgn="auto" hangingPunct="1">
              <a:lnSpc>
                <a:spcPct val="92000"/>
              </a:lnSpc>
              <a:spcBef>
                <a:spcPct val="0"/>
              </a:spcBef>
              <a:spcAft>
                <a:spcPts val="0"/>
              </a:spcAft>
              <a:buFont typeface="Monotype Sorts" pitchFamily="2" charset="2"/>
              <a:buNone/>
              <a:defRPr/>
            </a:pPr>
            <a:r>
              <a:rPr lang="en-US" sz="1800" dirty="0" smtClean="0"/>
              <a:t>  •  </a:t>
            </a:r>
            <a:r>
              <a:rPr lang="en-US" sz="2000" dirty="0" smtClean="0"/>
              <a:t>Provides Structure for Assigning Multi-Disciplinary Product Teams</a:t>
            </a:r>
            <a:r>
              <a:rPr lang="en-US" sz="2000" dirty="0" smtClean="0">
                <a:effectLst>
                  <a:outerShdw blurRad="38100" dist="38100" dir="2700000" algn="tl">
                    <a:srgbClr val="C0C0C0"/>
                  </a:outerShdw>
                </a:effectLst>
              </a:rPr>
              <a:t> </a:t>
            </a:r>
          </a:p>
          <a:p>
            <a:pPr eaLnBrk="1" fontAlgn="auto" hangingPunct="1">
              <a:lnSpc>
                <a:spcPct val="92000"/>
              </a:lnSpc>
              <a:spcBef>
                <a:spcPct val="0"/>
              </a:spcBef>
              <a:spcAft>
                <a:spcPts val="0"/>
              </a:spcAft>
              <a:buFont typeface="Monotype Sorts" pitchFamily="2" charset="2"/>
              <a:buNone/>
              <a:defRPr/>
            </a:pPr>
            <a:endParaRPr lang="en-US" sz="2800" dirty="0" smtClean="0">
              <a:effectLst>
                <a:outerShdw blurRad="38100" dist="38100" dir="2700000" algn="tl">
                  <a:srgbClr val="C0C0C0"/>
                </a:outerShdw>
              </a:effectLst>
            </a:endParaRPr>
          </a:p>
          <a:p>
            <a:pPr eaLnBrk="1" fontAlgn="auto" hangingPunct="1">
              <a:lnSpc>
                <a:spcPct val="92000"/>
              </a:lnSpc>
              <a:spcBef>
                <a:spcPct val="0"/>
              </a:spcBef>
              <a:spcAft>
                <a:spcPts val="0"/>
              </a:spcAft>
              <a:buFont typeface="Monotype Sorts" pitchFamily="2" charset="2"/>
              <a:buNone/>
              <a:defRPr/>
            </a:pPr>
            <a:r>
              <a:rPr lang="en-US" b="1" dirty="0" smtClean="0">
                <a:solidFill>
                  <a:srgbClr val="008000"/>
                </a:solidFill>
              </a:rPr>
              <a:t>TECHNICAL</a:t>
            </a:r>
            <a:endParaRPr lang="en-US" sz="1800" dirty="0" smtClean="0">
              <a:effectLst>
                <a:outerShdw blurRad="38100" dist="38100" dir="2700000" algn="tl">
                  <a:srgbClr val="C0C0C0"/>
                </a:outerShdw>
              </a:effectLst>
            </a:endParaRPr>
          </a:p>
          <a:p>
            <a:pPr eaLnBrk="1" fontAlgn="auto" hangingPunct="1">
              <a:lnSpc>
                <a:spcPct val="92000"/>
              </a:lnSpc>
              <a:spcBef>
                <a:spcPct val="0"/>
              </a:spcBef>
              <a:spcAft>
                <a:spcPts val="0"/>
              </a:spcAft>
              <a:buFont typeface="Monotype Sorts" pitchFamily="2" charset="2"/>
              <a:buNone/>
              <a:defRPr/>
            </a:pPr>
            <a:r>
              <a:rPr lang="en-US" sz="1800" dirty="0" smtClean="0"/>
              <a:t>  •   Shows the System and its Subsystems as a Product Tree</a:t>
            </a:r>
          </a:p>
          <a:p>
            <a:pPr eaLnBrk="1" fontAlgn="auto" hangingPunct="1">
              <a:lnSpc>
                <a:spcPct val="92000"/>
              </a:lnSpc>
              <a:spcBef>
                <a:spcPct val="0"/>
              </a:spcBef>
              <a:spcAft>
                <a:spcPts val="0"/>
              </a:spcAft>
              <a:buFont typeface="Monotype Sorts" pitchFamily="2" charset="2"/>
              <a:buNone/>
              <a:defRPr/>
            </a:pPr>
            <a:r>
              <a:rPr lang="en-US" sz="1800" dirty="0" smtClean="0"/>
              <a:t>  •  Product Tree aids:</a:t>
            </a:r>
          </a:p>
          <a:p>
            <a:pPr eaLnBrk="1" fontAlgn="auto" hangingPunct="1">
              <a:lnSpc>
                <a:spcPct val="92000"/>
              </a:lnSpc>
              <a:spcBef>
                <a:spcPct val="0"/>
              </a:spcBef>
              <a:spcAft>
                <a:spcPts val="0"/>
              </a:spcAft>
              <a:buFont typeface="Monotype Sorts" pitchFamily="2" charset="2"/>
              <a:buNone/>
              <a:defRPr/>
            </a:pPr>
            <a:r>
              <a:rPr lang="en-US" sz="1800" dirty="0" smtClean="0"/>
              <a:t>		 Interface Identification &amp; Control</a:t>
            </a:r>
          </a:p>
          <a:p>
            <a:pPr eaLnBrk="1" fontAlgn="auto" hangingPunct="1">
              <a:lnSpc>
                <a:spcPct val="92000"/>
              </a:lnSpc>
              <a:spcBef>
                <a:spcPct val="0"/>
              </a:spcBef>
              <a:spcAft>
                <a:spcPts val="0"/>
              </a:spcAft>
              <a:buFont typeface="Monotype Sorts" pitchFamily="2" charset="2"/>
              <a:buNone/>
              <a:defRPr/>
            </a:pPr>
            <a:r>
              <a:rPr lang="en-US" sz="1800" dirty="0" smtClean="0"/>
              <a:t> 		Specification Development</a:t>
            </a:r>
          </a:p>
          <a:p>
            <a:pPr eaLnBrk="1" fontAlgn="auto" hangingPunct="1">
              <a:lnSpc>
                <a:spcPct val="92000"/>
              </a:lnSpc>
              <a:spcBef>
                <a:spcPct val="0"/>
              </a:spcBef>
              <a:spcAft>
                <a:spcPts val="0"/>
              </a:spcAft>
              <a:buFont typeface="Monotype Sorts" pitchFamily="2" charset="2"/>
              <a:buNone/>
              <a:defRPr/>
            </a:pPr>
            <a:r>
              <a:rPr lang="en-US" sz="1800" dirty="0" smtClean="0"/>
              <a:t>  •  Provides a Structure:</a:t>
            </a:r>
          </a:p>
          <a:p>
            <a:pPr eaLnBrk="1" fontAlgn="auto" hangingPunct="1">
              <a:lnSpc>
                <a:spcPct val="92000"/>
              </a:lnSpc>
              <a:spcBef>
                <a:spcPct val="0"/>
              </a:spcBef>
              <a:spcAft>
                <a:spcPts val="0"/>
              </a:spcAft>
              <a:buFont typeface="Monotype Sorts" pitchFamily="2" charset="2"/>
              <a:buNone/>
              <a:defRPr/>
            </a:pPr>
            <a:r>
              <a:rPr lang="en-US" sz="1800" dirty="0" smtClean="0"/>
              <a:t>		Work Assignment </a:t>
            </a:r>
          </a:p>
          <a:p>
            <a:pPr eaLnBrk="1" fontAlgn="auto" hangingPunct="1">
              <a:lnSpc>
                <a:spcPct val="92000"/>
              </a:lnSpc>
              <a:spcBef>
                <a:spcPct val="0"/>
              </a:spcBef>
              <a:spcAft>
                <a:spcPts val="0"/>
              </a:spcAft>
              <a:buFont typeface="Monotype Sorts" pitchFamily="2" charset="2"/>
              <a:buNone/>
              <a:defRPr/>
            </a:pPr>
            <a:r>
              <a:rPr lang="en-US" sz="1800" dirty="0" smtClean="0"/>
              <a:t>		Material/Part Ordering</a:t>
            </a:r>
          </a:p>
          <a:p>
            <a:pPr>
              <a:lnSpc>
                <a:spcPct val="92000"/>
              </a:lnSpc>
              <a:spcBef>
                <a:spcPct val="0"/>
              </a:spcBef>
              <a:buNone/>
              <a:defRPr/>
            </a:pPr>
            <a:r>
              <a:rPr lang="en-US" sz="1800" dirty="0" smtClean="0"/>
              <a:t> •</a:t>
            </a:r>
            <a:endParaRPr lang="en-US" sz="1800" b="1" dirty="0" smtClean="0"/>
          </a:p>
          <a:p>
            <a:pPr eaLnBrk="1" fontAlgn="auto" hangingPunct="1">
              <a:lnSpc>
                <a:spcPct val="92000"/>
              </a:lnSpc>
              <a:spcBef>
                <a:spcPct val="0"/>
              </a:spcBef>
              <a:spcAft>
                <a:spcPts val="0"/>
              </a:spcAft>
              <a:buFont typeface="Monotype Sorts" pitchFamily="2" charset="2"/>
              <a:buNone/>
              <a:defRPr/>
            </a:pPr>
            <a:r>
              <a:rPr lang="en-US" b="1" i="1" dirty="0" smtClean="0">
                <a:solidFill>
                  <a:srgbClr val="CC3300"/>
                </a:solidFill>
              </a:rPr>
              <a:t>BUSINESS</a:t>
            </a:r>
            <a:endParaRPr lang="en-US" sz="1800" b="1" i="1" dirty="0" smtClean="0">
              <a:effectLst>
                <a:outerShdw blurRad="38100" dist="38100" dir="2700000" algn="tl">
                  <a:srgbClr val="C0C0C0"/>
                </a:outerShdw>
              </a:effectLst>
            </a:endParaRPr>
          </a:p>
          <a:p>
            <a:pPr eaLnBrk="1" fontAlgn="auto" hangingPunct="1">
              <a:lnSpc>
                <a:spcPct val="92000"/>
              </a:lnSpc>
              <a:spcBef>
                <a:spcPct val="0"/>
              </a:spcBef>
              <a:spcAft>
                <a:spcPts val="0"/>
              </a:spcAft>
              <a:buFont typeface="Monotype Sorts" pitchFamily="2" charset="2"/>
              <a:buNone/>
              <a:defRPr/>
            </a:pPr>
            <a:r>
              <a:rPr lang="en-US" sz="1800" b="1" i="1" dirty="0" smtClean="0"/>
              <a:t>  </a:t>
            </a:r>
            <a:r>
              <a:rPr lang="en-US" sz="1800" i="1" dirty="0" smtClean="0"/>
              <a:t>•  Provides Structure for Budgets and Cost Estimates</a:t>
            </a:r>
          </a:p>
          <a:p>
            <a:pPr eaLnBrk="1" fontAlgn="auto" hangingPunct="1">
              <a:lnSpc>
                <a:spcPct val="92000"/>
              </a:lnSpc>
              <a:spcBef>
                <a:spcPct val="0"/>
              </a:spcBef>
              <a:spcAft>
                <a:spcPts val="0"/>
              </a:spcAft>
              <a:buFont typeface="Monotype Sorts" pitchFamily="2" charset="2"/>
              <a:buNone/>
              <a:defRPr/>
            </a:pPr>
            <a:r>
              <a:rPr lang="en-US" sz="1800" i="1" dirty="0" smtClean="0"/>
              <a:t>  •  Collect and Analyze Costs to track Budget</a:t>
            </a:r>
          </a:p>
        </p:txBody>
      </p:sp>
      <p:sp>
        <p:nvSpPr>
          <p:cNvPr id="4099" name="Text Box 6"/>
          <p:cNvSpPr txBox="1">
            <a:spLocks noChangeArrowheads="1"/>
          </p:cNvSpPr>
          <p:nvPr/>
        </p:nvSpPr>
        <p:spPr bwMode="auto">
          <a:xfrm>
            <a:off x="0" y="430213"/>
            <a:ext cx="9070975" cy="579437"/>
          </a:xfrm>
          <a:prstGeom prst="rect">
            <a:avLst/>
          </a:prstGeom>
          <a:noFill/>
          <a:ln w="12700">
            <a:noFill/>
            <a:miter lim="800000"/>
            <a:headEnd/>
            <a:tailEnd/>
          </a:ln>
        </p:spPr>
        <p:txBody>
          <a:bodyPr wrap="none">
            <a:spAutoFit/>
          </a:bodyPr>
          <a:lstStyle/>
          <a:p>
            <a:r>
              <a:rPr lang="en-US" sz="3200" dirty="0"/>
              <a:t>Basic Purposes </a:t>
            </a:r>
            <a:r>
              <a:rPr lang="en-US" sz="2800" dirty="0"/>
              <a:t>of</a:t>
            </a:r>
            <a:r>
              <a:rPr lang="en-US" sz="3200" dirty="0"/>
              <a:t> Work Breakdown Structure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512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124" name="Rectangle 4"/>
          <p:cNvSpPr>
            <a:spLocks noGrp="1" noChangeArrowheads="1"/>
          </p:cNvSpPr>
          <p:nvPr>
            <p:ph type="title"/>
          </p:nvPr>
        </p:nvSpPr>
        <p:spPr>
          <a:xfrm>
            <a:off x="685800" y="381000"/>
            <a:ext cx="7772400" cy="1162050"/>
          </a:xfrm>
          <a:noFill/>
        </p:spPr>
        <p:txBody>
          <a:bodyPr>
            <a:normAutofit/>
          </a:bodyPr>
          <a:lstStyle/>
          <a:p>
            <a:pPr eaLnBrk="1" hangingPunct="1"/>
            <a:r>
              <a:rPr lang="en-US" sz="2800" dirty="0" smtClean="0">
                <a:latin typeface="Arial" charset="0"/>
              </a:rPr>
              <a:t>The </a:t>
            </a:r>
            <a:r>
              <a:rPr lang="en-US" sz="2800" dirty="0" smtClean="0">
                <a:latin typeface="+mn-lt"/>
              </a:rPr>
              <a:t>Anatomy</a:t>
            </a:r>
            <a:r>
              <a:rPr lang="en-US" sz="2800" dirty="0" smtClean="0">
                <a:latin typeface="Arial" charset="0"/>
              </a:rPr>
              <a:t> of a WBS</a:t>
            </a:r>
            <a:endParaRPr lang="en-US" sz="2800" dirty="0" smtClean="0"/>
          </a:p>
        </p:txBody>
      </p:sp>
      <p:sp>
        <p:nvSpPr>
          <p:cNvPr id="5125" name="Rectangle 5"/>
          <p:cNvSpPr>
            <a:spLocks noGrp="1" noChangeArrowheads="1"/>
          </p:cNvSpPr>
          <p:nvPr>
            <p:ph idx="1"/>
          </p:nvPr>
        </p:nvSpPr>
        <p:spPr>
          <a:xfrm>
            <a:off x="381000" y="1676400"/>
            <a:ext cx="8458200" cy="4114800"/>
          </a:xfrm>
        </p:spPr>
        <p:txBody>
          <a:bodyPr rtlCol="0">
            <a:normAutofit/>
          </a:bodyPr>
          <a:lstStyle/>
          <a:p>
            <a:pPr algn="ctr" eaLnBrk="1" fontAlgn="auto" hangingPunct="1">
              <a:spcAft>
                <a:spcPts val="0"/>
              </a:spcAft>
              <a:buFont typeface="Monotype Sorts" pitchFamily="2" charset="2"/>
              <a:buNone/>
              <a:defRPr/>
            </a:pPr>
            <a:r>
              <a:rPr lang="en-US" sz="2800" b="1" u="sng" dirty="0" smtClean="0"/>
              <a:t>A WBS has a </a:t>
            </a:r>
            <a:r>
              <a:rPr lang="en-US" sz="2800" b="1" u="sng" dirty="0" smtClean="0">
                <a:solidFill>
                  <a:srgbClr val="FF0000"/>
                </a:solidFill>
              </a:rPr>
              <a:t>Product Part </a:t>
            </a:r>
            <a:r>
              <a:rPr lang="en-US" sz="2800" b="1" u="sng" dirty="0" smtClean="0"/>
              <a:t>and a </a:t>
            </a:r>
            <a:r>
              <a:rPr lang="en-US" sz="2800" b="1" u="sng" dirty="0" smtClean="0">
                <a:solidFill>
                  <a:srgbClr val="FF0000"/>
                </a:solidFill>
              </a:rPr>
              <a:t>Process Part</a:t>
            </a:r>
            <a:r>
              <a:rPr lang="en-US" sz="2800" b="1" u="sng" dirty="0" smtClean="0"/>
              <a:t>.</a:t>
            </a:r>
            <a:endParaRPr lang="en-US" b="1" u="sng" dirty="0" smtClean="0"/>
          </a:p>
          <a:p>
            <a:pPr eaLnBrk="1" fontAlgn="auto" hangingPunct="1">
              <a:spcAft>
                <a:spcPts val="0"/>
              </a:spcAft>
              <a:buFont typeface="Monotype Sorts" pitchFamily="2" charset="2"/>
              <a:buNone/>
              <a:defRPr/>
            </a:pPr>
            <a:endParaRPr lang="en-US" dirty="0" smtClean="0"/>
          </a:p>
          <a:p>
            <a:pPr eaLnBrk="1" fontAlgn="auto" hangingPunct="1">
              <a:spcAft>
                <a:spcPts val="0"/>
              </a:spcAft>
              <a:buFont typeface="Arial" pitchFamily="34" charset="0"/>
              <a:buChar char="•"/>
              <a:defRPr/>
            </a:pPr>
            <a:r>
              <a:rPr lang="en-US" sz="2800" b="1" dirty="0" smtClean="0">
                <a:solidFill>
                  <a:srgbClr val="FF0000"/>
                </a:solidFill>
              </a:rPr>
              <a:t>Product part </a:t>
            </a:r>
            <a:r>
              <a:rPr lang="en-US" sz="2800" b="1" dirty="0" smtClean="0"/>
              <a:t>of the system</a:t>
            </a:r>
            <a:endParaRPr lang="en-US" dirty="0" smtClean="0"/>
          </a:p>
          <a:p>
            <a:pPr lvl="1" eaLnBrk="1" fontAlgn="auto" hangingPunct="1">
              <a:spcAft>
                <a:spcPts val="0"/>
              </a:spcAft>
              <a:buSzPct val="75000"/>
              <a:buFont typeface="Arial" pitchFamily="34" charset="0"/>
              <a:buChar char="–"/>
              <a:defRPr/>
            </a:pPr>
            <a:r>
              <a:rPr lang="en-US" b="1" dirty="0" smtClean="0">
                <a:solidFill>
                  <a:srgbClr val="FF0000"/>
                </a:solidFill>
              </a:rPr>
              <a:t>Products delivered </a:t>
            </a:r>
            <a:r>
              <a:rPr lang="en-US" b="1" dirty="0" smtClean="0"/>
              <a:t>to the operational customer.</a:t>
            </a:r>
          </a:p>
          <a:p>
            <a:pPr lvl="1" eaLnBrk="1" fontAlgn="auto" hangingPunct="1">
              <a:spcAft>
                <a:spcPts val="0"/>
              </a:spcAft>
              <a:buSzPct val="75000"/>
              <a:buFont typeface="Arial" pitchFamily="34" charset="0"/>
              <a:buChar char="–"/>
              <a:defRPr/>
            </a:pPr>
            <a:r>
              <a:rPr lang="en-US" b="1" dirty="0" smtClean="0"/>
              <a:t>Design (Physical) architecture.</a:t>
            </a:r>
          </a:p>
          <a:p>
            <a:pPr eaLnBrk="1" fontAlgn="auto" hangingPunct="1">
              <a:spcAft>
                <a:spcPts val="0"/>
              </a:spcAft>
              <a:buFont typeface="Arial" pitchFamily="34" charset="0"/>
              <a:buChar char="•"/>
              <a:defRPr/>
            </a:pPr>
            <a:r>
              <a:rPr lang="en-US" sz="2800" b="1" dirty="0" smtClean="0">
                <a:solidFill>
                  <a:srgbClr val="FF0000"/>
                </a:solidFill>
              </a:rPr>
              <a:t>Process part </a:t>
            </a:r>
            <a:r>
              <a:rPr lang="en-US" sz="2800" b="1" dirty="0" smtClean="0"/>
              <a:t>of the system</a:t>
            </a:r>
            <a:endParaRPr lang="en-US" dirty="0" smtClean="0"/>
          </a:p>
          <a:p>
            <a:pPr lvl="1" eaLnBrk="1" fontAlgn="auto" hangingPunct="1">
              <a:spcAft>
                <a:spcPts val="0"/>
              </a:spcAft>
              <a:buSzPct val="75000"/>
              <a:buFont typeface="Arial" pitchFamily="34" charset="0"/>
              <a:buChar char="–"/>
              <a:defRPr/>
            </a:pPr>
            <a:r>
              <a:rPr lang="en-US" b="1" dirty="0" smtClean="0">
                <a:solidFill>
                  <a:srgbClr val="FF0000"/>
                </a:solidFill>
              </a:rPr>
              <a:t>Efforts required to develop, produce and support </a:t>
            </a:r>
            <a:r>
              <a:rPr lang="en-US" b="1" smtClean="0">
                <a:solidFill>
                  <a:srgbClr val="FF0000"/>
                </a:solidFill>
              </a:rPr>
              <a:t>products</a:t>
            </a:r>
            <a:r>
              <a:rPr lang="en-US" b="1" smtClean="0"/>
              <a:t>.</a:t>
            </a:r>
            <a:endParaRPr lang="en-US" b="1" dirty="0" smtClean="0"/>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6148" name="Rectangle 4"/>
          <p:cNvSpPr>
            <a:spLocks noGrp="1" noChangeArrowheads="1"/>
          </p:cNvSpPr>
          <p:nvPr>
            <p:ph type="title"/>
          </p:nvPr>
        </p:nvSpPr>
        <p:spPr>
          <a:xfrm>
            <a:off x="685800" y="381000"/>
            <a:ext cx="7772400" cy="1162050"/>
          </a:xfrm>
          <a:noFill/>
        </p:spPr>
        <p:txBody>
          <a:bodyPr>
            <a:normAutofit/>
          </a:bodyPr>
          <a:lstStyle/>
          <a:p>
            <a:pPr eaLnBrk="1" hangingPunct="1"/>
            <a:r>
              <a:rPr lang="en-US" sz="3200" dirty="0" smtClean="0">
                <a:latin typeface="Arial" charset="0"/>
              </a:rPr>
              <a:t>WBS Development</a:t>
            </a:r>
            <a:endParaRPr lang="en-US" sz="3200" dirty="0" smtClean="0"/>
          </a:p>
        </p:txBody>
      </p:sp>
      <p:sp>
        <p:nvSpPr>
          <p:cNvPr id="6149" name="Rectangle 5"/>
          <p:cNvSpPr>
            <a:spLocks noGrp="1" noChangeArrowheads="1"/>
          </p:cNvSpPr>
          <p:nvPr>
            <p:ph idx="1"/>
          </p:nvPr>
        </p:nvSpPr>
        <p:spPr>
          <a:xfrm>
            <a:off x="685800" y="1752600"/>
            <a:ext cx="7772400" cy="4114800"/>
          </a:xfrm>
        </p:spPr>
        <p:txBody>
          <a:bodyPr rtlCol="0">
            <a:normAutofit fontScale="92500" lnSpcReduction="10000"/>
          </a:bodyPr>
          <a:lstStyle/>
          <a:p>
            <a:pPr eaLnBrk="1" fontAlgn="auto" hangingPunct="1">
              <a:spcAft>
                <a:spcPts val="0"/>
              </a:spcAft>
              <a:buFont typeface="Arial" pitchFamily="34" charset="0"/>
              <a:buChar char="•"/>
              <a:defRPr/>
            </a:pPr>
            <a:r>
              <a:rPr lang="en-US" b="1" dirty="0" smtClean="0"/>
              <a:t>Ensure </a:t>
            </a:r>
            <a:r>
              <a:rPr lang="en-US" b="1" u="sng" dirty="0" smtClean="0"/>
              <a:t>all</a:t>
            </a:r>
            <a:r>
              <a:rPr lang="en-US" b="1" dirty="0" smtClean="0"/>
              <a:t> applicable work is represented.</a:t>
            </a:r>
          </a:p>
          <a:p>
            <a:pPr eaLnBrk="1" fontAlgn="auto" hangingPunct="1">
              <a:spcAft>
                <a:spcPts val="0"/>
              </a:spcAft>
              <a:buFont typeface="Arial" pitchFamily="34" charset="0"/>
              <a:buChar char="•"/>
              <a:defRPr/>
            </a:pPr>
            <a:r>
              <a:rPr lang="en-US" b="1" dirty="0" smtClean="0"/>
              <a:t>Enough levels provided to identify work packages for control purposes. (usually levels 0,1,2)</a:t>
            </a:r>
          </a:p>
          <a:p>
            <a:pPr eaLnBrk="1" fontAlgn="auto" hangingPunct="1">
              <a:spcAft>
                <a:spcPts val="0"/>
              </a:spcAft>
              <a:buFont typeface="Arial" pitchFamily="34" charset="0"/>
              <a:buChar char="•"/>
              <a:defRPr/>
            </a:pPr>
            <a:r>
              <a:rPr lang="en-US" b="1" dirty="0" smtClean="0"/>
              <a:t>Duplication of work eliminated.</a:t>
            </a:r>
          </a:p>
          <a:p>
            <a:pPr eaLnBrk="1" fontAlgn="auto" hangingPunct="1">
              <a:spcAft>
                <a:spcPts val="0"/>
              </a:spcAft>
              <a:buFont typeface="Arial" pitchFamily="34" charset="0"/>
              <a:buChar char="•"/>
              <a:defRPr/>
            </a:pPr>
            <a:r>
              <a:rPr lang="en-US" b="1" dirty="0" smtClean="0"/>
              <a:t>If too few levels identified</a:t>
            </a:r>
            <a:r>
              <a:rPr lang="en-US" dirty="0" smtClean="0"/>
              <a:t> - management visibility and integration of work packages may be difficult.</a:t>
            </a:r>
          </a:p>
          <a:p>
            <a:pPr eaLnBrk="1" fontAlgn="auto" hangingPunct="1">
              <a:spcAft>
                <a:spcPts val="0"/>
              </a:spcAft>
              <a:buFont typeface="Arial" pitchFamily="34" charset="0"/>
              <a:buChar char="•"/>
              <a:defRPr/>
            </a:pPr>
            <a:r>
              <a:rPr lang="en-US" b="1" dirty="0" smtClean="0"/>
              <a:t>If too many levels</a:t>
            </a:r>
            <a:r>
              <a:rPr lang="en-US" dirty="0" smtClean="0"/>
              <a:t> - too much time may be wasted in performing program review and control actions.</a:t>
            </a: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iron triangle</a:t>
            </a:r>
            <a:endParaRPr lang="en-GB" dirty="0"/>
          </a:p>
        </p:txBody>
      </p:sp>
      <p:sp>
        <p:nvSpPr>
          <p:cNvPr id="3" name="Title 2"/>
          <p:cNvSpPr>
            <a:spLocks noGrp="1"/>
          </p:cNvSpPr>
          <p:nvPr>
            <p:ph type="title"/>
          </p:nvPr>
        </p:nvSpPr>
        <p:spPr/>
        <p:txBody>
          <a:bodyPr>
            <a:normAutofit/>
          </a:bodyPr>
          <a:lstStyle/>
          <a:p>
            <a:r>
              <a:rPr lang="en-GB" sz="2800" dirty="0" smtClean="0"/>
              <a:t>Successful Project management</a:t>
            </a:r>
            <a:endParaRPr lang="en-GB" sz="2800" dirty="0"/>
          </a:p>
        </p:txBody>
      </p:sp>
      <p:sp>
        <p:nvSpPr>
          <p:cNvPr id="4" name="Isosceles Triangle 3"/>
          <p:cNvSpPr/>
          <p:nvPr/>
        </p:nvSpPr>
        <p:spPr>
          <a:xfrm>
            <a:off x="2411760" y="2636912"/>
            <a:ext cx="4752528" cy="273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491880" y="2204864"/>
            <a:ext cx="2592288" cy="410344"/>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Quality</a:t>
            </a:r>
            <a:endParaRPr lang="en-GB" dirty="0"/>
          </a:p>
        </p:txBody>
      </p:sp>
      <p:sp>
        <p:nvSpPr>
          <p:cNvPr id="6" name="Rectangle 5"/>
          <p:cNvSpPr/>
          <p:nvPr/>
        </p:nvSpPr>
        <p:spPr>
          <a:xfrm>
            <a:off x="1475656" y="4941168"/>
            <a:ext cx="936104" cy="914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Cost</a:t>
            </a:r>
            <a:endParaRPr lang="en-GB" dirty="0"/>
          </a:p>
        </p:txBody>
      </p:sp>
      <p:sp>
        <p:nvSpPr>
          <p:cNvPr id="7" name="Rectangle 6"/>
          <p:cNvSpPr/>
          <p:nvPr/>
        </p:nvSpPr>
        <p:spPr>
          <a:xfrm>
            <a:off x="7164288" y="4941168"/>
            <a:ext cx="914400" cy="914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Time</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8600" y="762000"/>
            <a:ext cx="8686800" cy="4339650"/>
          </a:xfrm>
          <a:prstGeom prst="rect">
            <a:avLst/>
          </a:prstGeom>
          <a:noFill/>
          <a:ln w="12700">
            <a:noFill/>
            <a:miter lim="800000"/>
            <a:headEnd/>
            <a:tailEnd/>
          </a:ln>
        </p:spPr>
        <p:txBody>
          <a:bodyPr>
            <a:spAutoFit/>
          </a:bodyPr>
          <a:lstStyle/>
          <a:p>
            <a:endParaRPr lang="en-US" b="0" dirty="0"/>
          </a:p>
          <a:p>
            <a:endParaRPr lang="en-US" b="0" dirty="0"/>
          </a:p>
          <a:p>
            <a:r>
              <a:rPr lang="en-US" sz="2000" dirty="0">
                <a:solidFill>
                  <a:srgbClr val="006699"/>
                </a:solidFill>
              </a:rPr>
              <a:t>Level Zero- Overall System (derived from Functional level 0)</a:t>
            </a:r>
            <a:endParaRPr lang="en-US" sz="2000" b="0" dirty="0">
              <a:solidFill>
                <a:srgbClr val="006699"/>
              </a:solidFill>
            </a:endParaRPr>
          </a:p>
          <a:p>
            <a:r>
              <a:rPr lang="en-US" sz="2000" dirty="0"/>
              <a:t>T</a:t>
            </a:r>
            <a:r>
              <a:rPr lang="en-US" sz="2000" b="0" dirty="0"/>
              <a:t>he entire  </a:t>
            </a:r>
            <a:r>
              <a:rPr lang="en-US" sz="2000" b="0" dirty="0" smtClean="0"/>
              <a:t>project deliverable</a:t>
            </a:r>
            <a:endParaRPr lang="en-US" sz="2000" b="0" dirty="0"/>
          </a:p>
          <a:p>
            <a:r>
              <a:rPr lang="en-US" sz="2000" b="0" dirty="0" smtClean="0"/>
              <a:t>Example: The strawberry picking system</a:t>
            </a:r>
            <a:endParaRPr lang="en-US" sz="2000" b="0" dirty="0"/>
          </a:p>
          <a:p>
            <a:endParaRPr lang="en-US" sz="1600" b="0" dirty="0"/>
          </a:p>
          <a:p>
            <a:r>
              <a:rPr lang="en-US" sz="2000" dirty="0">
                <a:solidFill>
                  <a:srgbClr val="006699"/>
                </a:solidFill>
              </a:rPr>
              <a:t>Level One- Subsystems (derived from Functional level 1)</a:t>
            </a:r>
            <a:endParaRPr lang="en-US" sz="2000" b="0" dirty="0">
              <a:solidFill>
                <a:srgbClr val="006699"/>
              </a:solidFill>
            </a:endParaRPr>
          </a:p>
          <a:p>
            <a:r>
              <a:rPr lang="en-US" sz="2000" b="0" dirty="0"/>
              <a:t>Major System(s)</a:t>
            </a:r>
          </a:p>
          <a:p>
            <a:r>
              <a:rPr lang="en-US" sz="2000" b="0" dirty="0"/>
              <a:t>Examples</a:t>
            </a:r>
            <a:r>
              <a:rPr lang="en-US" sz="2000" b="0" dirty="0" smtClean="0"/>
              <a:t>: Hardware, Software </a:t>
            </a:r>
            <a:endParaRPr lang="en-US" sz="2000" b="0" dirty="0">
              <a:solidFill>
                <a:srgbClr val="FF0000"/>
              </a:solidFill>
            </a:endParaRPr>
          </a:p>
          <a:p>
            <a:endParaRPr lang="en-US" sz="1600" b="0" dirty="0">
              <a:solidFill>
                <a:srgbClr val="006699"/>
              </a:solidFill>
            </a:endParaRPr>
          </a:p>
          <a:p>
            <a:r>
              <a:rPr lang="en-US" sz="2000" dirty="0">
                <a:solidFill>
                  <a:srgbClr val="006699"/>
                </a:solidFill>
              </a:rPr>
              <a:t>Level Two- Components  (derived from Functional level 2)</a:t>
            </a:r>
          </a:p>
          <a:p>
            <a:r>
              <a:rPr lang="en-US" sz="2000" b="0" dirty="0"/>
              <a:t>Subsystem(s</a:t>
            </a:r>
            <a:r>
              <a:rPr lang="en-US" sz="2000" b="0" dirty="0" smtClean="0"/>
              <a:t>): Picking “arm”, supporting structure, </a:t>
            </a:r>
            <a:r>
              <a:rPr lang="en-US" sz="2000" b="0" smtClean="0"/>
              <a:t>vision system…</a:t>
            </a:r>
            <a:endParaRPr lang="en-US" sz="2000" b="0" dirty="0">
              <a:solidFill>
                <a:srgbClr val="FF0000"/>
              </a:solidFill>
            </a:endParaRPr>
          </a:p>
          <a:p>
            <a:endParaRPr lang="en-US" sz="1600" b="0" dirty="0"/>
          </a:p>
          <a:p>
            <a:endParaRPr lang="en-US" sz="1600" b="0" dirty="0"/>
          </a:p>
          <a:p>
            <a:endParaRPr lang="en-US" sz="1600" b="0" dirty="0"/>
          </a:p>
        </p:txBody>
      </p:sp>
      <p:sp>
        <p:nvSpPr>
          <p:cNvPr id="7171" name="Text Box 3"/>
          <p:cNvSpPr txBox="1">
            <a:spLocks noChangeArrowheads="1"/>
          </p:cNvSpPr>
          <p:nvPr/>
        </p:nvSpPr>
        <p:spPr bwMode="auto">
          <a:xfrm>
            <a:off x="3048000" y="152400"/>
            <a:ext cx="2071401" cy="523220"/>
          </a:xfrm>
          <a:prstGeom prst="rect">
            <a:avLst/>
          </a:prstGeom>
          <a:noFill/>
          <a:ln w="12700">
            <a:noFill/>
            <a:miter lim="800000"/>
            <a:headEnd/>
            <a:tailEnd/>
          </a:ln>
        </p:spPr>
        <p:txBody>
          <a:bodyPr wrap="none">
            <a:spAutoFit/>
          </a:bodyPr>
          <a:lstStyle/>
          <a:p>
            <a:r>
              <a:rPr lang="en-US" sz="2800" dirty="0"/>
              <a:t>WBS Levels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WBS structure for YOUR project</a:t>
            </a:r>
            <a:endParaRPr lang="en-GB" sz="2800" dirty="0"/>
          </a:p>
        </p:txBody>
      </p:sp>
      <p:sp>
        <p:nvSpPr>
          <p:cNvPr id="3" name="Content Placeholder 2"/>
          <p:cNvSpPr>
            <a:spLocks noGrp="1"/>
          </p:cNvSpPr>
          <p:nvPr>
            <p:ph idx="1"/>
          </p:nvPr>
        </p:nvSpPr>
        <p:spPr/>
        <p:txBody>
          <a:bodyPr/>
          <a:lstStyle/>
          <a:p>
            <a:endParaRPr lang="en-GB" dirty="0" smtClean="0"/>
          </a:p>
          <a:p>
            <a:endParaRPr lang="en-GB" dirty="0" smtClean="0"/>
          </a:p>
          <a:p>
            <a:endParaRPr lang="en-GB" dirty="0" smtClean="0"/>
          </a:p>
          <a:p>
            <a:r>
              <a:rPr lang="en-GB" dirty="0" smtClean="0"/>
              <a:t>In your groups using the material that you have already produced, start to develop your own WBS</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sz="2400" dirty="0" smtClean="0"/>
              <a:t>Define goals and objectives</a:t>
            </a:r>
          </a:p>
          <a:p>
            <a:pPr>
              <a:lnSpc>
                <a:spcPct val="90000"/>
              </a:lnSpc>
            </a:pPr>
            <a:r>
              <a:rPr lang="en-US" sz="2400" dirty="0" smtClean="0"/>
              <a:t>System level design</a:t>
            </a:r>
          </a:p>
          <a:p>
            <a:pPr lvl="1">
              <a:lnSpc>
                <a:spcPct val="90000"/>
              </a:lnSpc>
            </a:pPr>
            <a:r>
              <a:rPr lang="en-US" sz="2000" dirty="0" smtClean="0"/>
              <a:t>System requirements derived from goal and objectives</a:t>
            </a:r>
          </a:p>
          <a:p>
            <a:pPr lvl="1">
              <a:lnSpc>
                <a:spcPct val="90000"/>
              </a:lnSpc>
            </a:pPr>
            <a:r>
              <a:rPr lang="en-US" sz="2000" dirty="0" smtClean="0"/>
              <a:t>Identify major subsystems and interfaces</a:t>
            </a:r>
          </a:p>
          <a:p>
            <a:pPr>
              <a:lnSpc>
                <a:spcPct val="90000"/>
              </a:lnSpc>
            </a:pPr>
            <a:r>
              <a:rPr lang="en-US" sz="2400" dirty="0" smtClean="0"/>
              <a:t>Concept hardware and software design</a:t>
            </a:r>
          </a:p>
          <a:p>
            <a:pPr lvl="1">
              <a:lnSpc>
                <a:spcPct val="90000"/>
              </a:lnSpc>
            </a:pPr>
            <a:r>
              <a:rPr lang="en-US" sz="2000" dirty="0" smtClean="0"/>
              <a:t>Derived from system requirements and constraints</a:t>
            </a:r>
          </a:p>
          <a:p>
            <a:pPr lvl="1">
              <a:lnSpc>
                <a:spcPct val="90000"/>
              </a:lnSpc>
            </a:pPr>
            <a:r>
              <a:rPr lang="en-US" sz="2000" dirty="0" smtClean="0"/>
              <a:t>Identify parts, costs &amp; availability</a:t>
            </a:r>
          </a:p>
          <a:p>
            <a:pPr>
              <a:lnSpc>
                <a:spcPct val="90000"/>
              </a:lnSpc>
            </a:pPr>
            <a:r>
              <a:rPr lang="en-US" sz="2400" dirty="0" smtClean="0"/>
              <a:t>Establish tasks, schedule, resource needs and plans for remaining phases of life-cycle</a:t>
            </a:r>
          </a:p>
          <a:p>
            <a:pPr>
              <a:lnSpc>
                <a:spcPct val="90000"/>
              </a:lnSpc>
            </a:pPr>
            <a:r>
              <a:rPr lang="en-US" sz="2400" dirty="0" smtClean="0">
                <a:solidFill>
                  <a:srgbClr val="FF0000"/>
                </a:solidFill>
              </a:rPr>
              <a:t>Develop preliminary risk assessment &amp; management plan</a:t>
            </a:r>
          </a:p>
          <a:p>
            <a:pPr>
              <a:lnSpc>
                <a:spcPct val="90000"/>
              </a:lnSpc>
            </a:pPr>
            <a:r>
              <a:rPr lang="en-US" sz="2400" dirty="0" smtClean="0"/>
              <a:t>Phase terminates with Preliminary Design Review (PDR)</a:t>
            </a:r>
          </a:p>
          <a:p>
            <a:pPr>
              <a:lnSpc>
                <a:spcPct val="90000"/>
              </a:lnSpc>
            </a:pPr>
            <a:r>
              <a:rPr lang="en-US" sz="2400" i="1" dirty="0" smtClean="0"/>
              <a:t>NOTE: Little to no hardware testing or prototyping</a:t>
            </a:r>
          </a:p>
          <a:p>
            <a:pPr>
              <a:lnSpc>
                <a:spcPct val="90000"/>
              </a:lnSpc>
            </a:pPr>
            <a:endParaRPr lang="en-US" sz="2400" dirty="0" smtClean="0"/>
          </a:p>
          <a:p>
            <a:endParaRPr lang="en-GB" sz="1800" dirty="0"/>
          </a:p>
        </p:txBody>
      </p:sp>
      <p:sp>
        <p:nvSpPr>
          <p:cNvPr id="3" name="Title 2"/>
          <p:cNvSpPr>
            <a:spLocks noGrp="1"/>
          </p:cNvSpPr>
          <p:nvPr>
            <p:ph type="title"/>
          </p:nvPr>
        </p:nvSpPr>
        <p:spPr/>
        <p:txBody>
          <a:bodyPr>
            <a:normAutofit/>
          </a:bodyPr>
          <a:lstStyle/>
          <a:p>
            <a:r>
              <a:rPr lang="en-GB" sz="2800" dirty="0" smtClean="0"/>
              <a:t>Design Phase – Major Tasks</a:t>
            </a:r>
            <a:endParaRPr lang="en-GB"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800" dirty="0" smtClean="0"/>
              <a:t>Project Risk Management</a:t>
            </a:r>
            <a:endParaRPr lang="en-GB" sz="2800" dirty="0"/>
          </a:p>
        </p:txBody>
      </p:sp>
      <p:pic>
        <p:nvPicPr>
          <p:cNvPr id="4" name="Picture 4" descr="C:\My Documents\Phil\Editing\McGraw-Hill\Larson\Revised Original Files\Chap007\gra93925_0701.jpg"/>
          <p:cNvPicPr>
            <a:picLocks noGrp="1" noChangeAspect="1" noChangeArrowheads="1"/>
          </p:cNvPicPr>
          <p:nvPr>
            <p:ph idx="1"/>
          </p:nvPr>
        </p:nvPicPr>
        <p:blipFill>
          <a:blip r:embed="rId2" cstate="print"/>
          <a:srcRect/>
          <a:stretch>
            <a:fillRect/>
          </a:stretch>
        </p:blipFill>
        <p:spPr bwMode="auto">
          <a:xfrm>
            <a:off x="860415" y="1481138"/>
            <a:ext cx="7423170" cy="4525962"/>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normAutofit/>
          </a:bodyPr>
          <a:lstStyle/>
          <a:p>
            <a:r>
              <a:rPr lang="en-GB" sz="2800" dirty="0" smtClean="0"/>
              <a:t>Project Risk Management</a:t>
            </a:r>
            <a:endParaRPr lang="en-GB" sz="2800" dirty="0"/>
          </a:p>
        </p:txBody>
      </p:sp>
      <p:sp>
        <p:nvSpPr>
          <p:cNvPr id="4" name="Rectangle 3"/>
          <p:cNvSpPr/>
          <p:nvPr/>
        </p:nvSpPr>
        <p:spPr>
          <a:xfrm>
            <a:off x="3203848" y="2204864"/>
            <a:ext cx="3218656"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899592" y="3356992"/>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PROBABILITY</a:t>
            </a:r>
            <a:endParaRPr lang="en-GB" sz="1600" dirty="0"/>
          </a:p>
        </p:txBody>
      </p:sp>
      <p:sp>
        <p:nvSpPr>
          <p:cNvPr id="6" name="Rounded Rectangle 5"/>
          <p:cNvSpPr/>
          <p:nvPr/>
        </p:nvSpPr>
        <p:spPr>
          <a:xfrm>
            <a:off x="4067944" y="5517232"/>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IMPACT</a:t>
            </a:r>
            <a:endParaRPr lang="en-GB" dirty="0"/>
          </a:p>
        </p:txBody>
      </p:sp>
      <p:sp>
        <p:nvSpPr>
          <p:cNvPr id="7" name="Oval 6"/>
          <p:cNvSpPr/>
          <p:nvPr/>
        </p:nvSpPr>
        <p:spPr>
          <a:xfrm>
            <a:off x="5364088" y="2348880"/>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Oval 7"/>
          <p:cNvSpPr/>
          <p:nvPr/>
        </p:nvSpPr>
        <p:spPr>
          <a:xfrm>
            <a:off x="4355976" y="342900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419872" y="436510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123728" y="1844824"/>
            <a:ext cx="914400"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HIGH</a:t>
            </a:r>
            <a:endParaRPr lang="en-GB" dirty="0"/>
          </a:p>
        </p:txBody>
      </p:sp>
      <p:sp>
        <p:nvSpPr>
          <p:cNvPr id="13" name="Rectangle 12"/>
          <p:cNvSpPr/>
          <p:nvPr/>
        </p:nvSpPr>
        <p:spPr>
          <a:xfrm>
            <a:off x="2123728" y="5085184"/>
            <a:ext cx="914400"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LOW</a:t>
            </a:r>
            <a:endParaRPr lang="en-GB" dirty="0"/>
          </a:p>
        </p:txBody>
      </p:sp>
      <p:sp>
        <p:nvSpPr>
          <p:cNvPr id="14" name="Rectangle 13"/>
          <p:cNvSpPr/>
          <p:nvPr/>
        </p:nvSpPr>
        <p:spPr>
          <a:xfrm>
            <a:off x="6588224" y="5157192"/>
            <a:ext cx="914400"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HIGH</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800" dirty="0" smtClean="0"/>
              <a:t>Project Risk Management</a:t>
            </a:r>
            <a:endParaRPr lang="en-GB" sz="2800" dirty="0"/>
          </a:p>
        </p:txBody>
      </p:sp>
      <p:sp>
        <p:nvSpPr>
          <p:cNvPr id="5" name="Content Placeholder 4"/>
          <p:cNvSpPr>
            <a:spLocks noGrp="1"/>
          </p:cNvSpPr>
          <p:nvPr>
            <p:ph idx="1"/>
          </p:nvPr>
        </p:nvSpPr>
        <p:spPr/>
        <p:txBody>
          <a:bodyPr/>
          <a:lstStyle/>
          <a:p>
            <a:r>
              <a:rPr lang="en-GB" dirty="0" smtClean="0"/>
              <a:t>There are known </a:t>
            </a:r>
            <a:r>
              <a:rPr lang="en-GB" dirty="0" err="1" smtClean="0"/>
              <a:t>knowns</a:t>
            </a:r>
            <a:r>
              <a:rPr lang="en-GB" dirty="0" smtClean="0"/>
              <a:t>. These are things we know that we know. There are known unknowns. That is to say, there are things that we know we don't know. But there are also unknown unknowns. There are things we don't know we don't know. </a:t>
            </a:r>
          </a:p>
          <a:p>
            <a:endParaRPr lang="en-GB" dirty="0" smtClean="0"/>
          </a:p>
          <a:p>
            <a:r>
              <a:rPr lang="en-GB" dirty="0" smtClean="0">
                <a:solidFill>
                  <a:srgbClr val="FF0000"/>
                </a:solidFill>
              </a:rPr>
              <a:t>Donald Rumsfeld</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800" dirty="0" smtClean="0">
                <a:solidFill>
                  <a:srgbClr val="FF0000"/>
                </a:solidFill>
              </a:rPr>
              <a:t>Known unknowns </a:t>
            </a:r>
            <a:r>
              <a:rPr lang="en-GB" sz="2800" dirty="0" smtClean="0"/>
              <a:t>(expected or foreseeable conditions), which can be reasonably anticipated but not quantified based on past experience as exemplified by case histories</a:t>
            </a:r>
          </a:p>
          <a:p>
            <a:r>
              <a:rPr lang="en-GB" sz="2800" dirty="0" smtClean="0">
                <a:solidFill>
                  <a:srgbClr val="FF0000"/>
                </a:solidFill>
              </a:rPr>
              <a:t>Unknown unknowns </a:t>
            </a:r>
            <a:r>
              <a:rPr lang="en-GB" sz="2800" dirty="0" smtClean="0"/>
              <a:t>(unexpected or unforeseeable conditions), which pose a potentially greater risk simply because they cannot be anticipated based on past experience or investigation.</a:t>
            </a:r>
            <a:endParaRPr lang="en-GB" dirty="0"/>
          </a:p>
        </p:txBody>
      </p:sp>
      <p:sp>
        <p:nvSpPr>
          <p:cNvPr id="3" name="Title 2"/>
          <p:cNvSpPr>
            <a:spLocks noGrp="1"/>
          </p:cNvSpPr>
          <p:nvPr>
            <p:ph type="title"/>
          </p:nvPr>
        </p:nvSpPr>
        <p:spPr/>
        <p:txBody>
          <a:bodyPr>
            <a:normAutofit/>
          </a:bodyPr>
          <a:lstStyle/>
          <a:p>
            <a:r>
              <a:rPr lang="en-GB" sz="2800" dirty="0" smtClean="0"/>
              <a:t>Project Risk Management</a:t>
            </a:r>
            <a:endParaRPr lang="en-GB"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GB" dirty="0" smtClean="0"/>
              <a:t>CONFLICT TYPES</a:t>
            </a:r>
          </a:p>
        </p:txBody>
      </p:sp>
      <p:sp>
        <p:nvSpPr>
          <p:cNvPr id="44035" name="Content Placeholder 2"/>
          <p:cNvSpPr>
            <a:spLocks noGrp="1"/>
          </p:cNvSpPr>
          <p:nvPr>
            <p:ph idx="1"/>
          </p:nvPr>
        </p:nvSpPr>
        <p:spPr/>
        <p:txBody>
          <a:bodyPr/>
          <a:lstStyle/>
          <a:p>
            <a:pPr algn="ctr" eaLnBrk="1" hangingPunct="1">
              <a:buFont typeface="Wingdings" pitchFamily="2" charset="2"/>
              <a:buNone/>
            </a:pPr>
            <a:endParaRPr lang="en-GB" sz="2800" b="1" dirty="0" smtClean="0"/>
          </a:p>
          <a:p>
            <a:pPr algn="ctr" eaLnBrk="1" hangingPunct="1">
              <a:buFont typeface="Wingdings" pitchFamily="2" charset="2"/>
              <a:buNone/>
            </a:pPr>
            <a:r>
              <a:rPr lang="en-GB" sz="2800" b="1" dirty="0" smtClean="0"/>
              <a:t>CONFLICT RESOLUTION STYLES</a:t>
            </a:r>
          </a:p>
          <a:p>
            <a:pPr eaLnBrk="1" hangingPunct="1"/>
            <a:r>
              <a:rPr lang="en-GB" sz="2400" b="1" dirty="0" smtClean="0"/>
              <a:t>This is a questionnaire on conflict resolution</a:t>
            </a:r>
          </a:p>
          <a:p>
            <a:pPr eaLnBrk="1" hangingPunct="1"/>
            <a:endParaRPr lang="en-GB" sz="2400" b="1" dirty="0" smtClean="0"/>
          </a:p>
          <a:p>
            <a:pPr eaLnBrk="1" hangingPunct="1"/>
            <a:r>
              <a:rPr lang="en-GB" sz="2400" b="1" dirty="0" smtClean="0"/>
              <a:t>Listen to the instructions CAREFULLY &amp; complete the questionnaire as instructed</a:t>
            </a:r>
          </a:p>
          <a:p>
            <a:pPr eaLnBrk="1" hangingPunct="1"/>
            <a:endParaRPr lang="en-GB" sz="2400" b="1" dirty="0" smtClean="0"/>
          </a:p>
          <a:p>
            <a:pPr eaLnBrk="1" hangingPunct="1"/>
            <a:endParaRPr lang="en-GB" sz="2400" b="1" dirty="0" smtClean="0"/>
          </a:p>
          <a:p>
            <a:pPr eaLnBrk="1" hangingPunct="1"/>
            <a:endParaRPr lang="en-GB" sz="2400" b="1" dirty="0" smtClean="0"/>
          </a:p>
          <a:p>
            <a:pPr eaLnBrk="1" hangingPunct="1">
              <a:buFont typeface="Wingdings" pitchFamily="2" charset="2"/>
              <a:buNone/>
            </a:pPr>
            <a:r>
              <a:rPr lang="en-GB" sz="1800" dirty="0" smtClean="0"/>
              <a:t>Robert C </a:t>
            </a:r>
            <a:r>
              <a:rPr lang="en-GB" sz="1800" dirty="0" err="1" smtClean="0"/>
              <a:t>Benfari</a:t>
            </a:r>
            <a:r>
              <a:rPr lang="en-GB" sz="1800" dirty="0" smtClean="0"/>
              <a:t>: Understanding and Changing Your Management Style.</a:t>
            </a:r>
            <a:endParaRPr lang="en-GB" sz="1800" b="1" dirty="0" smtClean="0"/>
          </a:p>
          <a:p>
            <a:pPr eaLnBrk="1" hangingPunct="1">
              <a:buFont typeface="Wingdings" pitchFamily="2" charset="2"/>
              <a:buNone/>
            </a:pPr>
            <a:endParaRPr lang="en-GB" sz="2800" b="1" dirty="0" smtClean="0"/>
          </a:p>
          <a:p>
            <a:pPr eaLnBrk="1" hangingPunct="1">
              <a:buFont typeface="Wingdings" pitchFamily="2" charset="2"/>
              <a:buNone/>
            </a:pPr>
            <a:endParaRPr lang="en-GB" sz="2800" i="1" dirty="0"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p:txBody>
          <a:bodyPr/>
          <a:lstStyle/>
          <a:p>
            <a:pPr algn="ctr" eaLnBrk="1" hangingPunct="1">
              <a:buFont typeface="Wingdings" pitchFamily="2" charset="2"/>
              <a:buNone/>
            </a:pPr>
            <a:endParaRPr lang="en-GB" sz="2400" b="1" dirty="0" smtClean="0"/>
          </a:p>
          <a:p>
            <a:pPr algn="ctr" eaLnBrk="1" hangingPunct="1">
              <a:buFont typeface="Wingdings" pitchFamily="2" charset="2"/>
              <a:buNone/>
            </a:pPr>
            <a:r>
              <a:rPr lang="en-GB" sz="2400" b="1" dirty="0" smtClean="0"/>
              <a:t>DIRECTION CONFLICTS</a:t>
            </a:r>
          </a:p>
          <a:p>
            <a:pPr eaLnBrk="1" hangingPunct="1"/>
            <a:r>
              <a:rPr lang="en-GB" sz="2000" b="1" dirty="0" smtClean="0"/>
              <a:t>Ask yourself, “Am I clear on the direction or vision?”</a:t>
            </a:r>
          </a:p>
          <a:p>
            <a:pPr eaLnBrk="1" hangingPunct="1"/>
            <a:r>
              <a:rPr lang="en-GB" sz="2000" b="1" dirty="0" smtClean="0"/>
              <a:t>Clarify the discrepancy so that it can be easily described in neutral words &amp; take action.</a:t>
            </a:r>
          </a:p>
          <a:p>
            <a:pPr eaLnBrk="1" hangingPunct="1"/>
            <a:r>
              <a:rPr lang="en-GB" sz="2000" b="1" dirty="0" smtClean="0"/>
              <a:t>Ask permission to address the discrepancy with the other person in a friendly way and gain agreement.</a:t>
            </a:r>
          </a:p>
          <a:p>
            <a:pPr eaLnBrk="1" hangingPunct="1"/>
            <a:r>
              <a:rPr lang="en-GB" sz="2000" b="1" dirty="0" smtClean="0"/>
              <a:t>If there is a difference in values, always go with the higher value.</a:t>
            </a:r>
          </a:p>
          <a:p>
            <a:pPr eaLnBrk="1" hangingPunct="1"/>
            <a:r>
              <a:rPr lang="en-GB" sz="2000" b="1" dirty="0" smtClean="0"/>
              <a:t>Make authentic comments. </a:t>
            </a:r>
          </a:p>
        </p:txBody>
      </p:sp>
      <p:sp>
        <p:nvSpPr>
          <p:cNvPr id="48131" name="Rectangle 3"/>
          <p:cNvSpPr>
            <a:spLocks noGrp="1" noChangeArrowheads="1"/>
          </p:cNvSpPr>
          <p:nvPr>
            <p:ph type="title"/>
          </p:nvPr>
        </p:nvSpPr>
        <p:spPr/>
        <p:txBody>
          <a:bodyPr/>
          <a:lstStyle/>
          <a:p>
            <a:pPr algn="ctr"/>
            <a:r>
              <a:rPr lang="en-GB" dirty="0" smtClean="0"/>
              <a:t>CONFLICT TYPES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ctr"/>
            <a:r>
              <a:rPr lang="en-GB" dirty="0" smtClean="0"/>
              <a:t>CONFLICT TYPES</a:t>
            </a:r>
          </a:p>
        </p:txBody>
      </p:sp>
      <p:sp>
        <p:nvSpPr>
          <p:cNvPr id="26627" name="Content Placeholder 2"/>
          <p:cNvSpPr>
            <a:spLocks noGrp="1"/>
          </p:cNvSpPr>
          <p:nvPr>
            <p:ph idx="1"/>
          </p:nvPr>
        </p:nvSpPr>
        <p:spPr/>
        <p:txBody>
          <a:bodyPr/>
          <a:lstStyle/>
          <a:p>
            <a:pPr algn="ctr" eaLnBrk="1" hangingPunct="1">
              <a:buFont typeface="Wingdings" pitchFamily="2" charset="2"/>
              <a:buNone/>
              <a:defRPr/>
            </a:pPr>
            <a:endParaRPr kumimoji="1" lang="en-GB" sz="2400" b="1" kern="1200" dirty="0" smtClean="0"/>
          </a:p>
          <a:p>
            <a:pPr algn="ctr" eaLnBrk="1" hangingPunct="1">
              <a:buFont typeface="Wingdings" pitchFamily="2" charset="2"/>
              <a:buNone/>
              <a:defRPr/>
            </a:pPr>
            <a:r>
              <a:rPr kumimoji="1" lang="en-GB" sz="2400" b="1" kern="1200" dirty="0" smtClean="0"/>
              <a:t>ROLE CONFLICTS</a:t>
            </a:r>
          </a:p>
          <a:p>
            <a:pPr eaLnBrk="1" hangingPunct="1">
              <a:defRPr/>
            </a:pPr>
            <a:r>
              <a:rPr kumimoji="1" lang="en-GB" sz="2000" b="1" kern="1200" dirty="0" smtClean="0"/>
              <a:t>Ask yourself, “Exactly how do I perceive my role in relation to others involved in this issue?”</a:t>
            </a:r>
          </a:p>
          <a:p>
            <a:pPr eaLnBrk="1" hangingPunct="1">
              <a:defRPr/>
            </a:pPr>
            <a:r>
              <a:rPr kumimoji="1" lang="en-GB" sz="2000" b="1" kern="1200" dirty="0" smtClean="0"/>
              <a:t>Take responsibility for clarifying your role with others involved.</a:t>
            </a:r>
          </a:p>
          <a:p>
            <a:pPr eaLnBrk="1" hangingPunct="1">
              <a:defRPr/>
            </a:pPr>
            <a:r>
              <a:rPr kumimoji="1" lang="en-GB" sz="2000" b="1" kern="1200" dirty="0" smtClean="0"/>
              <a:t>Be prepared to change the perception of your role.</a:t>
            </a:r>
          </a:p>
          <a:p>
            <a:pPr eaLnBrk="1" hangingPunct="1">
              <a:defRPr/>
            </a:pPr>
            <a:r>
              <a:rPr kumimoji="1" lang="en-GB" sz="2000" b="1" kern="1200" dirty="0" smtClean="0"/>
              <a:t>Show your willingness to be flexible in achieving your organization’s goals.</a:t>
            </a:r>
          </a:p>
          <a:p>
            <a:pPr eaLnBrk="1" hangingPunct="1">
              <a:defRPr/>
            </a:pPr>
            <a:r>
              <a:rPr kumimoji="1" lang="en-GB" sz="2000" b="1" kern="1200" dirty="0" smtClean="0"/>
              <a:t>Stay positive. View any change in role in terms of the opportunities that it presents.</a:t>
            </a:r>
          </a:p>
          <a:p>
            <a:pPr eaLnBrk="1" hangingPunct="1">
              <a:defRPr/>
            </a:pPr>
            <a:endParaRPr kumimoji="1" lang="en-GB" sz="2800" kern="1200" dirty="0" smtClean="0"/>
          </a:p>
          <a:p>
            <a:pPr eaLnBrk="1" hangingPunct="1">
              <a:defRPr/>
            </a:pPr>
            <a:endParaRPr kumimoji="1" lang="en-GB" sz="2400" kern="1200" dirty="0" smtClean="0">
              <a:latin typeface="Times New Roman" pitchFamily="18" charset="0"/>
            </a:endParaRPr>
          </a:p>
          <a:p>
            <a:pPr eaLnBrk="1" hangingPunct="1">
              <a:defRPr/>
            </a:pPr>
            <a:endParaRPr kumimoji="1" lang="en-GB" sz="2400" kern="1200" dirty="0" smtClean="0">
              <a:latin typeface="Times New Roman" pitchFamily="18" charset="0"/>
            </a:endParaRPr>
          </a:p>
          <a:p>
            <a:pPr eaLnBrk="1" hangingPunct="1">
              <a:defRPr/>
            </a:pPr>
            <a:endParaRPr kumimoji="1" lang="en-GB" sz="2400" kern="1200" dirty="0" smtClean="0">
              <a:latin typeface="Times New Roman" pitchFamily="18" charset="0"/>
            </a:endParaRPr>
          </a:p>
          <a:p>
            <a:pPr eaLnBrk="1" hangingPunct="1">
              <a:defRPr/>
            </a:pPr>
            <a:endParaRPr kumimoji="1" lang="en-GB" sz="2400" kern="1200" dirty="0" smtClean="0">
              <a:latin typeface="Times New Roman" pitchFamily="18" charset="0"/>
            </a:endParaRPr>
          </a:p>
          <a:p>
            <a:pPr eaLnBrk="1" hangingPunct="1">
              <a:defRPr/>
            </a:pPr>
            <a:endParaRPr lang="en-GB" sz="2400" dirty="0" smtClean="0"/>
          </a:p>
          <a:p>
            <a:pPr eaLnBrk="1" hangingPunct="1">
              <a:buFont typeface="Wingdings" pitchFamily="2" charset="2"/>
              <a:buNone/>
              <a:defRPr/>
            </a:pPr>
            <a:endParaRPr lang="en-GB" sz="2800" dirty="0" smtClean="0"/>
          </a:p>
          <a:p>
            <a:pPr eaLnBrk="1" hangingPunct="1">
              <a:buFont typeface="Wingdings" pitchFamily="2" charset="2"/>
              <a:buNone/>
              <a:defRPr/>
            </a:pPr>
            <a:endParaRPr lang="en-GB" sz="2800" i="1"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800" dirty="0" smtClean="0"/>
              <a:t>Successful Project Management</a:t>
            </a:r>
            <a:endParaRPr lang="en-GB" sz="2800" dirty="0"/>
          </a:p>
        </p:txBody>
      </p:sp>
      <p:sp>
        <p:nvSpPr>
          <p:cNvPr id="4" name="Content Placeholder 3"/>
          <p:cNvSpPr>
            <a:spLocks noGrp="1"/>
          </p:cNvSpPr>
          <p:nvPr>
            <p:ph idx="1"/>
          </p:nvPr>
        </p:nvSpPr>
        <p:spPr>
          <a:xfrm>
            <a:off x="1619672" y="2636913"/>
            <a:ext cx="6192688" cy="2448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Quality</a:t>
            </a:r>
            <a:endParaRPr lang="en-GB" dirty="0"/>
          </a:p>
        </p:txBody>
      </p:sp>
      <p:sp>
        <p:nvSpPr>
          <p:cNvPr id="5" name="Rectangle 4"/>
          <p:cNvSpPr/>
          <p:nvPr/>
        </p:nvSpPr>
        <p:spPr>
          <a:xfrm>
            <a:off x="3347864" y="1916832"/>
            <a:ext cx="2736304" cy="6983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SCOPE</a:t>
            </a:r>
            <a:endParaRPr lang="en-GB" dirty="0"/>
          </a:p>
        </p:txBody>
      </p:sp>
      <p:sp>
        <p:nvSpPr>
          <p:cNvPr id="6" name="Rectangle 5"/>
          <p:cNvSpPr/>
          <p:nvPr/>
        </p:nvSpPr>
        <p:spPr>
          <a:xfrm>
            <a:off x="683568" y="4581128"/>
            <a:ext cx="936104" cy="914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Cost</a:t>
            </a:r>
            <a:endParaRPr lang="en-GB" dirty="0"/>
          </a:p>
        </p:txBody>
      </p:sp>
      <p:sp>
        <p:nvSpPr>
          <p:cNvPr id="7" name="Rectangle 6"/>
          <p:cNvSpPr/>
          <p:nvPr/>
        </p:nvSpPr>
        <p:spPr>
          <a:xfrm>
            <a:off x="7812360" y="4653136"/>
            <a:ext cx="914400" cy="914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Time</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p:txBody>
          <a:bodyPr/>
          <a:lstStyle/>
          <a:p>
            <a:pPr algn="ctr" eaLnBrk="1" hangingPunct="1">
              <a:buFont typeface="Wingdings" pitchFamily="2" charset="2"/>
              <a:buNone/>
            </a:pPr>
            <a:r>
              <a:rPr lang="en-GB" sz="2400" b="1" smtClean="0"/>
              <a:t>PROCESS CONFLICTS</a:t>
            </a:r>
          </a:p>
          <a:p>
            <a:pPr eaLnBrk="1" hangingPunct="1"/>
            <a:r>
              <a:rPr lang="en-GB" sz="2000" smtClean="0"/>
              <a:t>Ask yourself, “How much control do I have over this process conflict?”</a:t>
            </a:r>
          </a:p>
          <a:p>
            <a:pPr eaLnBrk="1" hangingPunct="1"/>
            <a:r>
              <a:rPr lang="en-GB" sz="2000" smtClean="0"/>
              <a:t>Identify the root cause of the problem and analyze the improvement opportunity.</a:t>
            </a:r>
          </a:p>
          <a:p>
            <a:pPr eaLnBrk="1" hangingPunct="1"/>
            <a:r>
              <a:rPr lang="en-GB" sz="2000" smtClean="0"/>
              <a:t>Talk first to the owner of the process.</a:t>
            </a:r>
          </a:p>
          <a:p>
            <a:pPr eaLnBrk="1" hangingPunct="1"/>
            <a:r>
              <a:rPr lang="en-GB" sz="2000" smtClean="0"/>
              <a:t>Describe the current problem and get agreement.</a:t>
            </a:r>
          </a:p>
          <a:p>
            <a:pPr eaLnBrk="1" hangingPunct="1"/>
            <a:r>
              <a:rPr lang="en-GB" sz="2000" smtClean="0"/>
              <a:t>Suggest a workable solution and action plan.</a:t>
            </a:r>
          </a:p>
          <a:p>
            <a:pPr eaLnBrk="1" hangingPunct="1"/>
            <a:r>
              <a:rPr lang="en-GB" sz="2000" smtClean="0"/>
              <a:t>Follow-through on the plan and give recognition to the owner of the process</a:t>
            </a:r>
            <a:r>
              <a:rPr lang="en-GB" sz="1800" smtClean="0"/>
              <a:t>.</a:t>
            </a:r>
          </a:p>
        </p:txBody>
      </p:sp>
      <p:sp>
        <p:nvSpPr>
          <p:cNvPr id="50179" name="Rectangle 3"/>
          <p:cNvSpPr>
            <a:spLocks noGrp="1" noChangeArrowheads="1"/>
          </p:cNvSpPr>
          <p:nvPr>
            <p:ph type="title"/>
          </p:nvPr>
        </p:nvSpPr>
        <p:spPr/>
        <p:txBody>
          <a:bodyPr/>
          <a:lstStyle/>
          <a:p>
            <a:pPr algn="ctr"/>
            <a:r>
              <a:rPr lang="en-GB" dirty="0" smtClean="0"/>
              <a:t>CONFLICT TYPES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p:txBody>
          <a:bodyPr/>
          <a:lstStyle/>
          <a:p>
            <a:pPr algn="ctr" eaLnBrk="1" hangingPunct="1">
              <a:buFont typeface="Wingdings" pitchFamily="2" charset="2"/>
              <a:buNone/>
            </a:pPr>
            <a:r>
              <a:rPr lang="en-GB" sz="2400" b="1" smtClean="0"/>
              <a:t>INTERPERSONAL CONFLICTS</a:t>
            </a:r>
          </a:p>
          <a:p>
            <a:pPr eaLnBrk="1" hangingPunct="1"/>
            <a:r>
              <a:rPr lang="en-GB" sz="2000" b="1" smtClean="0"/>
              <a:t>Ask yourself, ”How much do my personal biases &amp; prejudices effect this relationship?”</a:t>
            </a:r>
          </a:p>
          <a:p>
            <a:pPr eaLnBrk="1" hangingPunct="1"/>
            <a:r>
              <a:rPr lang="en-GB" sz="2000" b="1" smtClean="0"/>
              <a:t>Write down three behaviours that you could change in order to reduce the conflict in this relationship.</a:t>
            </a:r>
          </a:p>
          <a:p>
            <a:pPr eaLnBrk="1" hangingPunct="1"/>
            <a:r>
              <a:rPr lang="en-GB" sz="2000" b="1" smtClean="0"/>
              <a:t>Ask the other person involved how you could defuse the existing conflict.</a:t>
            </a:r>
          </a:p>
          <a:p>
            <a:pPr eaLnBrk="1" hangingPunct="1"/>
            <a:r>
              <a:rPr lang="en-GB" sz="2000" b="1" smtClean="0"/>
              <a:t>Put yourself in their position. How do you think they view your commitment to reducing conflict?</a:t>
            </a:r>
          </a:p>
          <a:p>
            <a:pPr eaLnBrk="1" hangingPunct="1"/>
            <a:r>
              <a:rPr lang="en-GB" sz="2000" b="1" smtClean="0"/>
              <a:t>Make a list of 5 strengths that you see in the other person. Then list 5 ways that improving this relationship would benefit you.</a:t>
            </a:r>
            <a:r>
              <a:rPr lang="en-GB" sz="1800" b="1" smtClean="0"/>
              <a:t> </a:t>
            </a:r>
          </a:p>
        </p:txBody>
      </p:sp>
      <p:sp>
        <p:nvSpPr>
          <p:cNvPr id="51203" name="Rectangle 3"/>
          <p:cNvSpPr>
            <a:spLocks noGrp="1" noChangeArrowheads="1"/>
          </p:cNvSpPr>
          <p:nvPr>
            <p:ph type="title"/>
          </p:nvPr>
        </p:nvSpPr>
        <p:spPr/>
        <p:txBody>
          <a:bodyPr/>
          <a:lstStyle/>
          <a:p>
            <a:pPr algn="ctr"/>
            <a:r>
              <a:rPr lang="en-GB" dirty="0" smtClean="0"/>
              <a:t>CONFLICT TYPES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p:txBody>
          <a:bodyPr/>
          <a:lstStyle/>
          <a:p>
            <a:pPr algn="ctr" eaLnBrk="1" hangingPunct="1">
              <a:buFont typeface="Wingdings" pitchFamily="2" charset="2"/>
              <a:buNone/>
            </a:pPr>
            <a:r>
              <a:rPr lang="en-GB" sz="2400" b="1" smtClean="0"/>
              <a:t>DIRECTION CONFLICTS</a:t>
            </a:r>
          </a:p>
          <a:p>
            <a:pPr eaLnBrk="1" hangingPunct="1"/>
            <a:r>
              <a:rPr lang="en-GB" sz="2000" b="1" smtClean="0"/>
              <a:t>Ask yourself, “Am I clear on the direction or vision?”</a:t>
            </a:r>
          </a:p>
          <a:p>
            <a:pPr eaLnBrk="1" hangingPunct="1"/>
            <a:r>
              <a:rPr lang="en-GB" sz="2000" b="1" smtClean="0"/>
              <a:t>Clarify the discrepancy so that it can be easily described in neutral words &amp; take action.</a:t>
            </a:r>
          </a:p>
          <a:p>
            <a:pPr eaLnBrk="1" hangingPunct="1"/>
            <a:r>
              <a:rPr lang="en-GB" sz="2000" b="1" smtClean="0"/>
              <a:t>Ask permission to address the discrepancy with the other person in a friendly way and gain agreement.</a:t>
            </a:r>
          </a:p>
          <a:p>
            <a:pPr eaLnBrk="1" hangingPunct="1"/>
            <a:r>
              <a:rPr lang="en-GB" sz="2000" b="1" smtClean="0"/>
              <a:t>If there is a difference in values, always go with the higher value.</a:t>
            </a:r>
          </a:p>
          <a:p>
            <a:pPr eaLnBrk="1" hangingPunct="1"/>
            <a:r>
              <a:rPr lang="en-GB" sz="2000" b="1" smtClean="0"/>
              <a:t>Make authentic comments. </a:t>
            </a:r>
          </a:p>
        </p:txBody>
      </p:sp>
      <p:sp>
        <p:nvSpPr>
          <p:cNvPr id="52227" name="Rectangle 3"/>
          <p:cNvSpPr>
            <a:spLocks noGrp="1" noChangeArrowheads="1"/>
          </p:cNvSpPr>
          <p:nvPr>
            <p:ph type="title"/>
          </p:nvPr>
        </p:nvSpPr>
        <p:spPr/>
        <p:txBody>
          <a:bodyPr/>
          <a:lstStyle/>
          <a:p>
            <a:pPr algn="ctr"/>
            <a:r>
              <a:rPr lang="en-GB" dirty="0" smtClean="0"/>
              <a:t>CONFLICT TYPES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p:txBody>
          <a:bodyPr/>
          <a:lstStyle/>
          <a:p>
            <a:pPr algn="ctr" eaLnBrk="1" hangingPunct="1">
              <a:buFont typeface="Wingdings" pitchFamily="2" charset="2"/>
              <a:buNone/>
            </a:pPr>
            <a:r>
              <a:rPr lang="en-GB" sz="2400" b="1" dirty="0" smtClean="0"/>
              <a:t>EXTERNAL CONFLICTS</a:t>
            </a:r>
          </a:p>
          <a:p>
            <a:pPr eaLnBrk="1" hangingPunct="1"/>
            <a:r>
              <a:rPr lang="en-GB" sz="2000" b="1" dirty="0" smtClean="0"/>
              <a:t>Ask yourself, “How much control do I have over this factor?”</a:t>
            </a:r>
          </a:p>
          <a:p>
            <a:pPr eaLnBrk="1" hangingPunct="1"/>
            <a:r>
              <a:rPr lang="en-GB" sz="2000" b="1" dirty="0" smtClean="0"/>
              <a:t>Chose to fight battles that are worth the price.</a:t>
            </a:r>
          </a:p>
          <a:p>
            <a:pPr eaLnBrk="1" hangingPunct="1"/>
            <a:r>
              <a:rPr lang="en-GB" sz="2000" b="1" dirty="0" smtClean="0"/>
              <a:t>Put your energy into things that you “can do” rather than complain about things that you “can’t do”.</a:t>
            </a:r>
          </a:p>
          <a:p>
            <a:pPr eaLnBrk="1" hangingPunct="1"/>
            <a:r>
              <a:rPr lang="en-GB" sz="2000" b="1" dirty="0" smtClean="0"/>
              <a:t>Do something good for others.</a:t>
            </a:r>
          </a:p>
          <a:p>
            <a:pPr eaLnBrk="1" hangingPunct="1"/>
            <a:r>
              <a:rPr lang="en-GB" sz="2000" b="1" dirty="0" smtClean="0"/>
              <a:t>Maintain perspective and sense of purpose.</a:t>
            </a:r>
          </a:p>
          <a:p>
            <a:pPr eaLnBrk="1" hangingPunct="1"/>
            <a:r>
              <a:rPr lang="en-GB" sz="2000" b="1" dirty="0" smtClean="0"/>
              <a:t>Talk to someone you trust.</a:t>
            </a:r>
          </a:p>
          <a:p>
            <a:pPr eaLnBrk="1" hangingPunct="1"/>
            <a:endParaRPr lang="en-GB" sz="2000" b="1" dirty="0" smtClean="0"/>
          </a:p>
        </p:txBody>
      </p:sp>
      <p:sp>
        <p:nvSpPr>
          <p:cNvPr id="53251" name="Rectangle 3"/>
          <p:cNvSpPr>
            <a:spLocks noGrp="1" noChangeArrowheads="1"/>
          </p:cNvSpPr>
          <p:nvPr>
            <p:ph type="title"/>
          </p:nvPr>
        </p:nvSpPr>
        <p:spPr/>
        <p:txBody>
          <a:bodyPr/>
          <a:lstStyle/>
          <a:p>
            <a:pPr algn="ctr"/>
            <a:r>
              <a:rPr lang="en-GB" dirty="0" smtClean="0"/>
              <a:t>CONFLICT TYPES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This exercise is designed to take all of you out of your comfort zone</a:t>
            </a:r>
          </a:p>
          <a:p>
            <a:endParaRPr lang="en-GB" dirty="0" smtClean="0"/>
          </a:p>
          <a:p>
            <a:r>
              <a:rPr lang="en-GB" dirty="0" smtClean="0"/>
              <a:t>As a group you will need to think about the precise circumstances within which you are being asked to plan.</a:t>
            </a:r>
            <a:endParaRPr lang="en-GB" dirty="0"/>
          </a:p>
        </p:txBody>
      </p:sp>
      <p:sp>
        <p:nvSpPr>
          <p:cNvPr id="3" name="Title 2"/>
          <p:cNvSpPr>
            <a:spLocks noGrp="1"/>
          </p:cNvSpPr>
          <p:nvPr>
            <p:ph type="title"/>
          </p:nvPr>
        </p:nvSpPr>
        <p:spPr/>
        <p:txBody>
          <a:bodyPr/>
          <a:lstStyle/>
          <a:p>
            <a:pPr algn="ctr"/>
            <a:r>
              <a:rPr lang="en-GB" dirty="0" smtClean="0"/>
              <a:t>PLANNING A PROJECT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GB" dirty="0" smtClean="0"/>
          </a:p>
          <a:p>
            <a:pPr algn="ctr"/>
            <a:r>
              <a:rPr lang="en-GB" dirty="0" smtClean="0"/>
              <a:t>In your project groups would you get together and determine what you would consider to be the project life cycle for a major project such as the </a:t>
            </a:r>
            <a:r>
              <a:rPr lang="en-GB" dirty="0" err="1" smtClean="0"/>
              <a:t>Queensferry</a:t>
            </a:r>
            <a:r>
              <a:rPr lang="en-GB" dirty="0" smtClean="0"/>
              <a:t> Crossing in Scotland.</a:t>
            </a:r>
          </a:p>
          <a:p>
            <a:pPr algn="ctr"/>
            <a:r>
              <a:rPr lang="en-GB" dirty="0" smtClean="0"/>
              <a:t>Having done that, modify that life cycle to reflect the project life cycle for your </a:t>
            </a:r>
            <a:r>
              <a:rPr lang="en-GB" dirty="0" err="1" smtClean="0"/>
              <a:t>MEng</a:t>
            </a:r>
            <a:r>
              <a:rPr lang="en-GB" dirty="0" smtClean="0"/>
              <a:t> project.    </a:t>
            </a:r>
            <a:endParaRPr lang="en-GB" dirty="0"/>
          </a:p>
        </p:txBody>
      </p:sp>
      <p:sp>
        <p:nvSpPr>
          <p:cNvPr id="3" name="Title 2"/>
          <p:cNvSpPr>
            <a:spLocks noGrp="1"/>
          </p:cNvSpPr>
          <p:nvPr>
            <p:ph type="title"/>
          </p:nvPr>
        </p:nvSpPr>
        <p:spPr/>
        <p:txBody>
          <a:bodyPr>
            <a:normAutofit/>
          </a:bodyPr>
          <a:lstStyle/>
          <a:p>
            <a:pPr algn="ctr"/>
            <a:r>
              <a:rPr lang="en-GB" sz="3200" dirty="0" smtClean="0"/>
              <a:t>Project Life Cycle</a:t>
            </a:r>
            <a:endParaRPr lang="en-GB"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smtClean="0"/>
              <a:t>This could represent your project life cycle </a:t>
            </a:r>
            <a:endParaRPr lang="en-GB" sz="2000" dirty="0"/>
          </a:p>
        </p:txBody>
      </p:sp>
      <p:sp>
        <p:nvSpPr>
          <p:cNvPr id="3" name="Title 2"/>
          <p:cNvSpPr>
            <a:spLocks noGrp="1"/>
          </p:cNvSpPr>
          <p:nvPr>
            <p:ph type="title"/>
          </p:nvPr>
        </p:nvSpPr>
        <p:spPr/>
        <p:txBody>
          <a:bodyPr>
            <a:normAutofit/>
          </a:bodyPr>
          <a:lstStyle/>
          <a:p>
            <a:pPr algn="ctr"/>
            <a:r>
              <a:rPr lang="en-GB" sz="2800" dirty="0" smtClean="0"/>
              <a:t>Project life Cycle</a:t>
            </a:r>
            <a:endParaRPr lang="en-GB" sz="2800" dirty="0"/>
          </a:p>
        </p:txBody>
      </p:sp>
      <p:sp>
        <p:nvSpPr>
          <p:cNvPr id="4" name="Rectangle 3"/>
          <p:cNvSpPr/>
          <p:nvPr/>
        </p:nvSpPr>
        <p:spPr>
          <a:xfrm>
            <a:off x="1043608" y="198884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DESIGN</a:t>
            </a:r>
            <a:endParaRPr lang="en-GB" sz="1600" b="1" dirty="0"/>
          </a:p>
        </p:txBody>
      </p:sp>
      <p:sp>
        <p:nvSpPr>
          <p:cNvPr id="5" name="Rectangle 4"/>
          <p:cNvSpPr/>
          <p:nvPr/>
        </p:nvSpPr>
        <p:spPr>
          <a:xfrm>
            <a:off x="3203848" y="1988840"/>
            <a:ext cx="18722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DEVELOPMENT</a:t>
            </a:r>
            <a:endParaRPr lang="en-GB" dirty="0"/>
          </a:p>
        </p:txBody>
      </p:sp>
      <p:sp>
        <p:nvSpPr>
          <p:cNvPr id="6" name="Rectangle 5"/>
          <p:cNvSpPr/>
          <p:nvPr/>
        </p:nvSpPr>
        <p:spPr>
          <a:xfrm>
            <a:off x="6372200" y="1988840"/>
            <a:ext cx="216024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FABRICATION</a:t>
            </a:r>
            <a:endParaRPr lang="en-GB" dirty="0"/>
          </a:p>
        </p:txBody>
      </p:sp>
      <p:sp>
        <p:nvSpPr>
          <p:cNvPr id="7" name="Rectangle 6"/>
          <p:cNvSpPr/>
          <p:nvPr/>
        </p:nvSpPr>
        <p:spPr>
          <a:xfrm>
            <a:off x="6372200" y="3717032"/>
            <a:ext cx="18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INTEGRATION</a:t>
            </a:r>
            <a:endParaRPr lang="en-GB" dirty="0"/>
          </a:p>
        </p:txBody>
      </p:sp>
      <p:sp>
        <p:nvSpPr>
          <p:cNvPr id="8" name="Rectangle 7"/>
          <p:cNvSpPr/>
          <p:nvPr/>
        </p:nvSpPr>
        <p:spPr>
          <a:xfrm>
            <a:off x="3203848" y="3717032"/>
            <a:ext cx="185050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TESTING</a:t>
            </a:r>
            <a:endParaRPr lang="en-GB" dirty="0"/>
          </a:p>
        </p:txBody>
      </p:sp>
      <p:sp>
        <p:nvSpPr>
          <p:cNvPr id="9" name="Rectangle 8"/>
          <p:cNvSpPr/>
          <p:nvPr/>
        </p:nvSpPr>
        <p:spPr>
          <a:xfrm>
            <a:off x="827584" y="3717032"/>
            <a:ext cx="18722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OPERATION</a:t>
            </a:r>
            <a:endParaRPr lang="en-GB" dirty="0"/>
          </a:p>
        </p:txBody>
      </p:sp>
      <p:cxnSp>
        <p:nvCxnSpPr>
          <p:cNvPr id="11" name="Straight Arrow Connector 10"/>
          <p:cNvCxnSpPr>
            <a:stCxn id="4" idx="3"/>
            <a:endCxn id="5" idx="1"/>
          </p:cNvCxnSpPr>
          <p:nvPr/>
        </p:nvCxnSpPr>
        <p:spPr>
          <a:xfrm>
            <a:off x="1958008" y="2446040"/>
            <a:ext cx="1245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5076056" y="2420888"/>
            <a:ext cx="1296144" cy="2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308304" y="2924944"/>
            <a:ext cx="720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a:endCxn id="8" idx="3"/>
          </p:cNvCxnSpPr>
          <p:nvPr/>
        </p:nvCxnSpPr>
        <p:spPr>
          <a:xfrm flipH="1">
            <a:off x="5054352" y="4174232"/>
            <a:ext cx="13178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1"/>
          </p:cNvCxnSpPr>
          <p:nvPr/>
        </p:nvCxnSpPr>
        <p:spPr>
          <a:xfrm flipH="1" flipV="1">
            <a:off x="2699792" y="4149080"/>
            <a:ext cx="504056" cy="2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sz="2400" dirty="0" smtClean="0"/>
              <a:t>Define goals and objectives</a:t>
            </a:r>
          </a:p>
          <a:p>
            <a:pPr>
              <a:lnSpc>
                <a:spcPct val="90000"/>
              </a:lnSpc>
            </a:pPr>
            <a:r>
              <a:rPr lang="en-US" sz="2400" dirty="0" smtClean="0"/>
              <a:t>System level design</a:t>
            </a:r>
          </a:p>
          <a:p>
            <a:pPr lvl="1">
              <a:lnSpc>
                <a:spcPct val="90000"/>
              </a:lnSpc>
            </a:pPr>
            <a:r>
              <a:rPr lang="en-US" sz="2000" dirty="0" smtClean="0"/>
              <a:t>System requirements derived from goals and objectives</a:t>
            </a:r>
          </a:p>
          <a:p>
            <a:pPr lvl="1">
              <a:lnSpc>
                <a:spcPct val="90000"/>
              </a:lnSpc>
            </a:pPr>
            <a:r>
              <a:rPr lang="en-US" sz="2000" dirty="0" smtClean="0"/>
              <a:t>Identify major subsystems and interfaces</a:t>
            </a:r>
          </a:p>
          <a:p>
            <a:pPr>
              <a:lnSpc>
                <a:spcPct val="90000"/>
              </a:lnSpc>
            </a:pPr>
            <a:r>
              <a:rPr lang="en-US" sz="2400" dirty="0" smtClean="0"/>
              <a:t>Concept hardware and software design</a:t>
            </a:r>
          </a:p>
          <a:p>
            <a:pPr lvl="1">
              <a:lnSpc>
                <a:spcPct val="90000"/>
              </a:lnSpc>
            </a:pPr>
            <a:r>
              <a:rPr lang="en-US" sz="2000" dirty="0" smtClean="0"/>
              <a:t>Derived from system requirements and constraints</a:t>
            </a:r>
          </a:p>
          <a:p>
            <a:pPr lvl="1">
              <a:lnSpc>
                <a:spcPct val="90000"/>
              </a:lnSpc>
            </a:pPr>
            <a:r>
              <a:rPr lang="en-US" sz="2000" dirty="0" smtClean="0"/>
              <a:t>Identify parts, costs &amp; availability</a:t>
            </a:r>
          </a:p>
          <a:p>
            <a:pPr>
              <a:lnSpc>
                <a:spcPct val="90000"/>
              </a:lnSpc>
            </a:pPr>
            <a:r>
              <a:rPr lang="en-US" sz="2400" dirty="0" smtClean="0"/>
              <a:t>Establish tasks, schedule, resource needs and plans for remaining phases of life-cycle</a:t>
            </a:r>
          </a:p>
          <a:p>
            <a:pPr>
              <a:lnSpc>
                <a:spcPct val="90000"/>
              </a:lnSpc>
            </a:pPr>
            <a:r>
              <a:rPr lang="en-US" sz="2400" dirty="0" smtClean="0"/>
              <a:t>Develop preliminary risk assessment &amp; management plan</a:t>
            </a:r>
          </a:p>
          <a:p>
            <a:pPr>
              <a:lnSpc>
                <a:spcPct val="90000"/>
              </a:lnSpc>
            </a:pPr>
            <a:r>
              <a:rPr lang="en-US" sz="2400" dirty="0" smtClean="0"/>
              <a:t>Phase terminates with Preliminary Design Review (PDR)</a:t>
            </a:r>
          </a:p>
          <a:p>
            <a:pPr>
              <a:lnSpc>
                <a:spcPct val="90000"/>
              </a:lnSpc>
            </a:pPr>
            <a:r>
              <a:rPr lang="en-US" sz="2400" i="1" err="1" smtClean="0"/>
              <a:t>NOTE</a:t>
            </a:r>
            <a:r>
              <a:rPr lang="en-US" sz="2400" i="1" smtClean="0"/>
              <a:t>: Little </a:t>
            </a:r>
            <a:r>
              <a:rPr lang="en-US" sz="2400" i="1" dirty="0" smtClean="0"/>
              <a:t>to no hardware testing or prototyping</a:t>
            </a:r>
          </a:p>
          <a:p>
            <a:pPr>
              <a:lnSpc>
                <a:spcPct val="90000"/>
              </a:lnSpc>
            </a:pPr>
            <a:endParaRPr lang="en-US" sz="2400" dirty="0" smtClean="0"/>
          </a:p>
          <a:p>
            <a:endParaRPr lang="en-GB" sz="1800" dirty="0"/>
          </a:p>
        </p:txBody>
      </p:sp>
      <p:sp>
        <p:nvSpPr>
          <p:cNvPr id="3" name="Title 2"/>
          <p:cNvSpPr>
            <a:spLocks noGrp="1"/>
          </p:cNvSpPr>
          <p:nvPr>
            <p:ph type="title"/>
          </p:nvPr>
        </p:nvSpPr>
        <p:spPr/>
        <p:txBody>
          <a:bodyPr>
            <a:normAutofit/>
          </a:bodyPr>
          <a:lstStyle/>
          <a:p>
            <a:r>
              <a:rPr lang="en-GB" sz="2800" dirty="0" smtClean="0"/>
              <a:t>Design Phase – Major Tasks</a:t>
            </a:r>
            <a:endParaRPr lang="en-GB"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Test concepts by prototyping</a:t>
            </a:r>
          </a:p>
          <a:p>
            <a:pPr lvl="1"/>
            <a:r>
              <a:rPr lang="en-US" sz="2000" dirty="0" smtClean="0"/>
              <a:t>Not building final hardware</a:t>
            </a:r>
          </a:p>
          <a:p>
            <a:pPr lvl="1"/>
            <a:r>
              <a:rPr lang="en-US" sz="2000" dirty="0" smtClean="0"/>
              <a:t>Used to gain information necessary to refine or finalize a design </a:t>
            </a:r>
          </a:p>
          <a:p>
            <a:pPr lvl="1"/>
            <a:r>
              <a:rPr lang="en-US" sz="2000" dirty="0" smtClean="0">
                <a:solidFill>
                  <a:srgbClr val="FF0000"/>
                </a:solidFill>
              </a:rPr>
              <a:t>Applies to structure, electronics, sensors and software</a:t>
            </a:r>
          </a:p>
          <a:p>
            <a:r>
              <a:rPr lang="en-US" sz="2400" dirty="0" smtClean="0"/>
              <a:t>Finalize hardware &amp; software design</a:t>
            </a:r>
          </a:p>
          <a:p>
            <a:pPr lvl="1"/>
            <a:r>
              <a:rPr lang="en-US" sz="2000" dirty="0" smtClean="0"/>
              <a:t>Complete system design</a:t>
            </a:r>
          </a:p>
          <a:p>
            <a:pPr lvl="1"/>
            <a:r>
              <a:rPr lang="en-US" sz="2000" dirty="0" smtClean="0"/>
              <a:t>Define interfaces and develop appropriate Interface Control Documents (ICD)</a:t>
            </a:r>
          </a:p>
          <a:p>
            <a:pPr lvl="1"/>
            <a:r>
              <a:rPr lang="en-US" sz="2000" dirty="0" smtClean="0"/>
              <a:t>Complete detailed design</a:t>
            </a:r>
            <a:endParaRPr lang="en-GB" dirty="0"/>
          </a:p>
        </p:txBody>
      </p:sp>
      <p:sp>
        <p:nvSpPr>
          <p:cNvPr id="3" name="Title 2"/>
          <p:cNvSpPr>
            <a:spLocks noGrp="1"/>
          </p:cNvSpPr>
          <p:nvPr>
            <p:ph type="title"/>
          </p:nvPr>
        </p:nvSpPr>
        <p:spPr/>
        <p:txBody>
          <a:bodyPr>
            <a:normAutofit/>
          </a:bodyPr>
          <a:lstStyle/>
          <a:p>
            <a:r>
              <a:rPr lang="en-GB" sz="2800" dirty="0" smtClean="0"/>
              <a:t>Development Phase - 1</a:t>
            </a:r>
            <a:endParaRPr lang="en-GB"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800" smtClean="0"/>
              <a:t>Development Phase - 1</a:t>
            </a:r>
            <a:endParaRPr lang="en-GB" sz="2800"/>
          </a:p>
        </p:txBody>
      </p:sp>
      <p:grpSp>
        <p:nvGrpSpPr>
          <p:cNvPr id="4" name="Group 16"/>
          <p:cNvGrpSpPr>
            <a:grpSpLocks noGrp="1"/>
          </p:cNvGrpSpPr>
          <p:nvPr>
            <p:ph idx="1"/>
          </p:nvPr>
        </p:nvGrpSpPr>
        <p:grpSpPr bwMode="auto">
          <a:xfrm>
            <a:off x="467542" y="1484784"/>
            <a:ext cx="6485641" cy="4070754"/>
            <a:chOff x="4320" y="1248"/>
            <a:chExt cx="688" cy="2182"/>
          </a:xfrm>
        </p:grpSpPr>
        <p:sp>
          <p:nvSpPr>
            <p:cNvPr id="5" name="Text Box 4"/>
            <p:cNvSpPr txBox="1">
              <a:spLocks noChangeArrowheads="1"/>
            </p:cNvSpPr>
            <p:nvPr/>
          </p:nvSpPr>
          <p:spPr bwMode="auto">
            <a:xfrm>
              <a:off x="4320" y="1248"/>
              <a:ext cx="687" cy="198"/>
            </a:xfrm>
            <a:prstGeom prst="rect">
              <a:avLst/>
            </a:prstGeom>
            <a:solidFill>
              <a:srgbClr val="00FFFF"/>
            </a:solidFill>
            <a:ln w="25400">
              <a:solidFill>
                <a:schemeClr val="tx1"/>
              </a:solidFill>
              <a:miter lim="800000"/>
              <a:headEnd/>
              <a:tailEnd/>
            </a:ln>
            <a:effectLst/>
          </p:spPr>
          <p:txBody>
            <a:bodyPr wrap="square">
              <a:spAutoFit/>
            </a:bodyPr>
            <a:lstStyle/>
            <a:p>
              <a:pPr algn="ctr">
                <a:spcBef>
                  <a:spcPct val="50000"/>
                </a:spcBef>
              </a:pPr>
              <a:r>
                <a:rPr lang="en-US" dirty="0"/>
                <a:t>Design</a:t>
              </a:r>
            </a:p>
          </p:txBody>
        </p:sp>
        <p:sp>
          <p:nvSpPr>
            <p:cNvPr id="6" name="Text Box 7"/>
            <p:cNvSpPr txBox="1">
              <a:spLocks noChangeArrowheads="1"/>
            </p:cNvSpPr>
            <p:nvPr/>
          </p:nvSpPr>
          <p:spPr bwMode="auto">
            <a:xfrm>
              <a:off x="4320" y="1920"/>
              <a:ext cx="687" cy="214"/>
            </a:xfrm>
            <a:prstGeom prst="rect">
              <a:avLst/>
            </a:prstGeom>
            <a:solidFill>
              <a:srgbClr val="FFFF00"/>
            </a:solidFill>
            <a:ln w="25400">
              <a:solidFill>
                <a:schemeClr val="tx1"/>
              </a:solidFill>
              <a:miter lim="800000"/>
              <a:headEnd/>
              <a:tailEnd/>
            </a:ln>
            <a:effectLst/>
          </p:spPr>
          <p:txBody>
            <a:bodyPr wrap="square">
              <a:spAutoFit/>
            </a:bodyPr>
            <a:lstStyle/>
            <a:p>
              <a:pPr algn="ctr">
                <a:spcBef>
                  <a:spcPct val="50000"/>
                </a:spcBef>
              </a:pPr>
              <a:r>
                <a:rPr lang="en-US" sz="2000" dirty="0"/>
                <a:t>Prototype</a:t>
              </a:r>
            </a:p>
          </p:txBody>
        </p:sp>
        <p:sp>
          <p:nvSpPr>
            <p:cNvPr id="7" name="Text Box 8"/>
            <p:cNvSpPr txBox="1">
              <a:spLocks noChangeArrowheads="1"/>
            </p:cNvSpPr>
            <p:nvPr/>
          </p:nvSpPr>
          <p:spPr bwMode="auto">
            <a:xfrm>
              <a:off x="4320" y="2592"/>
              <a:ext cx="687" cy="214"/>
            </a:xfrm>
            <a:prstGeom prst="rect">
              <a:avLst/>
            </a:prstGeom>
            <a:solidFill>
              <a:srgbClr val="FFFF00"/>
            </a:solidFill>
            <a:ln w="25400">
              <a:solidFill>
                <a:schemeClr val="tx1"/>
              </a:solidFill>
              <a:miter lim="800000"/>
              <a:headEnd/>
              <a:tailEnd/>
            </a:ln>
            <a:effectLst/>
          </p:spPr>
          <p:txBody>
            <a:bodyPr wrap="square">
              <a:spAutoFit/>
            </a:bodyPr>
            <a:lstStyle/>
            <a:p>
              <a:pPr algn="ctr">
                <a:spcBef>
                  <a:spcPct val="50000"/>
                </a:spcBef>
              </a:pPr>
              <a:r>
                <a:rPr lang="en-US" sz="2000"/>
                <a:t>Test</a:t>
              </a:r>
            </a:p>
          </p:txBody>
        </p:sp>
        <p:cxnSp>
          <p:nvCxnSpPr>
            <p:cNvPr id="8" name="AutoShape 10"/>
            <p:cNvCxnSpPr>
              <a:cxnSpLocks noChangeShapeType="1"/>
              <a:stCxn id="7" idx="3"/>
              <a:endCxn id="5" idx="3"/>
            </p:cNvCxnSpPr>
            <p:nvPr/>
          </p:nvCxnSpPr>
          <p:spPr bwMode="auto">
            <a:xfrm flipV="1">
              <a:off x="5007" y="1347"/>
              <a:ext cx="1" cy="1352"/>
            </a:xfrm>
            <a:prstGeom prst="bentConnector3">
              <a:avLst>
                <a:gd name="adj1" fmla="val 1800000"/>
              </a:avLst>
            </a:prstGeom>
            <a:noFill/>
            <a:ln w="25400">
              <a:solidFill>
                <a:schemeClr val="tx1"/>
              </a:solidFill>
              <a:miter lim="800000"/>
              <a:headEnd/>
              <a:tailEnd type="triangle" w="med" len="med"/>
            </a:ln>
            <a:effectLst/>
          </p:spPr>
        </p:cxnSp>
        <p:cxnSp>
          <p:nvCxnSpPr>
            <p:cNvPr id="9" name="AutoShape 11"/>
            <p:cNvCxnSpPr>
              <a:cxnSpLocks noChangeShapeType="1"/>
              <a:stCxn id="5" idx="2"/>
              <a:endCxn id="6" idx="0"/>
            </p:cNvCxnSpPr>
            <p:nvPr/>
          </p:nvCxnSpPr>
          <p:spPr bwMode="auto">
            <a:xfrm>
              <a:off x="4664" y="1446"/>
              <a:ext cx="0" cy="474"/>
            </a:xfrm>
            <a:prstGeom prst="straightConnector1">
              <a:avLst/>
            </a:prstGeom>
            <a:noFill/>
            <a:ln w="25400">
              <a:solidFill>
                <a:schemeClr val="tx1"/>
              </a:solidFill>
              <a:round/>
              <a:headEnd/>
              <a:tailEnd type="triangle" w="med" len="med"/>
            </a:ln>
            <a:effectLst/>
          </p:spPr>
        </p:cxnSp>
        <p:cxnSp>
          <p:nvCxnSpPr>
            <p:cNvPr id="10" name="AutoShape 12"/>
            <p:cNvCxnSpPr>
              <a:cxnSpLocks noChangeShapeType="1"/>
              <a:stCxn id="6" idx="2"/>
              <a:endCxn id="7" idx="0"/>
            </p:cNvCxnSpPr>
            <p:nvPr/>
          </p:nvCxnSpPr>
          <p:spPr bwMode="auto">
            <a:xfrm>
              <a:off x="4664" y="2134"/>
              <a:ext cx="0" cy="458"/>
            </a:xfrm>
            <a:prstGeom prst="straightConnector1">
              <a:avLst/>
            </a:prstGeom>
            <a:noFill/>
            <a:ln w="25400">
              <a:solidFill>
                <a:schemeClr val="tx1"/>
              </a:solidFill>
              <a:round/>
              <a:headEnd/>
              <a:tailEnd type="triangle" w="med" len="med"/>
            </a:ln>
            <a:effectLst/>
          </p:spPr>
        </p:cxnSp>
        <p:sp>
          <p:nvSpPr>
            <p:cNvPr id="11" name="Text Box 14"/>
            <p:cNvSpPr txBox="1">
              <a:spLocks noChangeArrowheads="1"/>
            </p:cNvSpPr>
            <p:nvPr/>
          </p:nvSpPr>
          <p:spPr bwMode="auto">
            <a:xfrm>
              <a:off x="4320" y="3216"/>
              <a:ext cx="687" cy="214"/>
            </a:xfrm>
            <a:prstGeom prst="rect">
              <a:avLst/>
            </a:prstGeom>
            <a:solidFill>
              <a:schemeClr val="folHlink"/>
            </a:solidFill>
            <a:ln w="25400">
              <a:solidFill>
                <a:schemeClr val="tx1"/>
              </a:solidFill>
              <a:miter lim="800000"/>
              <a:headEnd/>
              <a:tailEnd/>
            </a:ln>
            <a:effectLst/>
          </p:spPr>
          <p:txBody>
            <a:bodyPr wrap="square">
              <a:spAutoFit/>
            </a:bodyPr>
            <a:lstStyle/>
            <a:p>
              <a:pPr algn="ctr">
                <a:spcBef>
                  <a:spcPct val="50000"/>
                </a:spcBef>
              </a:pPr>
              <a:r>
                <a:rPr lang="en-US" sz="2000"/>
                <a:t>Complete Design</a:t>
              </a:r>
            </a:p>
          </p:txBody>
        </p:sp>
        <p:cxnSp>
          <p:nvCxnSpPr>
            <p:cNvPr id="12" name="AutoShape 15"/>
            <p:cNvCxnSpPr>
              <a:cxnSpLocks noChangeShapeType="1"/>
              <a:stCxn id="7" idx="2"/>
              <a:endCxn id="11" idx="0"/>
            </p:cNvCxnSpPr>
            <p:nvPr/>
          </p:nvCxnSpPr>
          <p:spPr bwMode="auto">
            <a:xfrm>
              <a:off x="4664" y="2806"/>
              <a:ext cx="0" cy="410"/>
            </a:xfrm>
            <a:prstGeom prst="straightConnector1">
              <a:avLst/>
            </a:prstGeom>
            <a:noFill/>
            <a:ln w="25400">
              <a:solidFill>
                <a:schemeClr val="tx1"/>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19929</TotalTime>
  <Words>3381</Words>
  <Application>Microsoft Office PowerPoint</Application>
  <PresentationFormat>On-screen Show (4:3)</PresentationFormat>
  <Paragraphs>400</Paragraphs>
  <Slides>44</Slides>
  <Notes>23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PLANNING &amp; ORGANISING YOUR PROJECT</vt:lpstr>
      <vt:lpstr>Your projects</vt:lpstr>
      <vt:lpstr>Successful Project management</vt:lpstr>
      <vt:lpstr>Successful Project Management</vt:lpstr>
      <vt:lpstr>Project Life Cycle</vt:lpstr>
      <vt:lpstr>Project life Cycle</vt:lpstr>
      <vt:lpstr>Design Phase – Major Tasks</vt:lpstr>
      <vt:lpstr>Development Phase - 1</vt:lpstr>
      <vt:lpstr>Development Phase - 1</vt:lpstr>
      <vt:lpstr>Development Phase - 2  </vt:lpstr>
      <vt:lpstr>Fabrication</vt:lpstr>
      <vt:lpstr>Fabrication</vt:lpstr>
      <vt:lpstr>Integration</vt:lpstr>
      <vt:lpstr>System Testing phase</vt:lpstr>
      <vt:lpstr>Project Execution Plan</vt:lpstr>
      <vt:lpstr>Process Flow During Life Cycle</vt:lpstr>
      <vt:lpstr>Design Phase – Major Tasks</vt:lpstr>
      <vt:lpstr>Define research question(s) and objectives</vt:lpstr>
      <vt:lpstr>S.M.A.R.T objectives</vt:lpstr>
      <vt:lpstr>Your MEng project</vt:lpstr>
      <vt:lpstr>Design Phase – Major Tasks</vt:lpstr>
      <vt:lpstr>Systems Specification – example contents</vt:lpstr>
      <vt:lpstr>Design Phase – Major Tasks</vt:lpstr>
      <vt:lpstr>Design Phase – Major Tasks</vt:lpstr>
      <vt:lpstr>Breakdown</vt:lpstr>
      <vt:lpstr>Work Breakdown Structure (WBS)</vt:lpstr>
      <vt:lpstr>Slide 27</vt:lpstr>
      <vt:lpstr>The Anatomy of a WBS</vt:lpstr>
      <vt:lpstr>WBS Development</vt:lpstr>
      <vt:lpstr>Slide 30</vt:lpstr>
      <vt:lpstr>WBS structure for YOUR project</vt:lpstr>
      <vt:lpstr>Design Phase – Major Tasks</vt:lpstr>
      <vt:lpstr>Project Risk Management</vt:lpstr>
      <vt:lpstr>Project Risk Management</vt:lpstr>
      <vt:lpstr>Project Risk Management</vt:lpstr>
      <vt:lpstr>Project Risk Management</vt:lpstr>
      <vt:lpstr>CONFLICT TYPES</vt:lpstr>
      <vt:lpstr>CONFLICT TYPES</vt:lpstr>
      <vt:lpstr>CONFLICT TYPES</vt:lpstr>
      <vt:lpstr>CONFLICT TYPES</vt:lpstr>
      <vt:lpstr>CONFLICT TYPES</vt:lpstr>
      <vt:lpstr>CONFLICT TYPES</vt:lpstr>
      <vt:lpstr>CONFLICT TYPES</vt:lpstr>
      <vt:lpstr>PLANNING A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Edmondson</dc:creator>
  <cp:lastModifiedBy>David Edmondson</cp:lastModifiedBy>
  <cp:revision>1004</cp:revision>
  <dcterms:created xsi:type="dcterms:W3CDTF">2016-10-22T07:42:22Z</dcterms:created>
  <dcterms:modified xsi:type="dcterms:W3CDTF">2017-10-16T17:15:49Z</dcterms:modified>
</cp:coreProperties>
</file>