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0" r:id="rId4"/>
    <p:sldId id="257" r:id="rId5"/>
    <p:sldId id="259" r:id="rId6"/>
    <p:sldId id="261" r:id="rId7"/>
    <p:sldId id="274" r:id="rId8"/>
    <p:sldId id="265" r:id="rId9"/>
    <p:sldId id="262" r:id="rId10"/>
    <p:sldId id="264" r:id="rId11"/>
    <p:sldId id="263" r:id="rId12"/>
    <p:sldId id="267" r:id="rId13"/>
    <p:sldId id="269" r:id="rId14"/>
    <p:sldId id="270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est." initials="AW" lastIdx="5" clrIdx="0">
    <p:extLst>
      <p:ext uri="{19B8F6BF-5375-455C-9EA6-DF929625EA0E}">
        <p15:presenceInfo xmlns:p15="http://schemas.microsoft.com/office/powerpoint/2012/main" userId="4aa8dbeacffa5a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248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9T11:20:53.809" idx="1">
    <p:pos x="10" y="10"/>
    <p:text>Introduce team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9T11:21:05.707" idx="2">
    <p:pos x="10" y="10"/>
    <p:text>Mention about people interested ie clients / customers</p:text>
    <p:extLst>
      <p:ext uri="{C676402C-5697-4E1C-873F-D02D1690AC5C}">
        <p15:threadingInfo xmlns:p15="http://schemas.microsoft.com/office/powerpoint/2012/main" timeZoneBias="0"/>
      </p:ext>
    </p:extLst>
  </p:cm>
  <p:cm authorId="1" dt="2018-01-29T11:21:21.638" idx="3">
    <p:pos x="146" y="146"/>
    <p:text>Impact / value of each stakeholder</p:text>
    <p:extLst>
      <p:ext uri="{C676402C-5697-4E1C-873F-D02D1690AC5C}">
        <p15:threadingInfo xmlns:p15="http://schemas.microsoft.com/office/powerpoint/2012/main" timeZoneBias="0"/>
      </p:ext>
    </p:extLst>
  </p:cm>
  <p:cm authorId="1" dt="2018-01-29T11:21:33.181" idx="4">
    <p:pos x="282" y="282"/>
    <p:text>Sponsorship</p:text>
    <p:extLst>
      <p:ext uri="{C676402C-5697-4E1C-873F-D02D1690AC5C}">
        <p15:threadingInfo xmlns:p15="http://schemas.microsoft.com/office/powerpoint/2012/main" timeZoneBias="0"/>
      </p:ext>
    </p:extLst>
  </p:cm>
  <p:cm authorId="1" dt="2018-01-29T11:22:33.311" idx="5">
    <p:pos x="418" y="418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18" y="4221088"/>
            <a:ext cx="10515598" cy="115844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Communications-Denied Maritime Navigational </a:t>
            </a:r>
            <a:r>
              <a:rPr lang="en-GB" b="1" dirty="0" smtClean="0"/>
              <a:t>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18" y="5517232"/>
            <a:ext cx="10515598" cy="474836"/>
          </a:xfrm>
        </p:spPr>
        <p:txBody>
          <a:bodyPr/>
          <a:lstStyle/>
          <a:p>
            <a:r>
              <a:rPr lang="en-US" dirty="0" smtClean="0"/>
              <a:t>Andrew West, Jack Chynoweth, Leo Schofield, Demetrius Zaibo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6" y="1124743"/>
            <a:ext cx="10445310" cy="50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332656"/>
            <a:ext cx="10515600" cy="576064"/>
          </a:xfrm>
        </p:spPr>
        <p:txBody>
          <a:bodyPr/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1" y="828830"/>
            <a:ext cx="8888738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Landscape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631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Search Algorithm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07568" y="1628800"/>
            <a:ext cx="3456384" cy="15841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Automated Classical </a:t>
            </a:r>
            <a:r>
              <a:rPr lang="en-GB" sz="1600" b="1" dirty="0" smtClean="0"/>
              <a:t>Navigation</a:t>
            </a:r>
            <a:endParaRPr lang="en-GB" sz="1600" dirty="0" smtClean="0"/>
          </a:p>
          <a:p>
            <a:pPr algn="ctr"/>
            <a:r>
              <a:rPr lang="en-GB" sz="1400" dirty="0" smtClean="0"/>
              <a:t>Namely </a:t>
            </a:r>
            <a:r>
              <a:rPr lang="en-GB" sz="1400" dirty="0"/>
              <a:t>celestial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023992" y="3645024"/>
            <a:ext cx="3456384" cy="158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Drift and error </a:t>
            </a:r>
            <a:r>
              <a:rPr lang="en-GB" sz="1600" b="1" dirty="0" smtClean="0"/>
              <a:t>correction</a:t>
            </a:r>
            <a:endParaRPr lang="en-GB" sz="1600" dirty="0" smtClean="0"/>
          </a:p>
          <a:p>
            <a:pPr algn="ctr"/>
            <a:r>
              <a:rPr lang="en-GB" sz="1400" dirty="0" smtClean="0"/>
              <a:t>Kalman </a:t>
            </a:r>
            <a:r>
              <a:rPr lang="en-GB" sz="1400" dirty="0"/>
              <a:t>filtering / Allen variance</a:t>
            </a:r>
          </a:p>
          <a:p>
            <a:pPr marL="228600" lvl="1" indent="0" algn="ctr">
              <a:buNone/>
            </a:pP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055440" y="4221088"/>
            <a:ext cx="3456384" cy="15841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System use </a:t>
            </a:r>
            <a:r>
              <a:rPr lang="en-GB" sz="1600" b="1" dirty="0" smtClean="0"/>
              <a:t>location</a:t>
            </a:r>
            <a:endParaRPr lang="en-GB" sz="1600" dirty="0" smtClean="0"/>
          </a:p>
          <a:p>
            <a:pPr algn="ctr"/>
            <a:r>
              <a:rPr lang="en-GB" sz="1400" dirty="0" smtClean="0"/>
              <a:t>Ocean </a:t>
            </a:r>
            <a:r>
              <a:rPr lang="en-GB" sz="1400" dirty="0"/>
              <a:t>/ Marine / Water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52184" y="896477"/>
            <a:ext cx="3456384" cy="15841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Inertial Navigation</a:t>
            </a:r>
            <a:endParaRPr lang="en-GB" sz="1600" dirty="0"/>
          </a:p>
          <a:p>
            <a:pPr marL="228600" lvl="1" indent="0" algn="ctr">
              <a:buNone/>
            </a:pPr>
            <a:r>
              <a:rPr lang="en-GB" sz="1400" dirty="0"/>
              <a:t>IMU-based systems</a:t>
            </a:r>
          </a:p>
          <a:p>
            <a:pPr algn="ctr"/>
            <a:r>
              <a:rPr lang="en-GB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93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Defining a related patent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99" y="1196752"/>
            <a:ext cx="8425402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3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Rating Patents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099556" y="2132856"/>
            <a:ext cx="3024336" cy="25922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Threat Rating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sz="1400" dirty="0"/>
              <a:t>Scored: 1-5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068108" y="2132856"/>
            <a:ext cx="3024336" cy="2592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Enforceability Rating</a:t>
            </a:r>
          </a:p>
          <a:p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Status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400" dirty="0"/>
              <a:t>Scored: 1-5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Generality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400" dirty="0"/>
              <a:t>Scored: 1-5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Prior Art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400" dirty="0"/>
              <a:t>Scored: 1-5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308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Threatening Patents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23392" y="1700808"/>
            <a:ext cx="6408712" cy="17281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Methods and apparatus for navigational aiding using celestial object tracking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911017" y="4005064"/>
            <a:ext cx="6408712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Method and apparatus for automatic identification of celestial bodies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 Restrictions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607438" y="1628800"/>
            <a:ext cx="3456384" cy="16561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Lens Selection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51784" y="1628800"/>
            <a:ext cx="3456384" cy="16561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 of Cameras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7696130" y="1628800"/>
            <a:ext cx="3456384" cy="16561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Niche Hardware Setups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07438" y="4509120"/>
            <a:ext cx="3456384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Identifying </a:t>
            </a:r>
            <a:r>
              <a:rPr lang="en-GB" dirty="0"/>
              <a:t>C</a:t>
            </a:r>
            <a:r>
              <a:rPr lang="en-GB" dirty="0" smtClean="0"/>
              <a:t>elestial </a:t>
            </a:r>
            <a:r>
              <a:rPr lang="en-GB" dirty="0"/>
              <a:t>B</a:t>
            </a:r>
            <a:r>
              <a:rPr lang="en-GB" dirty="0" smtClean="0"/>
              <a:t>odies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151784" y="4509120"/>
            <a:ext cx="3456384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Celestial Navigation </a:t>
            </a:r>
            <a:r>
              <a:rPr lang="en-GB" dirty="0"/>
              <a:t>M</a:t>
            </a:r>
            <a:r>
              <a:rPr lang="en-GB" dirty="0" smtClean="0"/>
              <a:t>ethods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696130" y="4509120"/>
            <a:ext cx="3456384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Storage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07438" y="119825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Hardware Constraints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7438" y="41397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Algorithm Constraints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1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344" y="3068960"/>
            <a:ext cx="19442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 smtClean="0">
                <a:solidFill>
                  <a:schemeClr val="bg1"/>
                </a:solidFill>
              </a:rPr>
              <a:t>?</a:t>
            </a:r>
            <a:endParaRPr lang="en-GB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Execution Plan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Research Question and Objectives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1052736"/>
            <a:ext cx="10515600" cy="12961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/>
              <a:t>Can a MEMS-based IMU be used to create a maritime navigational aid, for use in a communication denied environment, with comparable accuracy to other contemporary navigation systems?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3492" y="2924944"/>
            <a:ext cx="2664296" cy="1368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Navigation System Evaluation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763852" y="2924944"/>
            <a:ext cx="2664296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 Error Sources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8004212" y="2924450"/>
            <a:ext cx="2664296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Noise Correction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174885" y="4653136"/>
            <a:ext cx="2664296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Software Implementation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352819" y="4653136"/>
            <a:ext cx="2664296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Interface &amp;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7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30792" y="1776406"/>
            <a:ext cx="3600400" cy="20162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 Members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447928" y="4005064"/>
            <a:ext cx="3600400" cy="20162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UTC Aerospace (Silicon Sensing)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7104112" y="1124744"/>
            <a:ext cx="3600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University of Plymouth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63352" y="4708301"/>
            <a:ext cx="417646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person, group or organization that has interest or concern in an organization.</a:t>
            </a:r>
            <a:br>
              <a:rPr lang="en-GB" sz="1400" dirty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Stakeholders can affect or be affected by the organization's actions, objectives and policies</a:t>
            </a:r>
            <a:r>
              <a:rPr lang="en-GB" sz="1400" dirty="0" smtClean="0"/>
              <a:t>.</a:t>
            </a:r>
          </a:p>
          <a:p>
            <a:endParaRPr lang="en-GB" sz="1400" dirty="0"/>
          </a:p>
          <a:p>
            <a:r>
              <a:rPr lang="en-GB" sz="1000" i="1" dirty="0"/>
              <a:t>http://www.businessdictionary.com/definition/stakeholder.html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0"/>
          </a:xfrm>
        </p:spPr>
        <p:txBody>
          <a:bodyPr/>
          <a:lstStyle/>
          <a:p>
            <a:r>
              <a:rPr lang="en-GB" dirty="0" smtClean="0"/>
              <a:t>Role Allocations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23162"/>
              </p:ext>
            </p:extLst>
          </p:nvPr>
        </p:nvGraphicFramePr>
        <p:xfrm>
          <a:off x="1163452" y="1772816"/>
          <a:ext cx="9865096" cy="37444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20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0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3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77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14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91539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Finance Officer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Health &amp; Safety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Secretary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Software Manager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Hardware</a:t>
                      </a:r>
                      <a:r>
                        <a:rPr lang="en-GB" sz="1200" baseline="0" dirty="0" smtClean="0">
                          <a:effectLst/>
                        </a:rPr>
                        <a:t> Manager</a:t>
                      </a:r>
                      <a:r>
                        <a:rPr lang="en-GB" sz="1200" dirty="0" smtClean="0">
                          <a:effectLst/>
                        </a:rPr>
                        <a:t> 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Communications Representative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Resource Manager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900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Andrew West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729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Jack Chynoweth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13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Leo Schofield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13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Demetrius Zaibo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en-GB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97616" y="5578546"/>
            <a:ext cx="1656184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 = Primary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 = Deputy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9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5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System Requirements – How we decomposed the system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30792" y="1776406"/>
            <a:ext cx="3600400" cy="20162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Communications Denied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447928" y="4005064"/>
            <a:ext cx="3600400" cy="20162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Interface &amp; Metric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104112" y="1124744"/>
            <a:ext cx="3600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Navigation (INS)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602"/>
          </a:xfrm>
        </p:spPr>
        <p:txBody>
          <a:bodyPr/>
          <a:lstStyle/>
          <a:p>
            <a:r>
              <a:rPr lang="en-GB" b="1" dirty="0" err="1" smtClean="0"/>
              <a:t>M</a:t>
            </a:r>
            <a:r>
              <a:rPr lang="en-GB" dirty="0" err="1" smtClean="0"/>
              <a:t>o</a:t>
            </a:r>
            <a:r>
              <a:rPr lang="en-GB" b="1" dirty="0" err="1" smtClean="0"/>
              <a:t>SC</a:t>
            </a:r>
            <a:r>
              <a:rPr lang="en-GB" dirty="0" err="1" smtClean="0"/>
              <a:t>o</a:t>
            </a:r>
            <a:r>
              <a:rPr lang="en-GB" b="1" dirty="0" err="1" smtClean="0"/>
              <a:t>W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3048000" y="2492896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400" b="1" dirty="0">
                <a:latin typeface="Lato"/>
              </a:rPr>
              <a:t> M</a:t>
            </a:r>
            <a:r>
              <a:rPr lang="en-GB" sz="4400" dirty="0">
                <a:latin typeface="Lato"/>
              </a:rPr>
              <a:t>ust </a:t>
            </a:r>
            <a:r>
              <a:rPr lang="en-GB" sz="4400" dirty="0" smtClean="0">
                <a:latin typeface="Lato"/>
              </a:rPr>
              <a:t>Have</a:t>
            </a:r>
            <a:endParaRPr lang="en-GB" sz="44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Lato"/>
              </a:rPr>
              <a:t> </a:t>
            </a:r>
            <a:r>
              <a:rPr lang="en-GB" sz="4400" b="1" dirty="0">
                <a:latin typeface="Lato"/>
              </a:rPr>
              <a:t>S</a:t>
            </a:r>
            <a:r>
              <a:rPr lang="en-GB" sz="4400" dirty="0">
                <a:latin typeface="Lato"/>
              </a:rPr>
              <a:t>hould </a:t>
            </a:r>
            <a:r>
              <a:rPr lang="en-GB" sz="4400" dirty="0" smtClean="0">
                <a:latin typeface="Lato"/>
              </a:rPr>
              <a:t>Have</a:t>
            </a:r>
            <a:endParaRPr lang="en-GB" sz="44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Lato"/>
              </a:rPr>
              <a:t> </a:t>
            </a:r>
            <a:r>
              <a:rPr lang="en-GB" sz="4400" b="1" dirty="0">
                <a:latin typeface="Lato"/>
              </a:rPr>
              <a:t>C</a:t>
            </a:r>
            <a:r>
              <a:rPr lang="en-GB" sz="4400" dirty="0">
                <a:latin typeface="Lato"/>
              </a:rPr>
              <a:t>ould </a:t>
            </a:r>
            <a:r>
              <a:rPr lang="en-GB" sz="4400" dirty="0" smtClean="0">
                <a:latin typeface="Lato"/>
              </a:rPr>
              <a:t>Have</a:t>
            </a:r>
            <a:endParaRPr lang="en-GB" sz="44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Lato"/>
              </a:rPr>
              <a:t> </a:t>
            </a:r>
            <a:r>
              <a:rPr lang="en-GB" sz="4400" b="1" dirty="0">
                <a:latin typeface="Lato"/>
              </a:rPr>
              <a:t>W</a:t>
            </a:r>
            <a:r>
              <a:rPr lang="en-GB" sz="4400" dirty="0">
                <a:latin typeface="Lato"/>
              </a:rPr>
              <a:t>on’t </a:t>
            </a:r>
            <a:r>
              <a:rPr lang="en-GB" sz="4400" dirty="0" smtClean="0">
                <a:latin typeface="Lato"/>
              </a:rPr>
              <a:t>Have</a:t>
            </a:r>
            <a:endParaRPr lang="en-GB" sz="4400" b="0" i="0" dirty="0"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819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602"/>
          </a:xfrm>
        </p:spPr>
        <p:txBody>
          <a:bodyPr/>
          <a:lstStyle/>
          <a:p>
            <a:r>
              <a:rPr lang="en-GB" dirty="0" smtClean="0"/>
              <a:t>Planning and Mitigation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1814798" y="1772816"/>
            <a:ext cx="3600400" cy="20162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Risk Assessment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447928" y="4005064"/>
            <a:ext cx="3600400" cy="20162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Non-Subjective Definition</a:t>
            </a:r>
            <a:r>
              <a:rPr lang="en-GB" dirty="0"/>
              <a:t>s</a:t>
            </a:r>
            <a:endParaRPr lang="en-GB" dirty="0" smtClean="0"/>
          </a:p>
        </p:txBody>
      </p:sp>
      <p:sp>
        <p:nvSpPr>
          <p:cNvPr id="22" name="Oval 21"/>
          <p:cNvSpPr/>
          <p:nvPr/>
        </p:nvSpPr>
        <p:spPr>
          <a:xfrm>
            <a:off x="7104112" y="1124744"/>
            <a:ext cx="3600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IP Collaboration Agreement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551384" y="4221088"/>
            <a:ext cx="3600400" cy="2016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Breakdown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5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and Sub-Delivery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888088" y="4245169"/>
            <a:ext cx="3600400" cy="20162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51384" y="1767731"/>
            <a:ext cx="3600400" cy="20162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Change-logging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447928" y="1767731"/>
            <a:ext cx="3600400" cy="20162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 Cycles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35560" y="4221088"/>
            <a:ext cx="3600400" cy="20162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Development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346</TotalTime>
  <Words>280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Schoolbook</vt:lpstr>
      <vt:lpstr>Lato</vt:lpstr>
      <vt:lpstr>Times</vt:lpstr>
      <vt:lpstr>Times New Roman</vt:lpstr>
      <vt:lpstr>Wingdings</vt:lpstr>
      <vt:lpstr>CITY SKETCH 16X9</vt:lpstr>
      <vt:lpstr>Communications-Denied Maritime Navigational Aid</vt:lpstr>
      <vt:lpstr>Project Execution Plan</vt:lpstr>
      <vt:lpstr>Research Question and Objectives</vt:lpstr>
      <vt:lpstr>Stakeholders</vt:lpstr>
      <vt:lpstr>Role Allocations</vt:lpstr>
      <vt:lpstr>System Requirements – How we decomposed the system</vt:lpstr>
      <vt:lpstr>MoSCoW</vt:lpstr>
      <vt:lpstr>Planning and Mitigation</vt:lpstr>
      <vt:lpstr>Delivery and Sub-Delivery</vt:lpstr>
      <vt:lpstr>Gantt Chart</vt:lpstr>
      <vt:lpstr>Budget</vt:lpstr>
      <vt:lpstr>IP Landscape</vt:lpstr>
      <vt:lpstr>Search Algorithm</vt:lpstr>
      <vt:lpstr>Defining a related patent</vt:lpstr>
      <vt:lpstr>Rating Patents</vt:lpstr>
      <vt:lpstr>Threatening Patents</vt:lpstr>
      <vt:lpstr>Key Restrictions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Communications-Denied Maritime Navigational Aid</dc:title>
  <dc:creator>Andrew West.</dc:creator>
  <cp:lastModifiedBy>Andrew West.</cp:lastModifiedBy>
  <cp:revision>25</cp:revision>
  <dcterms:created xsi:type="dcterms:W3CDTF">2018-01-29T10:56:33Z</dcterms:created>
  <dcterms:modified xsi:type="dcterms:W3CDTF">2018-01-31T16:36:30Z</dcterms:modified>
</cp:coreProperties>
</file>