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7" r:id="rId4"/>
    <p:sldId id="264" r:id="rId5"/>
    <p:sldId id="259" r:id="rId6"/>
    <p:sldId id="268" r:id="rId7"/>
    <p:sldId id="260" r:id="rId8"/>
    <p:sldId id="257" r:id="rId9"/>
    <p:sldId id="263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34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1A68B-4AAC-435B-A694-A4343C5B3AA6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B38BF-8B48-4186-9901-18692478C9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65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63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45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04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750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206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30 secs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150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36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5855-9659-4829-8ACB-7BC856E3E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16FC6-DA61-4C9A-B4CE-C0AF439C1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FED45-C343-496F-9D59-7E55D4DB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88F61-465C-4172-961D-829534FE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869DA-560C-4857-837D-4AFA5E3F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167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65E7-8817-4BE7-A09C-16E08BE5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DCDAB-D5F6-4492-85FF-982517353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5CD93-B40C-44B2-BB80-3986FB91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DA902-6FE1-4725-9669-6EEF66A3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CBC0-0FCF-4750-9B95-DC6DC539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793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9143B2-4538-4221-A572-1A75F3F47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FD976-2241-49FA-AF1B-BEF608CD3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5CB6B-1A3C-45E6-8701-6403ACF6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244B2-0C2E-4797-B2C4-B925E85D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994C9-EC6F-4C13-9A4C-855518AB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69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73B4-59AD-4E4F-941B-5C597721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68A3E-C554-4226-A74D-8C0159DD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0824D-0BC3-488D-BE1F-7AC3A2A9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F1102-302D-4BF5-9837-9266DB05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F8976-77E3-4D45-BFA6-873D647A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624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4DC6-ACAA-4484-8E35-734401FB3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6EAC6-35E2-48E9-BA61-1A9551F5F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43D0-5C65-4D12-B2FB-ED574427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C5AB1-832F-48F6-A609-3FC176E1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AFDB4-ACCA-4D3C-A468-91CAE962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670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4E3F-41EF-46D5-A065-A48EC65E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A79EF-8925-4F9E-A1A1-6615EDF3B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59C48-05C8-4F38-99A1-BB94D6222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0C1EA-5B77-484F-AEBE-A16B6D35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36E8A-FB27-44AF-8FB4-490F3DFF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64DEA-B9DC-482C-98E3-813BAC56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523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C92A-ECB2-48EE-8D22-CF91F8630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99042-EEBE-461B-9BF8-7C6AC87CA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6134F-1ABE-4EE0-A9BE-5382C7786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3425C-7E48-4100-A359-B324609B5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22257-74F8-4A1F-AAEA-43F96B598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FBE4F-AF7B-42D4-B479-8979B208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E54913-22EA-4CBF-B120-9917B9DE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9B590-79B5-4975-A36A-EEBB490A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016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23B4-962B-4ADC-8A61-8A77DAF0E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48AE2-3E51-45BB-9096-A2D523D9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FF71C-82D5-4D1F-9E03-24B3E6319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99A29-B065-4431-866A-E8CCDD6B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86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E9E90-D773-4AF2-9332-35E1B997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6BCC3-6E43-4CF0-8234-FB42DB6B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D79BF-316C-4791-9760-6BDCDDB6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41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5621-A5E1-4AA1-B7E3-C317ED1D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68E37-030C-41A9-B549-3812E01A4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D6508-AFCB-47F3-8D10-D8120A76D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906E1-B290-44D6-8636-AD2D1BCE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1F110-4559-4282-B59E-E231341D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656F8-E4E2-49CA-BDD6-B2A38790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87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5477-1D41-43A2-95A7-DC0020C3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E3510-C71C-4121-BDB2-C2100BC28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9CB47-E661-4F98-B652-522C1159A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80D75-6516-492B-BAA3-98AE00A2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41E99-547E-48AC-992E-E4087A4D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EA68F-626B-4074-B1CB-072DA4F7A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91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782A2B-5A72-4132-A8A9-C85C8362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A8808-C5FB-47C5-A9B5-A567F8D8E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0E660-76AF-4885-8C19-817466AFE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892AC-572C-4F8E-A91F-1EBBDF04C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06C66-CBC0-4166-8982-27CAF88B8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96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08F7-2C53-4E0B-B432-8658FC62C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Autonomous Mobile Manipulator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6DA8B-A9B5-4DE1-90CB-189724CEE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Project Execution Plan and IP Landscape presentation</a:t>
            </a:r>
          </a:p>
          <a:p>
            <a:endParaRPr lang="en-GB" dirty="0"/>
          </a:p>
          <a:p>
            <a:r>
              <a:rPr lang="en-GB" dirty="0"/>
              <a:t>Tom Queen and Daniel Gregory-Turner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BBDC46A-FFDB-472F-9FAE-4253BD02D8C5}"/>
              </a:ext>
            </a:extLst>
          </p:cNvPr>
          <p:cNvSpPr txBox="1">
            <a:spLocks/>
          </p:cNvSpPr>
          <p:nvPr/>
        </p:nvSpPr>
        <p:spPr>
          <a:xfrm>
            <a:off x="1524000" y="518160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Abstract / intro</a:t>
            </a:r>
          </a:p>
        </p:txBody>
      </p:sp>
    </p:spTree>
    <p:extLst>
      <p:ext uri="{BB962C8B-B14F-4D97-AF65-F5344CB8AC3E}">
        <p14:creationId xmlns:p14="http://schemas.microsoft.com/office/powerpoint/2010/main" val="1132562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DB93-083C-482D-A818-F1BD7B68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plan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405545-AABA-4637-A97C-7E8509025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756" y="240387"/>
            <a:ext cx="5841358" cy="609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22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292D-0061-4326-8BA1-1EDEE5F20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8C237-7541-493C-A5D9-4D81305E8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Generalness regarding robotic systems:</a:t>
            </a:r>
          </a:p>
          <a:p>
            <a:pPr lvl="1"/>
            <a:r>
              <a:rPr lang="en-GB" dirty="0"/>
              <a:t>All SLAM robots</a:t>
            </a:r>
          </a:p>
          <a:p>
            <a:pPr lvl="1"/>
            <a:r>
              <a:rPr lang="en-GB" dirty="0" err="1"/>
              <a:t>Aquire</a:t>
            </a:r>
            <a:r>
              <a:rPr lang="en-GB" dirty="0"/>
              <a:t>, process, visualise</a:t>
            </a:r>
          </a:p>
          <a:p>
            <a:pPr lvl="1"/>
            <a:r>
              <a:rPr lang="en-GB" dirty="0"/>
              <a:t>General Gripper</a:t>
            </a:r>
          </a:p>
        </p:txBody>
      </p:sp>
    </p:spTree>
    <p:extLst>
      <p:ext uri="{BB962C8B-B14F-4D97-AF65-F5344CB8AC3E}">
        <p14:creationId xmlns:p14="http://schemas.microsoft.com/office/powerpoint/2010/main" val="3761601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48A2-24EC-45CF-ACFD-159B9F19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04C6C-F10A-4CD5-928D-78046276A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a compliant robot arm be integrated into a self-navigating robot platform and programmed to autonomously to identify, locate, grasp and transport objects using data from cascaded camera systems with comparable reliability to existing systems as a function of development time and cost?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63717-A065-4D0E-9FD8-5DA7C41CC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097" y="3670008"/>
            <a:ext cx="2651033" cy="250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92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5FB5-B837-4D7F-BDD5-6421FCF6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E93FC-0B26-45F1-A4A3-3CF90B923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Evaluate current methods of autonomous object fetching with respect to functionality and reliability as a function of cost</a:t>
            </a:r>
          </a:p>
          <a:p>
            <a:r>
              <a:rPr lang="en-GB" dirty="0"/>
              <a:t>Explore methods of camera based object recognition and localisation from cascaded camera systems, and the interaction between these systems</a:t>
            </a:r>
          </a:p>
          <a:p>
            <a:r>
              <a:rPr lang="en-GB" dirty="0"/>
              <a:t>Investigate and develop a novel approach to grasping a variety of objects</a:t>
            </a:r>
          </a:p>
          <a:p>
            <a:r>
              <a:rPr lang="en-GB" dirty="0"/>
              <a:t> Build a system capable of autonomously navigating an environment, locating a desired object and transporting the object to a location with comparable reliability to existing systems as a function of development time and cost.  </a:t>
            </a:r>
          </a:p>
        </p:txBody>
      </p:sp>
    </p:spTree>
    <p:extLst>
      <p:ext uri="{BB962C8B-B14F-4D97-AF65-F5344CB8AC3E}">
        <p14:creationId xmlns:p14="http://schemas.microsoft.com/office/powerpoint/2010/main" val="1737952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5E2A-253F-40FE-8A70-44C1E316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description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9561C-4715-42D1-BB9F-54CB5549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133" y="1690688"/>
            <a:ext cx="7018867" cy="4351338"/>
          </a:xfrm>
        </p:spPr>
        <p:txBody>
          <a:bodyPr>
            <a:normAutofit/>
          </a:bodyPr>
          <a:lstStyle/>
          <a:p>
            <a:r>
              <a:rPr lang="en-GB" dirty="0" err="1"/>
              <a:t>E.g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Verbal?</a:t>
            </a:r>
          </a:p>
          <a:p>
            <a:pPr lvl="1"/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772F49-9444-4301-92D3-BC665844B1E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70188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Requirements:</a:t>
            </a:r>
          </a:p>
          <a:p>
            <a:pPr lvl="1"/>
            <a:r>
              <a:rPr lang="en-GB" dirty="0"/>
              <a:t>Object recognition</a:t>
            </a:r>
          </a:p>
          <a:p>
            <a:pPr lvl="1"/>
            <a:r>
              <a:rPr lang="en-GB" dirty="0"/>
              <a:t>Object localisation</a:t>
            </a:r>
          </a:p>
          <a:p>
            <a:pPr lvl="1"/>
            <a:r>
              <a:rPr lang="en-GB" dirty="0"/>
              <a:t>Navigate to object</a:t>
            </a:r>
          </a:p>
          <a:p>
            <a:pPr lvl="1"/>
            <a:r>
              <a:rPr lang="en-GB" dirty="0"/>
              <a:t>Positioning gripper</a:t>
            </a:r>
          </a:p>
          <a:p>
            <a:pPr lvl="1"/>
            <a:r>
              <a:rPr lang="en-GB" dirty="0"/>
              <a:t>Object grasping</a:t>
            </a:r>
          </a:p>
          <a:p>
            <a:pPr lvl="1"/>
            <a:r>
              <a:rPr lang="en-GB" dirty="0"/>
              <a:t>Location storage</a:t>
            </a:r>
          </a:p>
          <a:p>
            <a:pPr lvl="1"/>
            <a:r>
              <a:rPr lang="en-GB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93485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74B366-5B13-4762-85B1-ED99109FA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18" y="954194"/>
            <a:ext cx="8516982" cy="51885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627831-B33C-4B81-914B-07B2E2AA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Systems Breakdown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221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CFF7-8A16-4A6A-A39A-6FBAAA49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217E-A6FA-42D6-B8EF-AB533D24A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18732" cy="4351338"/>
          </a:xfrm>
        </p:spPr>
        <p:txBody>
          <a:bodyPr/>
          <a:lstStyle/>
          <a:p>
            <a:r>
              <a:rPr lang="en-GB" dirty="0"/>
              <a:t>Hardware</a:t>
            </a:r>
          </a:p>
          <a:p>
            <a:pPr lvl="1"/>
            <a:r>
              <a:rPr lang="en-GB" dirty="0"/>
              <a:t>Arm</a:t>
            </a:r>
          </a:p>
          <a:p>
            <a:pPr lvl="1"/>
            <a:r>
              <a:rPr lang="en-GB" dirty="0"/>
              <a:t>Base</a:t>
            </a:r>
          </a:p>
          <a:p>
            <a:pPr lvl="1"/>
            <a:r>
              <a:rPr lang="en-GB" dirty="0"/>
              <a:t>Gripper</a:t>
            </a:r>
          </a:p>
          <a:p>
            <a:pPr lvl="1"/>
            <a:r>
              <a:rPr lang="en-GB" dirty="0"/>
              <a:t>Cameras</a:t>
            </a:r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88419E-9EA0-4921-8280-55BEA919E1A8}"/>
              </a:ext>
            </a:extLst>
          </p:cNvPr>
          <p:cNvSpPr txBox="1">
            <a:spLocks/>
          </p:cNvSpPr>
          <p:nvPr/>
        </p:nvSpPr>
        <p:spPr>
          <a:xfrm>
            <a:off x="3556932" y="1690688"/>
            <a:ext cx="45685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Software</a:t>
            </a:r>
          </a:p>
          <a:p>
            <a:pPr lvl="1"/>
            <a:r>
              <a:rPr lang="en-GB" dirty="0"/>
              <a:t>ROS</a:t>
            </a:r>
          </a:p>
          <a:p>
            <a:pPr lvl="1"/>
            <a:r>
              <a:rPr lang="en-GB" dirty="0"/>
              <a:t>Vision algorithms</a:t>
            </a:r>
          </a:p>
          <a:p>
            <a:pPr lvl="1"/>
            <a:r>
              <a:rPr lang="en-GB" dirty="0"/>
              <a:t>Waypoint node</a:t>
            </a:r>
          </a:p>
          <a:p>
            <a:pPr lvl="1"/>
            <a:r>
              <a:rPr lang="en-GB" dirty="0"/>
              <a:t>Control 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018BA7-3449-4811-81D6-3F339BD98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149" y="2592963"/>
            <a:ext cx="4582651" cy="380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04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1197-E248-418B-A34A-C7D24827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C6E1C-086F-4481-B59D-82D328D14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Testing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60B380-806E-45B3-A622-66132F671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4977"/>
            <a:ext cx="10515600" cy="182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59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CFCA-94DD-42C3-B45B-46973D39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F49FA-9347-4B60-850C-64AEF4EF9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Philosophy:</a:t>
            </a:r>
          </a:p>
          <a:p>
            <a:pPr lvl="1"/>
            <a:r>
              <a:rPr lang="en-GB" dirty="0"/>
              <a:t>Traditional project management theory</a:t>
            </a:r>
          </a:p>
          <a:p>
            <a:pPr lvl="1"/>
            <a:r>
              <a:rPr lang="en-GB" dirty="0"/>
              <a:t>Adaptive path method</a:t>
            </a:r>
          </a:p>
          <a:p>
            <a:r>
              <a:rPr lang="en-GB" dirty="0"/>
              <a:t>Roles and Responsibilities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E19520-14F8-4E7D-8ADB-919523F49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767896"/>
              </p:ext>
            </p:extLst>
          </p:nvPr>
        </p:nvGraphicFramePr>
        <p:xfrm>
          <a:off x="838200" y="5295424"/>
          <a:ext cx="7211778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0254">
                  <a:extLst>
                    <a:ext uri="{9D8B030D-6E8A-4147-A177-3AD203B41FA5}">
                      <a16:colId xmlns:a16="http://schemas.microsoft.com/office/drawing/2014/main" val="2357951182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3653733641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1488570997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2597264110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90644979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1005332673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811471169"/>
                    </a:ext>
                  </a:extLst>
                </a:gridCol>
              </a:tblGrid>
              <a:tr h="6007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Project manager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Electrical manager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Mechanical manager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Software manager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Systems architect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Financial manager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extLst>
                  <a:ext uri="{0D108BD9-81ED-4DB2-BD59-A6C34878D82A}">
                    <a16:rowId xmlns:a16="http://schemas.microsoft.com/office/drawing/2014/main" val="2116304358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Tom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extLst>
                  <a:ext uri="{0D108BD9-81ED-4DB2-BD59-A6C34878D82A}">
                    <a16:rowId xmlns:a16="http://schemas.microsoft.com/office/drawing/2014/main" val="1377473666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Daniel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X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extLst>
                  <a:ext uri="{0D108BD9-81ED-4DB2-BD59-A6C34878D82A}">
                    <a16:rowId xmlns:a16="http://schemas.microsoft.com/office/drawing/2014/main" val="97141087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84F629-FE0E-4860-BE26-09BE87B9C91B}"/>
              </a:ext>
            </a:extLst>
          </p:cNvPr>
          <p:cNvSpPr txBox="1">
            <a:spLocks/>
          </p:cNvSpPr>
          <p:nvPr/>
        </p:nvSpPr>
        <p:spPr>
          <a:xfrm>
            <a:off x="6298837" y="1690688"/>
            <a:ext cx="58931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Example - Systems architect:</a:t>
            </a:r>
          </a:p>
          <a:p>
            <a:pPr lvl="1"/>
            <a:r>
              <a:rPr lang="en-GB" dirty="0"/>
              <a:t>High-level design of system architecture  </a:t>
            </a:r>
          </a:p>
          <a:p>
            <a:pPr lvl="1"/>
            <a:r>
              <a:rPr lang="en-GB" dirty="0"/>
              <a:t>Identifying and specifying requirements of software subsystems</a:t>
            </a:r>
          </a:p>
          <a:p>
            <a:pPr lvl="1"/>
            <a:r>
              <a:rPr lang="en-GB" dirty="0"/>
              <a:t>Structuring software subsystems</a:t>
            </a:r>
          </a:p>
          <a:p>
            <a:pPr lvl="1"/>
            <a:r>
              <a:rPr lang="en-GB" dirty="0"/>
              <a:t>Specifying requirements of subsystem interfaces</a:t>
            </a:r>
          </a:p>
          <a:p>
            <a:pPr lvl="1"/>
            <a:r>
              <a:rPr lang="en-GB" dirty="0"/>
              <a:t>Testing the interaction between subsystems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315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6C5B-5FD0-4820-8F36-682718FA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1A21C-67FB-42E2-BBFF-6D2AAD1F2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Brainstormed potential risks to project</a:t>
            </a:r>
          </a:p>
          <a:p>
            <a:r>
              <a:rPr lang="en-GB" dirty="0"/>
              <a:t>Gave each risk a probability and impact score</a:t>
            </a:r>
          </a:p>
          <a:p>
            <a:r>
              <a:rPr lang="en-GB" dirty="0"/>
              <a:t>Risk priority is the product of the probability of the risk occurring and its potential impact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AE9361-4CA8-46BF-BD11-19BED3F19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255582"/>
              </p:ext>
            </p:extLst>
          </p:nvPr>
        </p:nvGraphicFramePr>
        <p:xfrm>
          <a:off x="1012371" y="4367983"/>
          <a:ext cx="10515601" cy="9906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6920">
                  <a:extLst>
                    <a:ext uri="{9D8B030D-6E8A-4147-A177-3AD203B41FA5}">
                      <a16:colId xmlns:a16="http://schemas.microsoft.com/office/drawing/2014/main" val="4120136968"/>
                    </a:ext>
                  </a:extLst>
                </a:gridCol>
                <a:gridCol w="931818">
                  <a:extLst>
                    <a:ext uri="{9D8B030D-6E8A-4147-A177-3AD203B41FA5}">
                      <a16:colId xmlns:a16="http://schemas.microsoft.com/office/drawing/2014/main" val="306587042"/>
                    </a:ext>
                  </a:extLst>
                </a:gridCol>
                <a:gridCol w="627017">
                  <a:extLst>
                    <a:ext uri="{9D8B030D-6E8A-4147-A177-3AD203B41FA5}">
                      <a16:colId xmlns:a16="http://schemas.microsoft.com/office/drawing/2014/main" val="932591764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627546338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val="3152324169"/>
                    </a:ext>
                  </a:extLst>
                </a:gridCol>
                <a:gridCol w="4256315">
                  <a:extLst>
                    <a:ext uri="{9D8B030D-6E8A-4147-A177-3AD203B41FA5}">
                      <a16:colId xmlns:a16="http://schemas.microsoft.com/office/drawing/2014/main" val="443490350"/>
                    </a:ext>
                  </a:extLst>
                </a:gridCol>
              </a:tblGrid>
              <a:tr h="43476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Description of Risk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Probability (1-10)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Impact (1-10)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Priority (1-100)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Triggers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Response Plan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extLst>
                  <a:ext uri="{0D108BD9-81ED-4DB2-BD59-A6C34878D82A}">
                    <a16:rowId xmlns:a16="http://schemas.microsoft.com/office/drawing/2014/main" val="989612182"/>
                  </a:ext>
                </a:extLst>
              </a:tr>
              <a:tr h="14492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Gripper self-destructs, breaking servo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Body"/>
                        </a:rPr>
                        <a:t>Servo breaks</a:t>
                      </a: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Replace servo with spare and order another spare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extLst>
                  <a:ext uri="{0D108BD9-81ED-4DB2-BD59-A6C34878D82A}">
                    <a16:rowId xmlns:a16="http://schemas.microsoft.com/office/drawing/2014/main" val="2183656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877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369</Words>
  <Application>Microsoft Office PowerPoint</Application>
  <PresentationFormat>Widescreen</PresentationFormat>
  <Paragraphs>103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Body</vt:lpstr>
      <vt:lpstr>Calibri Light</vt:lpstr>
      <vt:lpstr>Liberation Sans</vt:lpstr>
      <vt:lpstr>Times New Roman</vt:lpstr>
      <vt:lpstr>Office Theme</vt:lpstr>
      <vt:lpstr>Autonomous Mobile Manipulator</vt:lpstr>
      <vt:lpstr>Research Question</vt:lpstr>
      <vt:lpstr>Research Objectives</vt:lpstr>
      <vt:lpstr>Project description and objectives</vt:lpstr>
      <vt:lpstr>Systems Breakdown</vt:lpstr>
      <vt:lpstr>Systems overview</vt:lpstr>
      <vt:lpstr>Design Process</vt:lpstr>
      <vt:lpstr>Project Management</vt:lpstr>
      <vt:lpstr>Risk Management</vt:lpstr>
      <vt:lpstr>Time plan</vt:lpstr>
      <vt:lpstr>IP Landscape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Mobile Manipulator</dc:title>
  <dc:creator>Tom Queen</dc:creator>
  <cp:lastModifiedBy>Tom Queen</cp:lastModifiedBy>
  <cp:revision>14</cp:revision>
  <dcterms:created xsi:type="dcterms:W3CDTF">2018-02-01T14:52:31Z</dcterms:created>
  <dcterms:modified xsi:type="dcterms:W3CDTF">2018-02-02T12:03:27Z</dcterms:modified>
</cp:coreProperties>
</file>