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0" r:id="rId16"/>
    <p:sldId id="271" r:id="rId17"/>
    <p:sldId id="273" r:id="rId18"/>
    <p:sldId id="272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FAE0-3FDD-41DF-946D-EE30E5A3FDB1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619-4B05-42C1-850C-7818A906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9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FAE0-3FDD-41DF-946D-EE30E5A3FDB1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619-4B05-42C1-850C-7818A906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4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FAE0-3FDD-41DF-946D-EE30E5A3FDB1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619-4B05-42C1-850C-7818A906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15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631-A2BC-5B46-AAB4-72F383B6B5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45A9-522C-DE47-B2F5-941DFB88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49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631-A2BC-5B46-AAB4-72F383B6B5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45A9-522C-DE47-B2F5-941DFB88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50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631-A2BC-5B46-AAB4-72F383B6B5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45A9-522C-DE47-B2F5-941DFB88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51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631-A2BC-5B46-AAB4-72F383B6B5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45A9-522C-DE47-B2F5-941DFB88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68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631-A2BC-5B46-AAB4-72F383B6B5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45A9-522C-DE47-B2F5-941DFB88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6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631-A2BC-5B46-AAB4-72F383B6B5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45A9-522C-DE47-B2F5-941DFB88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6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631-A2BC-5B46-AAB4-72F383B6B5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45A9-522C-DE47-B2F5-941DFB88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23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631-A2BC-5B46-AAB4-72F383B6B5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45A9-522C-DE47-B2F5-941DFB88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1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FAE0-3FDD-41DF-946D-EE30E5A3FDB1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619-4B05-42C1-850C-7818A906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508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631-A2BC-5B46-AAB4-72F383B6B5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45A9-522C-DE47-B2F5-941DFB88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71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631-A2BC-5B46-AAB4-72F383B6B5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45A9-522C-DE47-B2F5-941DFB88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33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631-A2BC-5B46-AAB4-72F383B6B5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45A9-522C-DE47-B2F5-941DFB88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8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FAE0-3FDD-41DF-946D-EE30E5A3FDB1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619-4B05-42C1-850C-7818A906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02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FAE0-3FDD-41DF-946D-EE30E5A3FDB1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619-4B05-42C1-850C-7818A906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39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FAE0-3FDD-41DF-946D-EE30E5A3FDB1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619-4B05-42C1-850C-7818A906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26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FAE0-3FDD-41DF-946D-EE30E5A3FDB1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619-4B05-42C1-850C-7818A906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59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FAE0-3FDD-41DF-946D-EE30E5A3FDB1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619-4B05-42C1-850C-7818A906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73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FAE0-3FDD-41DF-946D-EE30E5A3FDB1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619-4B05-42C1-850C-7818A906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9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FAE0-3FDD-41DF-946D-EE30E5A3FDB1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619-4B05-42C1-850C-7818A906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73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3FAE0-3FDD-41DF-946D-EE30E5A3FDB1}" type="datetimeFigureOut">
              <a:rPr lang="en-GB" smtClean="0"/>
              <a:t>20/10/2016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9619-4B05-42C1-850C-7818A906B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99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8631-A2BC-5B46-AAB4-72F383B6B57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45A9-522C-DE47-B2F5-941DFB88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3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99designs.com/designer-blog/2013/04/19/5-famous-copyright-infringement-cases/" TargetMode="External"/><Relationship Id="rId3" Type="http://schemas.openxmlformats.org/officeDocument/2006/relationships/hyperlink" Target="http://www.ipo.gov.uk/" TargetMode="External"/><Relationship Id="rId7" Type="http://schemas.openxmlformats.org/officeDocument/2006/relationships/hyperlink" Target="http://www.mandyhaberman.com/advi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bl.uk/bipc/" TargetMode="External"/><Relationship Id="rId5" Type="http://schemas.openxmlformats.org/officeDocument/2006/relationships/hyperlink" Target="http://www.wipo.int/about-ip/en/" TargetMode="External"/><Relationship Id="rId10" Type="http://schemas.openxmlformats.org/officeDocument/2006/relationships/hyperlink" Target="http://author.acc.com/chapters/israel/loader.cfm?csModule=security/getfile&amp;pageid=943731" TargetMode="External"/><Relationship Id="rId4" Type="http://schemas.openxmlformats.org/officeDocument/2006/relationships/hyperlink" Target="https://www.gov.uk/browse/business/intellectual-property" TargetMode="External"/><Relationship Id="rId9" Type="http://schemas.openxmlformats.org/officeDocument/2006/relationships/hyperlink" Target="http://worldwide.espacenet.com/advancedSearch?locale=en_E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Patent Landscaping introduction</a:t>
            </a:r>
          </a:p>
          <a:p>
            <a:r>
              <a:rPr lang="en-GB" dirty="0"/>
              <a:t>By Alan Malvern</a:t>
            </a:r>
          </a:p>
          <a:p>
            <a:r>
              <a:rPr lang="en-GB" dirty="0"/>
              <a:t>October 2016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16" y="683651"/>
            <a:ext cx="2430000" cy="21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7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you get a patent?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4717279"/>
          </a:xfrm>
        </p:spPr>
        <p:txBody>
          <a:bodyPr/>
          <a:lstStyle/>
          <a:p>
            <a:r>
              <a:rPr lang="en-GB" dirty="0"/>
              <a:t>After possible modification of claims and agreement by IPO the patent is granted</a:t>
            </a:r>
          </a:p>
          <a:p>
            <a:pPr lvl="1"/>
            <a:r>
              <a:rPr lang="en-GB" dirty="0"/>
              <a:t>However may be rejected if claims cannot be modified to meet IPO examination</a:t>
            </a:r>
          </a:p>
          <a:p>
            <a:pPr lvl="1"/>
            <a:r>
              <a:rPr lang="en-GB" dirty="0"/>
              <a:t>Normally takes 2- 5 years</a:t>
            </a:r>
          </a:p>
          <a:p>
            <a:pPr lvl="1"/>
            <a:r>
              <a:rPr lang="en-GB" dirty="0"/>
              <a:t>It is now a legal document which can be used in court to prevent “infringement”</a:t>
            </a:r>
          </a:p>
          <a:p>
            <a:pPr lvl="2"/>
            <a:r>
              <a:rPr lang="en-GB" dirty="0"/>
              <a:t>Unlawful use by another</a:t>
            </a:r>
          </a:p>
          <a:p>
            <a:pPr lvl="2"/>
            <a:r>
              <a:rPr lang="en-GB" dirty="0"/>
              <a:t>Applicant however has to bring the court case(a civil action)</a:t>
            </a:r>
          </a:p>
          <a:p>
            <a:pPr lvl="3"/>
            <a:r>
              <a:rPr lang="en-GB" dirty="0"/>
              <a:t>If successful will get court costs(and damages) from infringer</a:t>
            </a:r>
          </a:p>
        </p:txBody>
      </p:sp>
    </p:spTree>
    <p:extLst>
      <p:ext uri="{BB962C8B-B14F-4D97-AF65-F5344CB8AC3E}">
        <p14:creationId xmlns:p14="http://schemas.microsoft.com/office/powerpoint/2010/main" val="95977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infringement?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Manufacture in country where patent is in  force</a:t>
            </a:r>
          </a:p>
          <a:p>
            <a:r>
              <a:rPr lang="en-GB" dirty="0"/>
              <a:t>Sale in country where patent is in force</a:t>
            </a:r>
          </a:p>
          <a:p>
            <a:r>
              <a:rPr lang="en-GB" dirty="0"/>
              <a:t>Infringement brings possibility of subsequent legal action</a:t>
            </a:r>
          </a:p>
          <a:p>
            <a:pPr lvl="1"/>
            <a:r>
              <a:rPr lang="en-GB" dirty="0"/>
              <a:t>Investors will not support this</a:t>
            </a:r>
          </a:p>
          <a:p>
            <a:pPr lvl="1"/>
            <a:r>
              <a:rPr lang="en-GB" dirty="0"/>
              <a:t>Investors will only support products with “unfettered route to market”</a:t>
            </a:r>
          </a:p>
          <a:p>
            <a:pPr lvl="1"/>
            <a:r>
              <a:rPr lang="en-GB" dirty="0"/>
              <a:t>i.e. it can be made and sold without infringement</a:t>
            </a:r>
          </a:p>
        </p:txBody>
      </p:sp>
    </p:spTree>
    <p:extLst>
      <p:ext uri="{BB962C8B-B14F-4D97-AF65-F5344CB8AC3E}">
        <p14:creationId xmlns:p14="http://schemas.microsoft.com/office/powerpoint/2010/main" val="44066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patents to project (at start)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017"/>
            <a:ext cx="10515600" cy="481794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Assumption is that at the end of the project the students may want to exploit the ideas commercially</a:t>
            </a:r>
          </a:p>
          <a:p>
            <a:r>
              <a:rPr lang="en-GB" dirty="0"/>
              <a:t>Identify what has been done before</a:t>
            </a:r>
          </a:p>
          <a:p>
            <a:pPr lvl="1"/>
            <a:r>
              <a:rPr lang="en-GB" dirty="0"/>
              <a:t>Do not “re-invent the wheel”</a:t>
            </a:r>
          </a:p>
          <a:p>
            <a:pPr lvl="1"/>
            <a:r>
              <a:rPr lang="en-GB" dirty="0"/>
              <a:t>Understand what other people’s ideas have been</a:t>
            </a:r>
          </a:p>
          <a:p>
            <a:pPr lvl="2"/>
            <a:r>
              <a:rPr lang="en-GB" dirty="0"/>
              <a:t>May improve the idea itself for the project</a:t>
            </a:r>
          </a:p>
          <a:p>
            <a:pPr lvl="1"/>
            <a:r>
              <a:rPr lang="en-GB" dirty="0"/>
              <a:t>Understand the legal status of others patents</a:t>
            </a:r>
          </a:p>
          <a:p>
            <a:pPr lvl="2"/>
            <a:r>
              <a:rPr lang="en-GB" dirty="0"/>
              <a:t>Are they still in force?</a:t>
            </a:r>
          </a:p>
          <a:p>
            <a:pPr lvl="3"/>
            <a:r>
              <a:rPr lang="en-GB" dirty="0"/>
              <a:t>Have renewals fees been paid?</a:t>
            </a:r>
          </a:p>
          <a:p>
            <a:pPr lvl="3"/>
            <a:r>
              <a:rPr lang="en-GB" dirty="0"/>
              <a:t>Is it older that 20 years?(expires)</a:t>
            </a:r>
          </a:p>
          <a:p>
            <a:pPr lvl="3"/>
            <a:r>
              <a:rPr lang="en-GB" dirty="0"/>
              <a:t>Which country does it cover?</a:t>
            </a:r>
          </a:p>
          <a:p>
            <a:pPr lvl="4"/>
            <a:r>
              <a:rPr lang="en-GB" dirty="0"/>
              <a:t>Patents relate to a particular country</a:t>
            </a:r>
          </a:p>
          <a:p>
            <a:pPr lvl="1"/>
            <a:r>
              <a:rPr lang="en-GB" dirty="0"/>
              <a:t>Need to have clarity on the proposed project</a:t>
            </a:r>
          </a:p>
          <a:p>
            <a:pPr lvl="2"/>
            <a:r>
              <a:rPr lang="en-GB" dirty="0"/>
              <a:t>Existing patents may change the technical direction</a:t>
            </a:r>
          </a:p>
          <a:p>
            <a:pPr lvl="3"/>
            <a:r>
              <a:rPr lang="en-GB" dirty="0"/>
              <a:t>E.g. avoid existing patented ideas if exploitation required</a:t>
            </a:r>
          </a:p>
          <a:p>
            <a:pPr lvl="2"/>
            <a:r>
              <a:rPr lang="en-GB" dirty="0"/>
              <a:t>Key features of proposed project written down</a:t>
            </a:r>
          </a:p>
          <a:p>
            <a:pPr lvl="3"/>
            <a:r>
              <a:rPr lang="en-GB" dirty="0"/>
              <a:t>Patent searches carried out of each key feature</a:t>
            </a:r>
          </a:p>
        </p:txBody>
      </p:sp>
    </p:spTree>
    <p:extLst>
      <p:ext uri="{BB962C8B-B14F-4D97-AF65-F5344CB8AC3E}">
        <p14:creationId xmlns:p14="http://schemas.microsoft.com/office/powerpoint/2010/main" val="417599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4742446"/>
          </a:xfrm>
        </p:spPr>
        <p:txBody>
          <a:bodyPr/>
          <a:lstStyle/>
          <a:p>
            <a:r>
              <a:rPr lang="en-GB" dirty="0"/>
              <a:t>To generate a patent landscape</a:t>
            </a:r>
          </a:p>
          <a:p>
            <a:pPr lvl="1"/>
            <a:r>
              <a:rPr lang="en-GB" dirty="0"/>
              <a:t>Identify what the project comprises clearly at the outset</a:t>
            </a:r>
          </a:p>
          <a:p>
            <a:pPr lvl="2"/>
            <a:r>
              <a:rPr lang="en-GB" dirty="0"/>
              <a:t>All key features written down</a:t>
            </a:r>
          </a:p>
          <a:p>
            <a:pPr lvl="1"/>
            <a:r>
              <a:rPr lang="en-GB" dirty="0"/>
              <a:t>Identify relevant patents</a:t>
            </a:r>
          </a:p>
          <a:p>
            <a:pPr lvl="2"/>
            <a:r>
              <a:rPr lang="en-GB" dirty="0"/>
              <a:t>With respect to each feature and the system(all features combined)</a:t>
            </a:r>
          </a:p>
          <a:p>
            <a:pPr lvl="1"/>
            <a:r>
              <a:rPr lang="en-GB" dirty="0"/>
              <a:t>Critique existing patents</a:t>
            </a:r>
          </a:p>
          <a:p>
            <a:pPr lvl="2"/>
            <a:r>
              <a:rPr lang="en-GB" dirty="0"/>
              <a:t>Look at independent claims</a:t>
            </a:r>
          </a:p>
          <a:p>
            <a:pPr lvl="3"/>
            <a:r>
              <a:rPr lang="en-GB" dirty="0"/>
              <a:t>Why are they not infringed?</a:t>
            </a:r>
          </a:p>
          <a:p>
            <a:pPr lvl="3"/>
            <a:r>
              <a:rPr lang="en-GB" dirty="0"/>
              <a:t>In what way is the project work different?</a:t>
            </a:r>
          </a:p>
          <a:p>
            <a:pPr lvl="3"/>
            <a:r>
              <a:rPr lang="en-GB" dirty="0"/>
              <a:t>What is the country of grant?</a:t>
            </a:r>
          </a:p>
          <a:p>
            <a:pPr lvl="3"/>
            <a:r>
              <a:rPr lang="en-GB" dirty="0"/>
              <a:t>Are they still in force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56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patents at the end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185"/>
            <a:ext cx="10515600" cy="4641778"/>
          </a:xfrm>
        </p:spPr>
        <p:txBody>
          <a:bodyPr/>
          <a:lstStyle/>
          <a:p>
            <a:r>
              <a:rPr lang="en-GB" dirty="0"/>
              <a:t>New ideas may have been created during the project</a:t>
            </a:r>
          </a:p>
          <a:p>
            <a:pPr lvl="1"/>
            <a:r>
              <a:rPr lang="en-GB" dirty="0"/>
              <a:t>Is the idea patentable?</a:t>
            </a:r>
          </a:p>
          <a:p>
            <a:pPr lvl="2"/>
            <a:r>
              <a:rPr lang="en-GB" dirty="0"/>
              <a:t>May need expert opinion on this</a:t>
            </a:r>
          </a:p>
          <a:p>
            <a:pPr lvl="2"/>
            <a:r>
              <a:rPr lang="en-GB" dirty="0"/>
              <a:t>Do the students want to patent them?</a:t>
            </a:r>
          </a:p>
          <a:p>
            <a:pPr lvl="3"/>
            <a:r>
              <a:rPr lang="en-GB" dirty="0"/>
              <a:t>Can they afford it?</a:t>
            </a:r>
          </a:p>
          <a:p>
            <a:pPr lvl="1"/>
            <a:r>
              <a:rPr lang="en-GB" dirty="0"/>
              <a:t>Do they have a sponsor that would pay for the patent?</a:t>
            </a:r>
          </a:p>
          <a:p>
            <a:pPr lvl="2"/>
            <a:r>
              <a:rPr lang="en-GB" dirty="0"/>
              <a:t>But sponsor would then have rights established by IP agreement</a:t>
            </a:r>
          </a:p>
          <a:p>
            <a:pPr lvl="1"/>
            <a:r>
              <a:rPr lang="en-GB" dirty="0"/>
              <a:t>Would the University be interested in patenting?</a:t>
            </a:r>
          </a:p>
          <a:p>
            <a:pPr lvl="2"/>
            <a:r>
              <a:rPr lang="en-GB" dirty="0"/>
              <a:t>The University would then have rights and may require an assignment</a:t>
            </a:r>
          </a:p>
          <a:p>
            <a:pPr lvl="3"/>
            <a:r>
              <a:rPr lang="en-GB" dirty="0"/>
              <a:t>Students may however then get royalty payment as part of the deal</a:t>
            </a:r>
          </a:p>
        </p:txBody>
      </p:sp>
    </p:spTree>
    <p:extLst>
      <p:ext uri="{BB962C8B-B14F-4D97-AF65-F5344CB8AC3E}">
        <p14:creationId xmlns:p14="http://schemas.microsoft.com/office/powerpoint/2010/main" val="342243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patents at end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572"/>
            <a:ext cx="10515600" cy="4784391"/>
          </a:xfrm>
        </p:spPr>
        <p:txBody>
          <a:bodyPr/>
          <a:lstStyle/>
          <a:p>
            <a:r>
              <a:rPr lang="en-GB" dirty="0"/>
              <a:t>Clearance search</a:t>
            </a:r>
          </a:p>
          <a:p>
            <a:pPr lvl="1"/>
            <a:r>
              <a:rPr lang="en-GB" dirty="0"/>
              <a:t>Required before launching a product to check there is no infringement </a:t>
            </a:r>
          </a:p>
          <a:p>
            <a:r>
              <a:rPr lang="en-GB" dirty="0"/>
              <a:t> Have the ideas changed during the project?</a:t>
            </a:r>
          </a:p>
          <a:p>
            <a:pPr lvl="1"/>
            <a:r>
              <a:rPr lang="en-GB" dirty="0"/>
              <a:t>Is the patent landscape at the start still relevant?</a:t>
            </a:r>
          </a:p>
          <a:p>
            <a:pPr lvl="1"/>
            <a:r>
              <a:rPr lang="en-GB" dirty="0"/>
              <a:t>Is a new search/landscape required?</a:t>
            </a:r>
          </a:p>
        </p:txBody>
      </p:sp>
    </p:spTree>
    <p:extLst>
      <p:ext uri="{BB962C8B-B14F-4D97-AF65-F5344CB8AC3E}">
        <p14:creationId xmlns:p14="http://schemas.microsoft.com/office/powerpoint/2010/main" val="117536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7" y="387781"/>
            <a:ext cx="1513008" cy="101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81214" y="5931016"/>
            <a:ext cx="2370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kern="0" dirty="0">
                <a:solidFill>
                  <a:srgbClr val="6D4684"/>
                </a:solidFill>
              </a:rPr>
              <a:t>Intellectual Property</a:t>
            </a:r>
            <a:endParaRPr lang="en-GB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5104" y="65773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4436" y="6417579"/>
            <a:ext cx="403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kern="0" dirty="0">
                <a:solidFill>
                  <a:srgbClr val="6D6E71"/>
                </a:solidFill>
              </a:rPr>
              <a:t>Copyright © University of Plymouth 2014 – All rights reserved</a:t>
            </a:r>
          </a:p>
          <a:p>
            <a:endParaRPr lang="en-GB" sz="1200" kern="0" dirty="0">
              <a:solidFill>
                <a:sysClr val="windowText" lastClr="000000"/>
              </a:solidFill>
            </a:endParaRPr>
          </a:p>
          <a:p>
            <a:endParaRPr lang="en-GB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6849" y="1652631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kern="0" dirty="0">
              <a:solidFill>
                <a:srgbClr val="85609C"/>
              </a:solidFill>
              <a:latin typeface="Arial" charset="0"/>
            </a:endParaRPr>
          </a:p>
          <a:p>
            <a:endParaRPr lang="en-GB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7311" y="2113372"/>
            <a:ext cx="6987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•"/>
            </a:pPr>
            <a:endParaRPr lang="en-GB" sz="1600" kern="0" dirty="0">
              <a:solidFill>
                <a:srgbClr val="6D6E71"/>
              </a:solidFill>
              <a:latin typeface="Arial" charset="0"/>
            </a:endParaRPr>
          </a:p>
          <a:p>
            <a:endParaRPr lang="en-GB" sz="1600" kern="0" dirty="0">
              <a:solidFill>
                <a:srgbClr val="6D6E71"/>
              </a:solidFill>
              <a:latin typeface="Arial" charset="0"/>
            </a:endParaRPr>
          </a:p>
          <a:p>
            <a:endParaRPr lang="en-GB" kern="0" dirty="0">
              <a:solidFill>
                <a:sysClr val="windowText" lastClr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596390"/>
            <a:ext cx="49720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71" y="2053590"/>
            <a:ext cx="7589273" cy="395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95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7" y="387781"/>
            <a:ext cx="1513008" cy="101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81214" y="5931016"/>
            <a:ext cx="2370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kern="0" dirty="0">
                <a:solidFill>
                  <a:srgbClr val="6D4684"/>
                </a:solidFill>
              </a:rPr>
              <a:t>Intellectual Property</a:t>
            </a:r>
            <a:endParaRPr lang="en-GB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5104" y="65773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4436" y="6417579"/>
            <a:ext cx="403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kern="0" dirty="0">
                <a:solidFill>
                  <a:srgbClr val="6D6E71"/>
                </a:solidFill>
              </a:rPr>
              <a:t>Copyright © University of Plymouth 2014 – All rights reserved</a:t>
            </a:r>
          </a:p>
          <a:p>
            <a:endParaRPr lang="en-GB" sz="1200" kern="0" dirty="0">
              <a:solidFill>
                <a:sysClr val="windowText" lastClr="000000"/>
              </a:solidFill>
            </a:endParaRPr>
          </a:p>
          <a:p>
            <a:endParaRPr lang="en-GB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6849" y="1652631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kern="0" dirty="0">
              <a:solidFill>
                <a:srgbClr val="85609C"/>
              </a:solidFill>
              <a:latin typeface="Arial" charset="0"/>
            </a:endParaRPr>
          </a:p>
          <a:p>
            <a:endParaRPr lang="en-GB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7311" y="2113372"/>
            <a:ext cx="6987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•"/>
            </a:pPr>
            <a:endParaRPr lang="en-GB" sz="1600" kern="0" dirty="0">
              <a:solidFill>
                <a:srgbClr val="6D6E71"/>
              </a:solidFill>
              <a:latin typeface="Arial" charset="0"/>
            </a:endParaRPr>
          </a:p>
          <a:p>
            <a:endParaRPr lang="en-GB" sz="1600" kern="0" dirty="0">
              <a:solidFill>
                <a:srgbClr val="6D6E71"/>
              </a:solidFill>
              <a:latin typeface="Arial" charset="0"/>
            </a:endParaRPr>
          </a:p>
          <a:p>
            <a:endParaRPr lang="en-GB" kern="0" dirty="0">
              <a:solidFill>
                <a:sysClr val="windowText" lastClr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34" y="1708786"/>
            <a:ext cx="6018847" cy="429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44" y="1355409"/>
            <a:ext cx="3546156" cy="30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47361" y="1310640"/>
            <a:ext cx="13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kern="0" dirty="0">
                <a:solidFill>
                  <a:srgbClr val="FF3300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392502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7" y="387781"/>
            <a:ext cx="1513008" cy="101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165104" y="1556231"/>
            <a:ext cx="8116031" cy="4185146"/>
          </a:xfrm>
          <a:prstGeom prst="roundRect">
            <a:avLst/>
          </a:prstGeom>
          <a:noFill/>
          <a:ln w="28575">
            <a:solidFill>
              <a:srgbClr val="8560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81214" y="5931016"/>
            <a:ext cx="2370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kern="0" dirty="0">
                <a:solidFill>
                  <a:srgbClr val="6D4684"/>
                </a:solidFill>
              </a:rPr>
              <a:t>Intellectual Property</a:t>
            </a:r>
            <a:endParaRPr lang="en-GB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5104" y="65773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0109" y="4734117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kern="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74422" y="1883064"/>
            <a:ext cx="750754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kern="0" dirty="0">
                <a:solidFill>
                  <a:sysClr val="windowText" lastClr="000000"/>
                </a:solidFill>
              </a:rPr>
              <a:t>General IP  Information</a:t>
            </a:r>
            <a:endParaRPr lang="en-GB" b="1" u="sng" kern="0" dirty="0">
              <a:solidFill>
                <a:sysClr val="windowText" lastClr="000000"/>
              </a:solidFill>
              <a:hlinkClick r:id="rId3"/>
            </a:endParaRPr>
          </a:p>
          <a:p>
            <a:r>
              <a:rPr lang="en-GB" sz="1400" kern="0" dirty="0">
                <a:solidFill>
                  <a:sysClr val="windowText" lastClr="000000"/>
                </a:solidFill>
                <a:hlinkClick r:id="rId3"/>
              </a:rPr>
              <a:t>http://www.ipo.gov.uk/</a:t>
            </a:r>
            <a:r>
              <a:rPr lang="en-GB" sz="1400" kern="0" dirty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GB" sz="1400" kern="0" dirty="0">
                <a:solidFill>
                  <a:sysClr val="windowText" lastClr="000000"/>
                </a:solidFill>
                <a:hlinkClick r:id="rId4"/>
              </a:rPr>
              <a:t>https://www.gov.uk/browse/business/intellectual-property</a:t>
            </a:r>
            <a:r>
              <a:rPr lang="en-GB" sz="1400" kern="0" dirty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GB" sz="1400" kern="0" dirty="0">
                <a:solidFill>
                  <a:sysClr val="windowText" lastClr="000000"/>
                </a:solidFill>
                <a:hlinkClick r:id="rId5"/>
              </a:rPr>
              <a:t>http://www.wipo.int/about-ip/en/</a:t>
            </a:r>
            <a:r>
              <a:rPr lang="en-GB" sz="1400" kern="0" dirty="0">
                <a:solidFill>
                  <a:sysClr val="windowText" lastClr="000000"/>
                </a:solidFill>
              </a:rPr>
              <a:t> </a:t>
            </a:r>
          </a:p>
          <a:p>
            <a:endParaRPr lang="en-GB" sz="1400" kern="0" dirty="0">
              <a:solidFill>
                <a:sysClr val="windowText" lastClr="000000"/>
              </a:solidFill>
            </a:endParaRPr>
          </a:p>
          <a:p>
            <a:r>
              <a:rPr lang="en-GB" sz="1400" kern="0" dirty="0">
                <a:solidFill>
                  <a:sysClr val="windowText" lastClr="000000"/>
                </a:solidFill>
              </a:rPr>
              <a:t>British Library Business Centre </a:t>
            </a:r>
            <a:r>
              <a:rPr lang="en-GB" sz="1400" kern="0" dirty="0">
                <a:solidFill>
                  <a:sysClr val="windowText" lastClr="000000"/>
                </a:solidFill>
                <a:hlinkClick r:id="rId6"/>
              </a:rPr>
              <a:t>http://www.bl.uk/bipc/</a:t>
            </a:r>
            <a:r>
              <a:rPr lang="en-GB" sz="1400" kern="0" dirty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GB" sz="1400" kern="0" dirty="0">
                <a:solidFill>
                  <a:sysClr val="windowText" lastClr="000000"/>
                </a:solidFill>
              </a:rPr>
              <a:t>Inventors story  </a:t>
            </a:r>
            <a:r>
              <a:rPr lang="en-GB" sz="1400" kern="0" dirty="0">
                <a:solidFill>
                  <a:sysClr val="windowText" lastClr="000000"/>
                </a:solidFill>
                <a:hlinkClick r:id="rId7"/>
              </a:rPr>
              <a:t>http://www.mandyhaberman.com/advice</a:t>
            </a:r>
            <a:r>
              <a:rPr lang="en-GB" sz="1400" kern="0" dirty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GB" sz="1400" kern="0" dirty="0">
                <a:solidFill>
                  <a:sysClr val="windowText" lastClr="000000"/>
                </a:solidFill>
              </a:rPr>
              <a:t>Copyright cases </a:t>
            </a:r>
            <a:r>
              <a:rPr lang="en-GB" sz="1400" kern="0" dirty="0">
                <a:solidFill>
                  <a:sysClr val="windowText" lastClr="000000"/>
                </a:solidFill>
                <a:hlinkClick r:id="rId8"/>
              </a:rPr>
              <a:t>http://99designs.com/designer-blog/2013/04/19/5-famous-copyright-infringement-cases/</a:t>
            </a:r>
            <a:r>
              <a:rPr lang="en-GB" sz="1400" kern="0" dirty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GB" sz="1400" kern="0" dirty="0">
                <a:solidFill>
                  <a:sysClr val="windowText" lastClr="000000"/>
                </a:solidFill>
              </a:rPr>
              <a:t>Patent database search  - </a:t>
            </a:r>
            <a:r>
              <a:rPr lang="en-GB" sz="1400" kern="0" dirty="0">
                <a:solidFill>
                  <a:sysClr val="windowText" lastClr="000000"/>
                </a:solidFill>
                <a:hlinkClick r:id="rId9"/>
              </a:rPr>
              <a:t>http://worldwide.espacenet.com/advancedSearch?locale=en_EP</a:t>
            </a:r>
            <a:r>
              <a:rPr lang="en-GB" sz="1400" kern="0" dirty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GB" sz="1400" kern="0" dirty="0">
                <a:solidFill>
                  <a:sysClr val="windowText" lastClr="000000"/>
                </a:solidFill>
              </a:rPr>
              <a:t>Intro to EU design law </a:t>
            </a:r>
            <a:r>
              <a:rPr lang="en-GB" sz="1400" kern="0" dirty="0">
                <a:solidFill>
                  <a:sysClr val="windowText" lastClr="000000"/>
                </a:solidFill>
                <a:hlinkClick r:id="rId10"/>
              </a:rPr>
              <a:t>http://author.acc.com/chapters/israel/loader.cfm?csModule=security/getfile&amp;pageid=943731</a:t>
            </a:r>
            <a:r>
              <a:rPr lang="en-GB" sz="1400" kern="0" dirty="0">
                <a:solidFill>
                  <a:sysClr val="windowText" lastClr="000000"/>
                </a:solidFill>
              </a:rPr>
              <a:t> </a:t>
            </a:r>
          </a:p>
          <a:p>
            <a:endParaRPr lang="en-GB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9760" y="5082540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kern="0" dirty="0">
                <a:solidFill>
                  <a:sysClr val="windowText" lastClr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72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this session you should: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Know what a patent is</a:t>
            </a:r>
          </a:p>
          <a:p>
            <a:r>
              <a:rPr lang="en-GB" dirty="0"/>
              <a:t>Know what is required of a patent</a:t>
            </a:r>
          </a:p>
          <a:p>
            <a:r>
              <a:rPr lang="en-GB" dirty="0"/>
              <a:t>How do you get a patent?</a:t>
            </a:r>
          </a:p>
          <a:p>
            <a:r>
              <a:rPr lang="en-GB" dirty="0"/>
              <a:t>Start to prepare the project to identify the key features</a:t>
            </a:r>
          </a:p>
          <a:p>
            <a:r>
              <a:rPr lang="en-GB" dirty="0"/>
              <a:t>Understand what is required in the patent landscape</a:t>
            </a:r>
          </a:p>
          <a:p>
            <a:r>
              <a:rPr lang="en-GB" dirty="0"/>
              <a:t>Second lecture will go through patent searching in detail</a:t>
            </a:r>
          </a:p>
        </p:txBody>
      </p:sp>
    </p:spTree>
    <p:extLst>
      <p:ext uri="{BB962C8B-B14F-4D97-AF65-F5344CB8AC3E}">
        <p14:creationId xmlns:p14="http://schemas.microsoft.com/office/powerpoint/2010/main" val="250186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patent?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350"/>
            <a:ext cx="10515600" cy="476761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An Intellectual property right</a:t>
            </a:r>
          </a:p>
          <a:p>
            <a:r>
              <a:rPr lang="en-GB" dirty="0"/>
              <a:t>A deal between the government and an inventor</a:t>
            </a:r>
          </a:p>
          <a:p>
            <a:pPr lvl="1"/>
            <a:r>
              <a:rPr lang="en-GB" dirty="0"/>
              <a:t>Public domain disclosure</a:t>
            </a:r>
          </a:p>
          <a:p>
            <a:pPr lvl="1"/>
            <a:r>
              <a:rPr lang="en-GB" dirty="0"/>
              <a:t>But 20 year monopoly on use</a:t>
            </a:r>
          </a:p>
          <a:p>
            <a:pPr lvl="2"/>
            <a:r>
              <a:rPr lang="en-GB" dirty="0"/>
              <a:t>Prevents others using the idea so inventor is free to benefit</a:t>
            </a:r>
          </a:p>
          <a:p>
            <a:pPr lvl="3"/>
            <a:r>
              <a:rPr lang="en-GB" dirty="0"/>
              <a:t>A negative right-prevents others using the idea</a:t>
            </a:r>
          </a:p>
          <a:p>
            <a:pPr lvl="1"/>
            <a:r>
              <a:rPr lang="en-GB" dirty="0"/>
              <a:t>A legal document</a:t>
            </a:r>
          </a:p>
          <a:p>
            <a:pPr lvl="2"/>
            <a:r>
              <a:rPr lang="en-GB" dirty="0"/>
              <a:t>Enforceable in a UK court of law(for UK patents)</a:t>
            </a:r>
          </a:p>
          <a:p>
            <a:r>
              <a:rPr lang="en-GB" dirty="0"/>
              <a:t>What does the government get out of it?</a:t>
            </a:r>
          </a:p>
          <a:p>
            <a:pPr lvl="1"/>
            <a:r>
              <a:rPr lang="en-GB" dirty="0"/>
              <a:t>Dissemination of information</a:t>
            </a:r>
          </a:p>
          <a:p>
            <a:pPr lvl="2"/>
            <a:r>
              <a:rPr lang="en-GB" dirty="0"/>
              <a:t>Everyone is better informed of technology so society benefits</a:t>
            </a:r>
          </a:p>
          <a:p>
            <a:pPr lvl="2"/>
            <a:r>
              <a:rPr lang="en-GB" dirty="0"/>
              <a:t>A source of ideas for all to study</a:t>
            </a:r>
          </a:p>
          <a:p>
            <a:pPr lvl="3"/>
            <a:r>
              <a:rPr lang="en-GB" dirty="0"/>
              <a:t>Freely available in the public domain at no cost</a:t>
            </a:r>
          </a:p>
          <a:p>
            <a:pPr lvl="1"/>
            <a:r>
              <a:rPr lang="en-GB" dirty="0"/>
              <a:t>Sets a legal framework for ideas</a:t>
            </a:r>
          </a:p>
          <a:p>
            <a:pPr lvl="2"/>
            <a:r>
              <a:rPr lang="en-GB" dirty="0"/>
              <a:t>Clarifies the position to avoid unnecessary disputes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00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patent?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739"/>
            <a:ext cx="10515600" cy="4759224"/>
          </a:xfrm>
        </p:spPr>
        <p:txBody>
          <a:bodyPr/>
          <a:lstStyle/>
          <a:p>
            <a:r>
              <a:rPr lang="en-GB" dirty="0"/>
              <a:t>What does the inventor get out of it?</a:t>
            </a:r>
          </a:p>
          <a:p>
            <a:pPr lvl="1"/>
            <a:r>
              <a:rPr lang="en-GB" dirty="0"/>
              <a:t>An opportunity to make monopoly profits on their idea without competition</a:t>
            </a:r>
          </a:p>
          <a:p>
            <a:pPr lvl="2"/>
            <a:r>
              <a:rPr lang="en-GB" dirty="0"/>
              <a:t>For the 20 year duration if renewal fees are paid if patent granted</a:t>
            </a:r>
          </a:p>
          <a:p>
            <a:pPr lvl="2"/>
            <a:r>
              <a:rPr lang="en-GB" dirty="0"/>
              <a:t>Does not help development but prevents competition</a:t>
            </a:r>
          </a:p>
          <a:p>
            <a:pPr lvl="1"/>
            <a:r>
              <a:rPr lang="en-GB" dirty="0"/>
              <a:t>A possibility of licensing the ideas to others</a:t>
            </a:r>
          </a:p>
          <a:p>
            <a:pPr lvl="2"/>
            <a:r>
              <a:rPr lang="en-GB" dirty="0"/>
              <a:t>Royalty payment for others to use it</a:t>
            </a:r>
          </a:p>
          <a:p>
            <a:pPr lvl="1"/>
            <a:r>
              <a:rPr lang="en-GB" dirty="0"/>
              <a:t>Something which may </a:t>
            </a:r>
            <a:r>
              <a:rPr lang="en-GB"/>
              <a:t>have tangible </a:t>
            </a:r>
            <a:r>
              <a:rPr lang="en-GB" dirty="0"/>
              <a:t>value</a:t>
            </a:r>
          </a:p>
          <a:p>
            <a:pPr lvl="2"/>
            <a:r>
              <a:rPr lang="en-GB" dirty="0"/>
              <a:t>Patents can be sold/traded and from part of the value of a company</a:t>
            </a:r>
          </a:p>
          <a:p>
            <a:pPr lvl="2"/>
            <a:r>
              <a:rPr lang="en-GB" dirty="0"/>
              <a:t>However need a willing buyer</a:t>
            </a:r>
          </a:p>
          <a:p>
            <a:pPr lvl="1"/>
            <a:r>
              <a:rPr lang="en-GB" dirty="0"/>
              <a:t>Something to encourage investors</a:t>
            </a:r>
          </a:p>
          <a:p>
            <a:pPr lvl="2"/>
            <a:r>
              <a:rPr lang="en-GB" dirty="0"/>
              <a:t>Confidence that there is a high barrier to compete</a:t>
            </a:r>
          </a:p>
          <a:p>
            <a:pPr lvl="2"/>
            <a:r>
              <a:rPr lang="en-GB" dirty="0"/>
              <a:t>Most investors look for a granted patent</a:t>
            </a:r>
          </a:p>
          <a:p>
            <a:pPr lvl="2"/>
            <a:r>
              <a:rPr lang="en-GB" dirty="0"/>
              <a:t>Prevents others from legally doing it(blocking even if inventor does not use it)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35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893"/>
          </a:xfrm>
        </p:spPr>
        <p:txBody>
          <a:bodyPr/>
          <a:lstStyle/>
          <a:p>
            <a:r>
              <a:rPr lang="en-GB" dirty="0"/>
              <a:t>What does it comprise?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461"/>
            <a:ext cx="10515600" cy="535217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Invention description</a:t>
            </a:r>
          </a:p>
          <a:p>
            <a:pPr lvl="1"/>
            <a:r>
              <a:rPr lang="en-GB" dirty="0"/>
              <a:t>What is the problem being solved?</a:t>
            </a:r>
          </a:p>
          <a:p>
            <a:pPr lvl="2"/>
            <a:r>
              <a:rPr lang="en-GB" dirty="0"/>
              <a:t>May solve a range of problems</a:t>
            </a:r>
          </a:p>
          <a:p>
            <a:pPr lvl="1"/>
            <a:r>
              <a:rPr lang="en-GB" dirty="0"/>
              <a:t>What are existing solutions?</a:t>
            </a:r>
          </a:p>
          <a:p>
            <a:pPr lvl="2"/>
            <a:r>
              <a:rPr lang="en-GB" dirty="0"/>
              <a:t>Called “prior art”</a:t>
            </a:r>
          </a:p>
          <a:p>
            <a:pPr lvl="2"/>
            <a:r>
              <a:rPr lang="en-GB" dirty="0"/>
              <a:t>Existing patents/published articles</a:t>
            </a:r>
          </a:p>
          <a:p>
            <a:pPr lvl="1"/>
            <a:r>
              <a:rPr lang="en-GB" dirty="0"/>
              <a:t>What is the novelty of the idea?</a:t>
            </a:r>
          </a:p>
          <a:p>
            <a:pPr lvl="2"/>
            <a:r>
              <a:rPr lang="en-GB" dirty="0"/>
              <a:t>Why is it better than existing solutions?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What is the basic idea?</a:t>
            </a:r>
          </a:p>
          <a:p>
            <a:pPr lvl="2"/>
            <a:r>
              <a:rPr lang="en-GB" dirty="0"/>
              <a:t>Simple description of the idea which needs to be novel</a:t>
            </a:r>
          </a:p>
          <a:p>
            <a:pPr lvl="2"/>
            <a:r>
              <a:rPr lang="en-GB" dirty="0"/>
              <a:t>An “inventive step”</a:t>
            </a:r>
          </a:p>
          <a:p>
            <a:pPr lvl="3"/>
            <a:r>
              <a:rPr lang="en-GB" dirty="0"/>
              <a:t>A non obvious increment over existing published ideas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One or more Examples of implementation</a:t>
            </a:r>
          </a:p>
          <a:p>
            <a:pPr lvl="2"/>
            <a:r>
              <a:rPr lang="en-GB" dirty="0"/>
              <a:t>Reduction to practice or embodiment</a:t>
            </a:r>
          </a:p>
          <a:p>
            <a:pPr lvl="2"/>
            <a:r>
              <a:rPr lang="en-GB" dirty="0"/>
              <a:t>Enough detail so that “person skilled in the art” can reproduce 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33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836"/>
          </a:xfrm>
        </p:spPr>
        <p:txBody>
          <a:bodyPr/>
          <a:lstStyle/>
          <a:p>
            <a:r>
              <a:rPr lang="en-GB" dirty="0"/>
              <a:t>What does it comprise(</a:t>
            </a:r>
            <a:r>
              <a:rPr lang="en-GB" dirty="0" err="1"/>
              <a:t>cont</a:t>
            </a:r>
            <a:r>
              <a:rPr lang="en-GB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Diagrams(usually)</a:t>
            </a:r>
          </a:p>
          <a:p>
            <a:pPr lvl="1"/>
            <a:r>
              <a:rPr lang="en-GB" dirty="0"/>
              <a:t>To simply explain idea</a:t>
            </a:r>
          </a:p>
          <a:p>
            <a:r>
              <a:rPr lang="en-GB" dirty="0"/>
              <a:t>Bibliography</a:t>
            </a:r>
          </a:p>
          <a:p>
            <a:pPr lvl="1"/>
            <a:r>
              <a:rPr lang="en-GB" dirty="0"/>
              <a:t>Who are the inventors?</a:t>
            </a:r>
          </a:p>
          <a:p>
            <a:pPr lvl="2"/>
            <a:r>
              <a:rPr lang="en-GB" dirty="0"/>
              <a:t>Need to include all who have made an inventive contribution</a:t>
            </a:r>
          </a:p>
          <a:p>
            <a:pPr lvl="3"/>
            <a:r>
              <a:rPr lang="en-GB" dirty="0"/>
              <a:t>i.e. Idea is part of the claims</a:t>
            </a:r>
          </a:p>
          <a:p>
            <a:pPr lvl="3"/>
            <a:r>
              <a:rPr lang="en-GB" dirty="0"/>
              <a:t>Cannot exclude a valid inventor</a:t>
            </a:r>
          </a:p>
          <a:p>
            <a:pPr lvl="3"/>
            <a:r>
              <a:rPr lang="en-GB" dirty="0"/>
              <a:t>Non – inventive contribution not included</a:t>
            </a:r>
          </a:p>
          <a:p>
            <a:pPr lvl="4"/>
            <a:r>
              <a:rPr lang="en-GB" dirty="0"/>
              <a:t>E.g. detailed drawing/software/electronics under instruction</a:t>
            </a:r>
          </a:p>
          <a:p>
            <a:pPr lvl="1"/>
            <a:r>
              <a:rPr lang="en-GB" dirty="0"/>
              <a:t>Who owns the invention?</a:t>
            </a:r>
          </a:p>
          <a:p>
            <a:pPr lvl="2"/>
            <a:r>
              <a:rPr lang="en-GB" dirty="0"/>
              <a:t>Inventors may assign the invention to an institute/company </a:t>
            </a:r>
            <a:r>
              <a:rPr lang="en-GB" dirty="0" err="1"/>
              <a:t>etc</a:t>
            </a:r>
            <a:endParaRPr lang="en-GB" dirty="0"/>
          </a:p>
          <a:p>
            <a:pPr lvl="3"/>
            <a:r>
              <a:rPr lang="en-GB" dirty="0"/>
              <a:t>Assignment may be by contract of employment or through IP agreement with individual</a:t>
            </a:r>
          </a:p>
          <a:p>
            <a:pPr lvl="2"/>
            <a:r>
              <a:rPr lang="en-GB" dirty="0"/>
              <a:t>Generally the owner pays for filing + renewals</a:t>
            </a:r>
            <a:br>
              <a:rPr lang="en-GB" dirty="0"/>
            </a:b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6585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it comprise?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240"/>
            <a:ext cx="10515600" cy="4683723"/>
          </a:xfrm>
        </p:spPr>
        <p:txBody>
          <a:bodyPr/>
          <a:lstStyle/>
          <a:p>
            <a:r>
              <a:rPr lang="en-GB" dirty="0"/>
              <a:t>Claims</a:t>
            </a:r>
          </a:p>
          <a:p>
            <a:pPr lvl="1"/>
            <a:r>
              <a:rPr lang="en-GB" dirty="0"/>
              <a:t>The legal element about which litigation may occur</a:t>
            </a:r>
          </a:p>
          <a:p>
            <a:pPr lvl="1"/>
            <a:r>
              <a:rPr lang="en-GB" dirty="0"/>
              <a:t>Formally “ the scope of the monopoly”</a:t>
            </a:r>
          </a:p>
          <a:p>
            <a:pPr lvl="2"/>
            <a:r>
              <a:rPr lang="en-GB" dirty="0"/>
              <a:t>Clearly defines what is included and excluded from the monopoly</a:t>
            </a:r>
          </a:p>
          <a:p>
            <a:pPr lvl="1"/>
            <a:r>
              <a:rPr lang="en-GB" dirty="0"/>
              <a:t>Independent claims</a:t>
            </a:r>
          </a:p>
          <a:p>
            <a:pPr lvl="2"/>
            <a:r>
              <a:rPr lang="en-GB" dirty="0"/>
              <a:t>E.g. method and apparatus claims</a:t>
            </a:r>
          </a:p>
          <a:p>
            <a:pPr lvl="2"/>
            <a:r>
              <a:rPr lang="en-GB" dirty="0"/>
              <a:t>Defines all the elements which are required</a:t>
            </a:r>
          </a:p>
          <a:p>
            <a:pPr lvl="3"/>
            <a:r>
              <a:rPr lang="en-GB" dirty="0"/>
              <a:t>“atoms” of the claims which need an “AND” to infringe</a:t>
            </a:r>
          </a:p>
          <a:p>
            <a:pPr lvl="4"/>
            <a:r>
              <a:rPr lang="en-GB" dirty="0"/>
              <a:t>i.e. you have to do all of them, not just some of them</a:t>
            </a:r>
          </a:p>
          <a:p>
            <a:pPr lvl="1"/>
            <a:r>
              <a:rPr lang="en-GB" dirty="0"/>
              <a:t>Dependent claims</a:t>
            </a:r>
          </a:p>
          <a:p>
            <a:pPr lvl="2"/>
            <a:r>
              <a:rPr lang="en-GB" dirty="0"/>
              <a:t>A claim which relies on another claim</a:t>
            </a:r>
          </a:p>
          <a:p>
            <a:pPr lvl="2"/>
            <a:r>
              <a:rPr lang="en-GB" dirty="0"/>
              <a:t>Normally a sub claim</a:t>
            </a:r>
          </a:p>
        </p:txBody>
      </p:sp>
    </p:spTree>
    <p:extLst>
      <p:ext uri="{BB962C8B-B14F-4D97-AF65-F5344CB8AC3E}">
        <p14:creationId xmlns:p14="http://schemas.microsoft.com/office/powerpoint/2010/main" val="363198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you get a patent?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504178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Normally instruct a patent agent</a:t>
            </a:r>
          </a:p>
          <a:p>
            <a:pPr lvl="1"/>
            <a:r>
              <a:rPr lang="en-GB" dirty="0"/>
              <a:t>A technical specialist who is expert on both the technology and the legal aspect of drafting claims</a:t>
            </a:r>
          </a:p>
          <a:p>
            <a:pPr lvl="2"/>
            <a:r>
              <a:rPr lang="en-GB" dirty="0"/>
              <a:t>The document needs to hold up in a court of law in the event of a dispute</a:t>
            </a:r>
          </a:p>
          <a:p>
            <a:pPr lvl="1"/>
            <a:r>
              <a:rPr lang="en-GB" dirty="0"/>
              <a:t>Can be done by an individual but the chance is they will not do a good job</a:t>
            </a:r>
          </a:p>
          <a:p>
            <a:pPr lvl="1"/>
            <a:r>
              <a:rPr lang="en-GB" dirty="0"/>
              <a:t>The inventor normally drafts “inventors notes”</a:t>
            </a:r>
          </a:p>
          <a:p>
            <a:pPr lvl="2"/>
            <a:r>
              <a:rPr lang="en-GB" dirty="0"/>
              <a:t>Specifies what the idea is, what is the inventive step and what is the “prior art”</a:t>
            </a:r>
          </a:p>
          <a:p>
            <a:pPr lvl="2"/>
            <a:r>
              <a:rPr lang="en-GB" dirty="0"/>
              <a:t>Specifies at least one embodiment in enough detail that it can be made</a:t>
            </a:r>
          </a:p>
          <a:p>
            <a:pPr lvl="2"/>
            <a:r>
              <a:rPr lang="en-GB" dirty="0"/>
              <a:t>Patent agents gets agreement of inventor that the idea is correctly written down</a:t>
            </a:r>
          </a:p>
          <a:p>
            <a:pPr lvl="2"/>
            <a:r>
              <a:rPr lang="en-GB" dirty="0"/>
              <a:t>Patent agent drafts claims</a:t>
            </a:r>
          </a:p>
          <a:p>
            <a:pPr lvl="1"/>
            <a:r>
              <a:rPr lang="en-GB" dirty="0"/>
              <a:t>On agreement with inventor, the application is then filed at the IPO(intellectual property office)</a:t>
            </a:r>
          </a:p>
          <a:p>
            <a:pPr lvl="2"/>
            <a:r>
              <a:rPr lang="en-GB" dirty="0"/>
              <a:t>Normally done at UK IPO for UK inventions</a:t>
            </a:r>
          </a:p>
          <a:p>
            <a:pPr lvl="1"/>
            <a:r>
              <a:rPr lang="en-GB" dirty="0"/>
              <a:t>This defines the “filing date”</a:t>
            </a:r>
          </a:p>
          <a:p>
            <a:pPr lvl="2"/>
            <a:r>
              <a:rPr lang="en-GB" dirty="0"/>
              <a:t>If successful, the monopoly start from the filing date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07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you get a patent?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After filing subject to examination by IPO</a:t>
            </a:r>
          </a:p>
          <a:p>
            <a:pPr lvl="1"/>
            <a:r>
              <a:rPr lang="en-GB" dirty="0"/>
              <a:t>Looks for prior art</a:t>
            </a:r>
          </a:p>
          <a:p>
            <a:pPr lvl="2"/>
            <a:r>
              <a:rPr lang="en-GB" dirty="0"/>
              <a:t>Both in patent literature (worldwide) and technical publications(worldwide)</a:t>
            </a:r>
          </a:p>
          <a:p>
            <a:pPr lvl="2"/>
            <a:r>
              <a:rPr lang="en-GB" dirty="0"/>
              <a:t>Any public domain document can be prior art if the idea is disclosed</a:t>
            </a:r>
          </a:p>
          <a:p>
            <a:pPr lvl="2"/>
            <a:r>
              <a:rPr lang="en-GB" dirty="0"/>
              <a:t>A search report is produced  (typically 3-6months after filing)</a:t>
            </a:r>
          </a:p>
          <a:p>
            <a:pPr lvl="1"/>
            <a:r>
              <a:rPr lang="en-GB" dirty="0"/>
              <a:t>Establishes that the scope of the monopoly has not been granted before</a:t>
            </a:r>
          </a:p>
          <a:p>
            <a:pPr lvl="2"/>
            <a:r>
              <a:rPr lang="en-GB" dirty="0"/>
              <a:t>Scope of the claims may need modifying if there is relevant prior art</a:t>
            </a:r>
          </a:p>
          <a:p>
            <a:pPr lvl="1"/>
            <a:r>
              <a:rPr lang="en-GB" dirty="0"/>
              <a:t>What cannot be patented?</a:t>
            </a:r>
          </a:p>
          <a:p>
            <a:pPr lvl="2"/>
            <a:r>
              <a:rPr lang="en-GB" dirty="0"/>
              <a:t>Anything that does not obey the laws of physics(e.g. perpetual motion machine)</a:t>
            </a:r>
          </a:p>
          <a:p>
            <a:pPr lvl="2"/>
            <a:r>
              <a:rPr lang="en-GB" dirty="0"/>
              <a:t>Medical procedures</a:t>
            </a:r>
          </a:p>
          <a:p>
            <a:pPr lvl="2"/>
            <a:r>
              <a:rPr lang="en-GB" dirty="0"/>
              <a:t>Software(in the UK)</a:t>
            </a:r>
          </a:p>
          <a:p>
            <a:pPr lvl="2"/>
            <a:r>
              <a:rPr lang="en-GB" dirty="0"/>
              <a:t>Anything “obvious”</a:t>
            </a:r>
          </a:p>
        </p:txBody>
      </p:sp>
    </p:spTree>
    <p:extLst>
      <p:ext uri="{BB962C8B-B14F-4D97-AF65-F5344CB8AC3E}">
        <p14:creationId xmlns:p14="http://schemas.microsoft.com/office/powerpoint/2010/main" val="44317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1387</Words>
  <Application>Microsoft Office PowerPoint</Application>
  <PresentationFormat>Widescreen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1_Office Theme</vt:lpstr>
      <vt:lpstr>PowerPoint Presentation</vt:lpstr>
      <vt:lpstr>After this session you should:</vt:lpstr>
      <vt:lpstr>What is a patent?</vt:lpstr>
      <vt:lpstr>What is a patent?</vt:lpstr>
      <vt:lpstr>What does it comprise?</vt:lpstr>
      <vt:lpstr>What does it comprise(cont)?</vt:lpstr>
      <vt:lpstr>What does it comprise?</vt:lpstr>
      <vt:lpstr>How do you get a patent?</vt:lpstr>
      <vt:lpstr>How do you get a patent?</vt:lpstr>
      <vt:lpstr>How do you get a patent?</vt:lpstr>
      <vt:lpstr>What is infringement?</vt:lpstr>
      <vt:lpstr>Relevance of patents to project (at start)</vt:lpstr>
      <vt:lpstr>Task</vt:lpstr>
      <vt:lpstr>Relevance of patents at the end of project</vt:lpstr>
      <vt:lpstr>Relevance of patents at end of project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malvern</dc:creator>
  <cp:lastModifiedBy>alan malvern</cp:lastModifiedBy>
  <cp:revision>32</cp:revision>
  <dcterms:created xsi:type="dcterms:W3CDTF">2016-10-18T17:08:02Z</dcterms:created>
  <dcterms:modified xsi:type="dcterms:W3CDTF">2016-10-20T16:48:06Z</dcterms:modified>
</cp:coreProperties>
</file>