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1"/>
  </p:notesMasterIdLst>
  <p:sldIdLst>
    <p:sldId id="256" r:id="rId5"/>
    <p:sldId id="257" r:id="rId6"/>
    <p:sldId id="258" r:id="rId7"/>
    <p:sldId id="295" r:id="rId8"/>
    <p:sldId id="259" r:id="rId9"/>
    <p:sldId id="296" r:id="rId10"/>
    <p:sldId id="297" r:id="rId11"/>
    <p:sldId id="298" r:id="rId12"/>
    <p:sldId id="260" r:id="rId13"/>
    <p:sldId id="261" r:id="rId14"/>
    <p:sldId id="262" r:id="rId15"/>
    <p:sldId id="299" r:id="rId16"/>
    <p:sldId id="263" r:id="rId17"/>
    <p:sldId id="264" r:id="rId18"/>
    <p:sldId id="300" r:id="rId19"/>
    <p:sldId id="280" r:id="rId20"/>
  </p:sldIdLst>
  <p:sldSz cx="9144000" cy="5143500" type="screen16x9"/>
  <p:notesSz cx="6858000" cy="9144000"/>
  <p:embeddedFontLst>
    <p:embeddedFont>
      <p:font typeface="Bahnschrift SemiBold Condensed" panose="020B0502040204020203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Inter" panose="020B0604020202020204" charset="0"/>
      <p:regular r:id="rId27"/>
      <p:bold r:id="rId28"/>
    </p:embeddedFont>
    <p:embeddedFont>
      <p:font typeface="Inter Light" panose="020B0604020202020204" charset="0"/>
      <p:regular r:id="rId29"/>
      <p:bold r:id="rId30"/>
    </p:embeddedFont>
    <p:embeddedFont>
      <p:font typeface="Inter SemiBol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9BD1D-FF74-4B82-A1CE-AE4C75588204}">
  <a:tblStyle styleId="{1CB9BD1D-FF74-4B82-A1CE-AE4C755882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2A5CD4-81DA-4E34-84C3-505C6E8DE8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ía Morado, Andrés" userId="99499dc0-f67b-4825-9f1a-4281c2fec1d1" providerId="ADAL" clId="{914504AD-65A2-4903-A49E-084F51E3E1F1}"/>
    <pc:docChg chg="modSld">
      <pc:chgData name="Mahía Morado, Andrés" userId="99499dc0-f67b-4825-9f1a-4281c2fec1d1" providerId="ADAL" clId="{914504AD-65A2-4903-A49E-084F51E3E1F1}" dt="2022-01-20T12:38:06.649" v="21" actId="404"/>
      <pc:docMkLst>
        <pc:docMk/>
      </pc:docMkLst>
      <pc:sldChg chg="modSp mod">
        <pc:chgData name="Mahía Morado, Andrés" userId="99499dc0-f67b-4825-9f1a-4281c2fec1d1" providerId="ADAL" clId="{914504AD-65A2-4903-A49E-084F51E3E1F1}" dt="2022-01-20T12:38:06.649" v="21" actId="404"/>
        <pc:sldMkLst>
          <pc:docMk/>
          <pc:sldMk cId="1297901480" sldId="300"/>
        </pc:sldMkLst>
        <pc:spChg chg="mod">
          <ac:chgData name="Mahía Morado, Andrés" userId="99499dc0-f67b-4825-9f1a-4281c2fec1d1" providerId="ADAL" clId="{914504AD-65A2-4903-A49E-084F51E3E1F1}" dt="2022-01-20T12:38:06.649" v="21" actId="404"/>
          <ac:spMkLst>
            <pc:docMk/>
            <pc:sldMk cId="1297901480" sldId="300"/>
            <ac:spMk id="12" creationId="{59DA490D-C543-46F2-8681-CC266A3ED4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b25a075d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b25a075d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779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9451a3e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9451a3e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9451a3e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9451a3e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406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80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47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9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11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b25a075d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b25a075d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run-a-docker-container-for-your-machine-learning-model-60209c2d7a7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wardsdatascience.com/how-to-easily-deploy-machine-learning-models-using-flask-b95af8fe34d4" TargetMode="External"/><Relationship Id="rId5" Type="http://schemas.openxmlformats.org/officeDocument/2006/relationships/hyperlink" Target="https://memudualimatou.medium.com/creating-a-select-tag-on-a-web-application-using-flask-python-fffe6ea0c939" TargetMode="External"/><Relationship Id="rId4" Type="http://schemas.openxmlformats.org/officeDocument/2006/relationships/hyperlink" Target="https://www.tutorialworks.com/python-develop-container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87500" y="721125"/>
            <a:ext cx="7499700" cy="191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Final Machine 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6497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s-ES" b="1" dirty="0">
                <a:latin typeface="Inter"/>
                <a:ea typeface="Inter"/>
                <a:cs typeface="Inter"/>
                <a:sym typeface="Inter"/>
              </a:rPr>
              <a:t>model.py </a:t>
            </a:r>
            <a:r>
              <a:rPr lang="es-ES" dirty="0"/>
              <a:t>— Archivo para entrenar el modelo</a:t>
            </a:r>
            <a:endParaRPr lang="es-ES" b="1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b="1" dirty="0">
                <a:latin typeface="Inter"/>
                <a:ea typeface="Inter"/>
                <a:cs typeface="Inter"/>
                <a:sym typeface="Inter"/>
              </a:rPr>
              <a:t>model.pkl</a:t>
            </a:r>
            <a:r>
              <a:rPr lang="en" dirty="0"/>
              <a:t> — Modelo entrenado previamente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b="1" dirty="0">
                <a:latin typeface="Inter"/>
                <a:ea typeface="Inter"/>
                <a:cs typeface="Inter"/>
                <a:sym typeface="Inter"/>
              </a:rPr>
              <a:t>app.py</a:t>
            </a:r>
            <a:r>
              <a:rPr lang="en" dirty="0"/>
              <a:t> — la aplicación Flask que levanta el servidor 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b="1" dirty="0">
                <a:latin typeface="Inter"/>
                <a:ea typeface="Inter"/>
                <a:cs typeface="Inter"/>
                <a:sym typeface="Inter"/>
              </a:rPr>
              <a:t>indexstyle.html</a:t>
            </a:r>
            <a:r>
              <a:rPr lang="en" dirty="0"/>
              <a:t> — El html para darle forma a la web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b="1" dirty="0">
                <a:latin typeface="Inter"/>
                <a:ea typeface="Inter"/>
                <a:cs typeface="Inter"/>
                <a:sym typeface="Inter"/>
              </a:rPr>
              <a:t>Appstyle.css</a:t>
            </a:r>
            <a:r>
              <a:rPr lang="en" dirty="0"/>
              <a:t> — El css para añadir estilo a la web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del proyecto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 (Opcional)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Entrenar el modelo. (Alternativamente podríamos emplear el modelo entrenado en el Docker o en el trabajo anterior)</a:t>
            </a:r>
            <a:br>
              <a:rPr lang="es-ES" dirty="0"/>
            </a:b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Lanzar la aplicación al servidor.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En nuestro caso, a un servidor local.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Resultado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Aplicación web para introducir datos y enviarlos al servidor.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Devolviendo este una predicción en %.</a:t>
            </a:r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037850" y="28654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037850" y="798940"/>
            <a:ext cx="7714240" cy="14717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750" dirty="0"/>
              <a:t>Para lanzar la aplicación al servidor ejecutamos el script </a:t>
            </a:r>
            <a:r>
              <a:rPr lang="es-ES" sz="1750" b="1" dirty="0"/>
              <a:t>app.py </a:t>
            </a:r>
            <a:r>
              <a:rPr lang="es-ES" sz="175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750" dirty="0"/>
              <a:t>Los componentes clave de la aplicación </a:t>
            </a:r>
            <a:r>
              <a:rPr lang="es-ES" sz="1750" dirty="0" err="1"/>
              <a:t>Flask</a:t>
            </a:r>
            <a:r>
              <a:rPr lang="es-ES" sz="1750" dirty="0"/>
              <a:t> son los siguientes: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75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25A6E0"/>
                </a:solidFill>
                <a:effectLst/>
                <a:uLnTx/>
                <a:uFillTx/>
                <a:latin typeface="Inter SemiBold"/>
                <a:ea typeface="Inter SemiBold"/>
                <a:sym typeface="Inter SemiBol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25A6E0"/>
              </a:solidFill>
              <a:effectLst/>
              <a:uLnTx/>
              <a:uFillTx/>
              <a:latin typeface="Inter SemiBold"/>
              <a:ea typeface="Inter SemiBold"/>
              <a:sym typeface="Inter SemiBold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A4994E-EB03-45A3-A9A0-976C948E3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5" t="21292" r="63741" b="68109"/>
          <a:stretch/>
        </p:blipFill>
        <p:spPr>
          <a:xfrm>
            <a:off x="5123428" y="3234369"/>
            <a:ext cx="2859695" cy="5451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CE0654-0484-4C22-A258-CB186714FB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7" t="37863" r="76794" b="58338"/>
          <a:stretch/>
        </p:blipFill>
        <p:spPr>
          <a:xfrm>
            <a:off x="5123428" y="2502025"/>
            <a:ext cx="1640335" cy="19544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FD4FBD-A9D6-407E-A5AC-BCB1C0D9D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" t="71214" r="65290" b="23286"/>
          <a:stretch/>
        </p:blipFill>
        <p:spPr>
          <a:xfrm>
            <a:off x="5123427" y="4443150"/>
            <a:ext cx="2859696" cy="28289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A329C14-2D3A-4E17-A1FF-96433B2D88F7}"/>
              </a:ext>
            </a:extLst>
          </p:cNvPr>
          <p:cNvSpPr txBox="1"/>
          <p:nvPr/>
        </p:nvSpPr>
        <p:spPr>
          <a:xfrm>
            <a:off x="970237" y="2415598"/>
            <a:ext cx="415319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sz="1750" b="0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Iniciar la aplicación </a:t>
            </a:r>
            <a:r>
              <a:rPr kumimoji="0" lang="es-ES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Flask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25B3A49-9D52-41BF-86B9-FD5AF9A9BAD1}"/>
              </a:ext>
            </a:extLst>
          </p:cNvPr>
          <p:cNvSpPr txBox="1"/>
          <p:nvPr/>
        </p:nvSpPr>
        <p:spPr>
          <a:xfrm>
            <a:off x="1037875" y="2938406"/>
            <a:ext cx="415319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50" dirty="0">
                <a:solidFill>
                  <a:srgbClr val="000C18"/>
                </a:solidFill>
                <a:latin typeface="Inter Light"/>
                <a:ea typeface="Inter Light"/>
                <a:sym typeface="Inter Light"/>
              </a:rPr>
              <a:t>M</a:t>
            </a:r>
            <a:r>
              <a:rPr kumimoji="0" lang="es-ES" sz="1750" b="0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apear la función home a la ruta </a:t>
            </a:r>
          </a:p>
          <a:p>
            <a:r>
              <a:rPr kumimoji="0" lang="es-ES" sz="1750" b="0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‘ / ’ . Renderizar el </a:t>
            </a:r>
            <a:r>
              <a:rPr kumimoji="0" lang="es-ES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html</a:t>
            </a:r>
            <a:r>
              <a:rPr kumimoji="0" lang="es-ES" sz="1750" b="0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 y pasarle las variable</a:t>
            </a:r>
            <a:r>
              <a:rPr lang="es-ES" sz="1750" dirty="0">
                <a:solidFill>
                  <a:srgbClr val="000C18"/>
                </a:solidFill>
                <a:latin typeface="Inter Light"/>
                <a:ea typeface="Inter Light"/>
                <a:sym typeface="Inter Light"/>
              </a:rPr>
              <a:t>s correspondientes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EA5C60E-9CA4-4F45-8E6F-A92C4BDCF51E}"/>
              </a:ext>
            </a:extLst>
          </p:cNvPr>
          <p:cNvSpPr txBox="1"/>
          <p:nvPr/>
        </p:nvSpPr>
        <p:spPr>
          <a:xfrm>
            <a:off x="970236" y="4269128"/>
            <a:ext cx="41531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50" dirty="0">
                <a:solidFill>
                  <a:srgbClr val="000C18"/>
                </a:solidFill>
                <a:latin typeface="Inter Light"/>
                <a:ea typeface="Inter Light"/>
                <a:sym typeface="Inter Light"/>
              </a:rPr>
              <a:t>M</a:t>
            </a:r>
            <a:r>
              <a:rPr kumimoji="0" lang="es-ES" sz="1750" b="0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apear la función </a:t>
            </a:r>
            <a:r>
              <a:rPr kumimoji="0" lang="es-ES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predict</a:t>
            </a:r>
            <a:r>
              <a:rPr kumimoji="0" lang="es-ES" sz="1750" b="0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 a la ruta </a:t>
            </a:r>
          </a:p>
          <a:p>
            <a:r>
              <a:rPr kumimoji="0" lang="es-ES" sz="1750" b="0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‘ /</a:t>
            </a:r>
            <a:r>
              <a:rPr kumimoji="0" lang="es-ES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predict</a:t>
            </a:r>
            <a:r>
              <a:rPr kumimoji="0" lang="es-ES" sz="1750" b="0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 Light"/>
                <a:ea typeface="Inter Light"/>
                <a:sym typeface="Inter Light"/>
              </a:rPr>
              <a:t> ’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976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3930474" y="1241129"/>
            <a:ext cx="4542205" cy="2661224"/>
            <a:chOff x="1177450" y="241631"/>
            <a:chExt cx="6173152" cy="3616776"/>
          </a:xfrm>
        </p:grpSpPr>
        <p:sp>
          <p:nvSpPr>
            <p:cNvPr id="113" name="Google Shape;113;p1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9"/>
          <p:cNvSpPr txBox="1">
            <a:spLocks noGrp="1"/>
          </p:cNvSpPr>
          <p:nvPr>
            <p:ph type="body" idx="4294967295"/>
          </p:nvPr>
        </p:nvSpPr>
        <p:spPr>
          <a:xfrm>
            <a:off x="307127" y="71450"/>
            <a:ext cx="3623348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Resultado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</a:rPr>
              <a:t>Esta es la interfaz de usuario de la aplicación al abrir la URL en un navegador.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</a:rPr>
              <a:t>Nos permite introducir los datos manualmente y recibir una predicción. Incluye el diccionario de datos con más detalle sobre cada campo</a:t>
            </a: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/>
          <a:srcRect/>
          <a:stretch/>
        </p:blipFill>
        <p:spPr>
          <a:xfrm>
            <a:off x="4411456" y="1367206"/>
            <a:ext cx="3587799" cy="226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2925117" y="3295668"/>
            <a:ext cx="14160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Antonio Tello Gómez</a:t>
            </a:r>
            <a:endParaRPr sz="8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Estudiante</a:t>
            </a:r>
            <a:r>
              <a:rPr lang="en-US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del </a:t>
            </a:r>
            <a:r>
              <a:rPr lang="en-US" sz="900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Máster</a:t>
            </a:r>
            <a:r>
              <a:rPr lang="en-US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en</a:t>
            </a:r>
            <a:r>
              <a:rPr lang="en-US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Data Science </a:t>
            </a:r>
            <a:r>
              <a:rPr lang="en-US" sz="900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en</a:t>
            </a:r>
            <a:r>
              <a:rPr lang="en-US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CUNEF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/>
          <a:srcRect t="11587" b="11587"/>
          <a:stretch/>
        </p:blipFill>
        <p:spPr>
          <a:xfrm>
            <a:off x="4807605" y="1756163"/>
            <a:ext cx="1416000" cy="141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8" name="Google Shape;128;p20"/>
          <p:cNvSpPr txBox="1"/>
          <p:nvPr/>
        </p:nvSpPr>
        <p:spPr>
          <a:xfrm>
            <a:off x="4807605" y="3295668"/>
            <a:ext cx="14160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Andrés Mahía Morado</a:t>
            </a:r>
            <a:endParaRPr sz="8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Estudiante del Máster en Data </a:t>
            </a:r>
            <a:r>
              <a:rPr lang="es-ES" sz="900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Science</a:t>
            </a:r>
            <a:r>
              <a:rPr lang="es-ES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en CUNEF</a:t>
            </a:r>
            <a:endParaRPr lang="es-ES" sz="9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" name="Google Shape;127;p20">
            <a:extLst>
              <a:ext uri="{FF2B5EF4-FFF2-40B4-BE49-F238E27FC236}">
                <a16:creationId xmlns:a16="http://schemas.microsoft.com/office/drawing/2014/main" id="{EFE72BD0-310D-4265-B0DD-DEF9DB937406}"/>
              </a:ext>
            </a:extLst>
          </p:cNvPr>
          <p:cNvPicPr preferRelativeResize="0"/>
          <p:nvPr/>
        </p:nvPicPr>
        <p:blipFill rotWithShape="1">
          <a:blip r:embed="rId4"/>
          <a:srcRect l="-986" r="986" b="19676"/>
          <a:stretch/>
        </p:blipFill>
        <p:spPr>
          <a:xfrm>
            <a:off x="2885928" y="1756163"/>
            <a:ext cx="1416000" cy="141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Fuentes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DA490D-C543-46F2-8681-CC266A3ED48E}"/>
              </a:ext>
            </a:extLst>
          </p:cNvPr>
          <p:cNvSpPr txBox="1"/>
          <p:nvPr/>
        </p:nvSpPr>
        <p:spPr>
          <a:xfrm>
            <a:off x="980710" y="1592293"/>
            <a:ext cx="7354453" cy="289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A6E0"/>
              </a:buClr>
              <a:buSzPts val="2000"/>
              <a:buFont typeface="Inter Light"/>
              <a:buAutoNum type="arabicPeriod"/>
              <a:tabLst/>
              <a:defRPr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Docker:</a:t>
            </a:r>
          </a:p>
          <a:p>
            <a:pPr algn="l"/>
            <a:r>
              <a:rPr lang="es-ES" sz="1200" b="1" i="0" u="sng" dirty="0">
                <a:solidFill>
                  <a:srgbClr val="283248"/>
                </a:solidFill>
                <a:effectLst/>
                <a:latin typeface="Inter" panose="020B0604020202020204" charset="0"/>
                <a:ea typeface="Inter" panose="020B0604020202020204" charset="0"/>
                <a:hlinkClick r:id="rId3"/>
              </a:rPr>
              <a:t>https://towardsdatascience.com/build-and-run-a-docker-container-for-your-machine-learning-model-60209c2d7a7fEnlaces a un sitio externo.</a:t>
            </a:r>
            <a:endParaRPr lang="es-ES" sz="1200" b="1" i="0" u="sng" dirty="0">
              <a:solidFill>
                <a:srgbClr val="283248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/>
            <a:endParaRPr lang="es-ES" sz="1200" b="1" i="0" dirty="0">
              <a:solidFill>
                <a:srgbClr val="283248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/>
            <a:r>
              <a:rPr lang="es-ES" sz="1200" b="1" i="0" u="sng" dirty="0">
                <a:solidFill>
                  <a:srgbClr val="283248"/>
                </a:solidFill>
                <a:effectLst/>
                <a:latin typeface="Inter" panose="020B0604020202020204" charset="0"/>
                <a:ea typeface="Inter" panose="020B0604020202020204" charset="0"/>
                <a:hlinkClick r:id="rId4"/>
              </a:rPr>
              <a:t>https://www.tutorialworks.com/python-develop-container/Enlaces a un sitio externo.</a:t>
            </a:r>
            <a:r>
              <a:rPr lang="es-ES" sz="1200" b="1" i="0" dirty="0">
                <a:solidFill>
                  <a:srgbClr val="283248"/>
                </a:solidFill>
                <a:effectLst/>
                <a:latin typeface="Inter" panose="020B0604020202020204" charset="0"/>
                <a:ea typeface="Inter" panose="020B0604020202020204" charset="0"/>
              </a:rPr>
              <a:t> </a:t>
            </a:r>
            <a:endParaRPr kumimoji="0" lang="es-ES" sz="1800" b="1" i="0" u="none" strike="noStrike" kern="0" cap="none" spc="0" normalizeH="0" baseline="0" noProof="0" dirty="0">
              <a:ln>
                <a:noFill/>
              </a:ln>
              <a:solidFill>
                <a:srgbClr val="000C18"/>
              </a:solidFill>
              <a:effectLst/>
              <a:uLnTx/>
              <a:uFillTx/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A6E0"/>
              </a:buClr>
              <a:buSzPts val="2000"/>
              <a:buFont typeface="Inter Light"/>
              <a:buAutoNum type="arabicPeriod"/>
              <a:tabLst/>
              <a:defRPr/>
            </a:pPr>
            <a:r>
              <a:rPr lang="es-ES" sz="2000" b="1" dirty="0" err="1">
                <a:solidFill>
                  <a:srgbClr val="000C18"/>
                </a:solidFill>
                <a:latin typeface="Inter"/>
                <a:ea typeface="Inter"/>
                <a:cs typeface="Inter"/>
                <a:sym typeface="Inter"/>
              </a:rPr>
              <a:t>Flask</a:t>
            </a:r>
            <a:r>
              <a:rPr lang="es-ES" sz="2000" b="1" dirty="0">
                <a:solidFill>
                  <a:srgbClr val="000C1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101600" marR="0" lvl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A6E0"/>
              </a:buClr>
              <a:buSzPts val="2000"/>
              <a:tabLst/>
              <a:defRPr/>
            </a:pP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  <a:hlinkClick r:id="rId5"/>
              </a:rPr>
              <a:t>https://memudualimatou.medium.com/creating-a-select-tag-on-a-web-application-using-flask-python-fffe6ea0c939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rgbClr val="000C18"/>
              </a:solidFill>
              <a:effectLst/>
              <a:uLnTx/>
              <a:uFillTx/>
              <a:latin typeface="Inter"/>
              <a:ea typeface="Inter"/>
              <a:cs typeface="Inter"/>
              <a:sym typeface="Inter"/>
            </a:endParaRPr>
          </a:p>
          <a:p>
            <a:pPr marL="101600" marR="0" lvl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A6E0"/>
              </a:buClr>
              <a:buSzPts val="2000"/>
              <a:tabLst/>
              <a:defRPr/>
            </a:pP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rgbClr val="000C18"/>
              </a:solidFill>
              <a:effectLst/>
              <a:uLnTx/>
              <a:uFillTx/>
              <a:latin typeface="Inter"/>
              <a:ea typeface="Inter"/>
              <a:cs typeface="Inter"/>
              <a:sym typeface="Inter"/>
            </a:endParaRPr>
          </a:p>
          <a:p>
            <a:pPr marL="101600" marR="0" lvl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A6E0"/>
              </a:buClr>
              <a:buSzPts val="2000"/>
              <a:tabLst/>
              <a:defRPr/>
            </a:pP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srgbClr val="000C18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  <a:hlinkClick r:id="rId6"/>
              </a:rPr>
              <a:t>https://towardsdatascience.com/how-to-easily-deploy-machine-learning-models-using-flask-b95af8fe34d4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rgbClr val="000C18"/>
              </a:solidFill>
              <a:effectLst/>
              <a:uLnTx/>
              <a:uFillTx/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9790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Gracias!</a:t>
            </a:r>
            <a:endParaRPr sz="6800"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accen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Alguna pregunta?</a:t>
            </a:r>
            <a:endParaRPr sz="3600" dirty="0">
              <a:solidFill>
                <a:schemeClr val="accen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Nos puedes encontrar en: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s-ES" dirty="0"/>
              <a:t>andres.mahia@cunef.edu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dirty="0"/>
              <a:t>a</a:t>
            </a:r>
            <a:r>
              <a:rPr lang="en" dirty="0"/>
              <a:t>ntonio.tello@cunef.edu</a:t>
            </a:r>
            <a:endParaRPr dirty="0"/>
          </a:p>
        </p:txBody>
      </p:sp>
      <p:sp>
        <p:nvSpPr>
          <p:cNvPr id="334" name="Google Shape;334;p3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 idx="4294967295"/>
          </p:nvPr>
        </p:nvSpPr>
        <p:spPr>
          <a:xfrm>
            <a:off x="1018350" y="378188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Hola!</a:t>
            </a:r>
            <a:endParaRPr sz="68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1018350" y="1394975"/>
            <a:ext cx="7760100" cy="24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Esta es la segunda parte de la práctica final de Machine Learning que consiste en simular la puesta en producción del modelo generado en la primera parte mediante una API.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trabajo consta de dos partes independientes: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Docker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Flask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 idx="4294967295"/>
          </p:nvPr>
        </p:nvSpPr>
        <p:spPr>
          <a:xfrm>
            <a:off x="1037875" y="736675"/>
            <a:ext cx="4671600" cy="91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Docker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892750" y="2786275"/>
            <a:ext cx="4816800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 objetivo es crear un contenedor en docker que nos permita ejecutar el modelo y generar predicciones salvando incompatibilidades entre equipos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450" y="671650"/>
            <a:ext cx="3129726" cy="224444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6497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b="1" dirty="0">
                <a:latin typeface="Inter"/>
                <a:ea typeface="Inter"/>
                <a:cs typeface="Inter"/>
                <a:sym typeface="Inter"/>
              </a:rPr>
              <a:t>Dockerfile </a:t>
            </a:r>
            <a:r>
              <a:rPr lang="en" dirty="0"/>
              <a:t>— Lista de comandos ejecutados al generar la imagen Docker.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ES" b="1" dirty="0">
                <a:latin typeface="Inter"/>
                <a:ea typeface="Inter"/>
                <a:cs typeface="Inter"/>
                <a:sym typeface="Inter"/>
              </a:rPr>
              <a:t>train.py</a:t>
            </a:r>
            <a:r>
              <a:rPr lang="es-ES" dirty="0"/>
              <a:t>— Script que genera el modelo de predicción dentro del entorno Docker.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ES" b="1" dirty="0">
                <a:latin typeface="Inter"/>
                <a:ea typeface="Inter"/>
                <a:cs typeface="Inter"/>
                <a:sym typeface="Inter"/>
              </a:rPr>
              <a:t>p</a:t>
            </a:r>
            <a:r>
              <a:rPr lang="en" b="1" dirty="0">
                <a:latin typeface="Inter"/>
                <a:ea typeface="Inter"/>
                <a:cs typeface="Inter"/>
                <a:sym typeface="Inter"/>
              </a:rPr>
              <a:t>redict.py</a:t>
            </a:r>
            <a:r>
              <a:rPr lang="en" dirty="0"/>
              <a:t> — Una vez generado el modelo, devuelve un archivo .xlsx con las predicciones individuales requeridas.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ES" b="1" dirty="0">
                <a:latin typeface="Inter"/>
                <a:ea typeface="Inter"/>
                <a:cs typeface="Inter"/>
                <a:sym typeface="Inter"/>
              </a:rPr>
              <a:t>datos</a:t>
            </a:r>
            <a:r>
              <a:rPr lang="en" b="1" dirty="0">
                <a:latin typeface="Inter"/>
                <a:ea typeface="Inter"/>
                <a:cs typeface="Inter"/>
                <a:sym typeface="Inter"/>
              </a:rPr>
              <a:t>.csv</a:t>
            </a:r>
            <a:r>
              <a:rPr lang="en" dirty="0"/>
              <a:t> — Datos de siniestralidad de automóviles utilizados para el trabajo.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b="1"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del proyecto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03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Generamos la imagen de Docker mediante la </a:t>
            </a:r>
            <a:r>
              <a:rPr lang="es-ES" dirty="0" err="1"/>
              <a:t>Dockerfile</a:t>
            </a:r>
            <a:r>
              <a:rPr lang="es-ES" dirty="0"/>
              <a:t>. El resultado es una máquina con todos los archivos y librerías necesarias.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Ejecutamos la predicción del archivo xtest.csv, que podemos modificar periódicamente.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3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Copiamos los resultados en formato .xlsx (adecuado para negocio) desde el entorno Docker a nuestra máquina.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037874" y="1353950"/>
            <a:ext cx="7714240" cy="12861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Generamos la imagen de Docker mediante la </a:t>
            </a:r>
            <a:r>
              <a:rPr lang="es-ES" dirty="0" err="1"/>
              <a:t>Dockerfile</a:t>
            </a:r>
            <a:r>
              <a:rPr lang="es-ES" dirty="0"/>
              <a:t>. El resultado es una máquina con todos los archivos y librerías necesarias.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1DC61E-0C64-4143-8183-51FA1AD02D60}"/>
              </a:ext>
            </a:extLst>
          </p:cNvPr>
          <p:cNvSpPr txBox="1"/>
          <p:nvPr/>
        </p:nvSpPr>
        <p:spPr>
          <a:xfrm>
            <a:off x="3176336" y="4289674"/>
            <a:ext cx="279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 SemiBold Condensed" panose="020B0502040204020203" pitchFamily="34" charset="0"/>
              </a:rPr>
              <a:t>docker</a:t>
            </a:r>
            <a:r>
              <a:rPr lang="es-ES" dirty="0">
                <a:latin typeface="Bahnschrift SemiBold Condensed" panose="020B0502040204020203" pitchFamily="34" charset="0"/>
              </a:rPr>
              <a:t> </a:t>
            </a:r>
            <a:r>
              <a:rPr lang="es-ES" dirty="0" err="1">
                <a:latin typeface="Bahnschrift SemiBold Condensed" panose="020B0502040204020203" pitchFamily="34" charset="0"/>
              </a:rPr>
              <a:t>build</a:t>
            </a:r>
            <a:r>
              <a:rPr lang="es-ES" dirty="0">
                <a:latin typeface="Bahnschrift SemiBold Condensed" panose="020B0502040204020203" pitchFamily="34" charset="0"/>
              </a:rPr>
              <a:t> -t </a:t>
            </a:r>
            <a:r>
              <a:rPr lang="es-ES" dirty="0" err="1">
                <a:latin typeface="Bahnschrift SemiBold Condensed" panose="020B0502040204020203" pitchFamily="34" charset="0"/>
              </a:rPr>
              <a:t>docker-cunef</a:t>
            </a:r>
            <a:r>
              <a:rPr lang="es-ES" dirty="0">
                <a:latin typeface="Bahnschrift SemiBold Condensed" panose="020B0502040204020203" pitchFamily="34" charset="0"/>
              </a:rPr>
              <a:t> -f </a:t>
            </a:r>
            <a:r>
              <a:rPr lang="es-ES" dirty="0" err="1">
                <a:latin typeface="Bahnschrift SemiBold Condensed" panose="020B0502040204020203" pitchFamily="34" charset="0"/>
              </a:rPr>
              <a:t>Dockerfile</a:t>
            </a:r>
            <a:r>
              <a:rPr lang="es-ES" dirty="0">
                <a:latin typeface="Bahnschrift SemiBold Condensed" panose="020B0502040204020203" pitchFamily="34" charset="0"/>
              </a:rPr>
              <a:t> 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B85774-8713-48EA-B605-DBFFC2A61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69" y="2571750"/>
            <a:ext cx="5841260" cy="14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5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037875" y="1289235"/>
            <a:ext cx="7714240" cy="14717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750" dirty="0"/>
              <a:t>Ejecutamos la predicción del archivo xtest.csv, que podemos modificar periódicamente. Esto generará un archivo “output.xlsx” </a:t>
            </a:r>
            <a:r>
              <a:rPr lang="es-ES" sz="1750" b="1" dirty="0"/>
              <a:t>dentro </a:t>
            </a:r>
            <a:r>
              <a:rPr lang="es-ES" sz="1750" dirty="0"/>
              <a:t>de</a:t>
            </a:r>
            <a:r>
              <a:rPr lang="es-ES" sz="1750" b="1" dirty="0"/>
              <a:t> </a:t>
            </a:r>
            <a:r>
              <a:rPr lang="es-ES" sz="1750" dirty="0"/>
              <a:t>Docker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1DC61E-0C64-4143-8183-51FA1AD02D60}"/>
              </a:ext>
            </a:extLst>
          </p:cNvPr>
          <p:cNvSpPr txBox="1"/>
          <p:nvPr/>
        </p:nvSpPr>
        <p:spPr>
          <a:xfrm>
            <a:off x="3176336" y="4289674"/>
            <a:ext cx="279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 SemiBold Condensed" panose="020B0502040204020203" pitchFamily="34" charset="0"/>
              </a:rPr>
              <a:t>docker</a:t>
            </a:r>
            <a:r>
              <a:rPr lang="es-ES" dirty="0">
                <a:latin typeface="Bahnschrift SemiBold Condensed" panose="020B0502040204020203" pitchFamily="34" charset="0"/>
              </a:rPr>
              <a:t> run </a:t>
            </a:r>
            <a:r>
              <a:rPr lang="es-ES" dirty="0" err="1">
                <a:latin typeface="Bahnschrift SemiBold Condensed" panose="020B0502040204020203" pitchFamily="34" charset="0"/>
              </a:rPr>
              <a:t>docker-cunef</a:t>
            </a:r>
            <a:r>
              <a:rPr lang="es-ES" dirty="0">
                <a:latin typeface="Bahnschrift SemiBold Condensed" panose="020B0502040204020203" pitchFamily="34" charset="0"/>
              </a:rPr>
              <a:t> python3 predict.py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D01BAA-C732-454F-860A-614F6A0B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83" y="2506795"/>
            <a:ext cx="3198231" cy="17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037875" y="1289235"/>
            <a:ext cx="7714240" cy="14717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Copiamos los resultados en formato .xlsx (adecuado para negocio) desde el entorno Docker a nuestra máquina.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1DC61E-0C64-4143-8183-51FA1AD02D60}"/>
              </a:ext>
            </a:extLst>
          </p:cNvPr>
          <p:cNvSpPr txBox="1"/>
          <p:nvPr/>
        </p:nvSpPr>
        <p:spPr>
          <a:xfrm>
            <a:off x="2972884" y="2417861"/>
            <a:ext cx="319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Bahnschrift SemiBold Condensed" panose="020B0502040204020203" pitchFamily="34" charset="0"/>
              </a:rPr>
              <a:t>docker</a:t>
            </a:r>
            <a:r>
              <a:rPr lang="pt-BR" dirty="0">
                <a:latin typeface="Bahnschrift SemiBold Condensed" panose="020B0502040204020203" pitchFamily="34" charset="0"/>
              </a:rPr>
              <a:t> </a:t>
            </a:r>
            <a:r>
              <a:rPr lang="pt-BR" dirty="0" err="1">
                <a:latin typeface="Bahnschrift SemiBold Condensed" panose="020B0502040204020203" pitchFamily="34" charset="0"/>
              </a:rPr>
              <a:t>cp</a:t>
            </a:r>
            <a:r>
              <a:rPr lang="pt-BR" dirty="0">
                <a:latin typeface="Bahnschrift SemiBold Condensed" panose="020B0502040204020203" pitchFamily="34" charset="0"/>
              </a:rPr>
              <a:t> </a:t>
            </a:r>
            <a:r>
              <a:rPr lang="pt-BR" dirty="0" err="1">
                <a:latin typeface="Bahnschrift SemiBold Condensed" panose="020B0502040204020203" pitchFamily="34" charset="0"/>
              </a:rPr>
              <a:t>nombre_maquina</a:t>
            </a:r>
            <a:r>
              <a:rPr lang="pt-BR" dirty="0">
                <a:latin typeface="Bahnschrift SemiBold Condensed" panose="020B0502040204020203" pitchFamily="34" charset="0"/>
              </a:rPr>
              <a:t>:/data/output.xlsx .</a:t>
            </a:r>
            <a:endParaRPr lang="es-ES" dirty="0">
              <a:latin typeface="Bahnschrift SemiBold Condensed" panose="020B05020402040202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D5DE33-BCD1-4367-BB8B-EC1209BD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20" y="2802969"/>
            <a:ext cx="1395599" cy="199128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4B611A4-DC02-4061-91F7-FC688CDEAFD8}"/>
              </a:ext>
            </a:extLst>
          </p:cNvPr>
          <p:cNvSpPr txBox="1"/>
          <p:nvPr/>
        </p:nvSpPr>
        <p:spPr>
          <a:xfrm>
            <a:off x="1625980" y="3024839"/>
            <a:ext cx="23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Inter Light" panose="020B0604020202020204" charset="0"/>
                <a:ea typeface="Inter Light" panose="020B0604020202020204" charset="0"/>
              </a:rPr>
              <a:t>El archivo Excel .xlsx tiene</a:t>
            </a:r>
          </a:p>
          <a:p>
            <a:r>
              <a:rPr lang="es-ES" sz="1200" dirty="0">
                <a:latin typeface="Inter Light" panose="020B0604020202020204" charset="0"/>
                <a:ea typeface="Inter Light" panose="020B0604020202020204" charset="0"/>
              </a:rPr>
              <a:t>un aspecto como este:</a:t>
            </a:r>
          </a:p>
        </p:txBody>
      </p:sp>
    </p:spTree>
    <p:extLst>
      <p:ext uri="{BB962C8B-B14F-4D97-AF65-F5344CB8AC3E}">
        <p14:creationId xmlns:p14="http://schemas.microsoft.com/office/powerpoint/2010/main" val="376112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ctrTitle" idx="4294967295"/>
          </p:nvPr>
        </p:nvSpPr>
        <p:spPr>
          <a:xfrm>
            <a:off x="1145900" y="736675"/>
            <a:ext cx="4563600" cy="91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Flask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4294967295"/>
          </p:nvPr>
        </p:nvSpPr>
        <p:spPr>
          <a:xfrm>
            <a:off x="982500" y="3161925"/>
            <a:ext cx="4671600" cy="17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 objetivo es crear una página web en la que introducir los datos y recibir la predicción del modelo. 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075" y="1313825"/>
            <a:ext cx="4506800" cy="17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032F0BFA734D4892A3DCF23A40958C" ma:contentTypeVersion="9" ma:contentTypeDescription="Crear nuevo documento." ma:contentTypeScope="" ma:versionID="0d9f1b03e8258eb568358a076f536e60">
  <xsd:schema xmlns:xsd="http://www.w3.org/2001/XMLSchema" xmlns:xs="http://www.w3.org/2001/XMLSchema" xmlns:p="http://schemas.microsoft.com/office/2006/metadata/properties" xmlns:ns3="aef2ab26-8c88-40bb-9bde-fbf54760fbac" targetNamespace="http://schemas.microsoft.com/office/2006/metadata/properties" ma:root="true" ma:fieldsID="83d9363a5a6d2249212c4170016aa45c" ns3:_="">
    <xsd:import namespace="aef2ab26-8c88-40bb-9bde-fbf54760fb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2ab26-8c88-40bb-9bde-fbf54760fb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B130FA-A2C8-4767-879F-E020DE2FC755}">
  <ds:schemaRefs>
    <ds:schemaRef ds:uri="http://purl.org/dc/dcmitype/"/>
    <ds:schemaRef ds:uri="aef2ab26-8c88-40bb-9bde-fbf54760fba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A2C852-917B-4C62-97C3-A7C2D6F65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f2ab26-8c88-40bb-9bde-fbf54760f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E63BEC-BA85-4C41-8ABD-C2E82A819A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657</Words>
  <Application>Microsoft Office PowerPoint</Application>
  <PresentationFormat>Presentación en pantalla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Inter SemiBold</vt:lpstr>
      <vt:lpstr>Arial</vt:lpstr>
      <vt:lpstr>Inter Light</vt:lpstr>
      <vt:lpstr>Bahnschrift SemiBold Condensed</vt:lpstr>
      <vt:lpstr>Inter</vt:lpstr>
      <vt:lpstr>Calibri</vt:lpstr>
      <vt:lpstr>Joan template</vt:lpstr>
      <vt:lpstr>Práctica Final Machine Learning </vt:lpstr>
      <vt:lpstr>Hola!</vt:lpstr>
      <vt:lpstr>Docker</vt:lpstr>
      <vt:lpstr>Estructura del proyecto</vt:lpstr>
      <vt:lpstr>Pasos</vt:lpstr>
      <vt:lpstr>Pasos</vt:lpstr>
      <vt:lpstr>Pasos</vt:lpstr>
      <vt:lpstr>Pasos</vt:lpstr>
      <vt:lpstr>Flask</vt:lpstr>
      <vt:lpstr>Estructura del proyecto</vt:lpstr>
      <vt:lpstr>Pasos</vt:lpstr>
      <vt:lpstr>Pasos</vt:lpstr>
      <vt:lpstr>Presentación de PowerPoint</vt:lpstr>
      <vt:lpstr>Equipo </vt:lpstr>
      <vt:lpstr>Fuentes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Final Machine Learning </dc:title>
  <cp:lastModifiedBy>Mahía Morado, Andrés</cp:lastModifiedBy>
  <cp:revision>3</cp:revision>
  <dcterms:modified xsi:type="dcterms:W3CDTF">2022-01-20T12:38:23Z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0x01010059032F0BFA734D4892A3DCF23A40958C</vt:lpwstr>
  </property>
</Properties>
</file>