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7" r:id="rId25"/>
    <p:sldId id="278" r:id="rId26"/>
    <p:sldId id="279" r:id="rId27"/>
    <p:sldId id="280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75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4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8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277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9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7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1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6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8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2096C-D047-4E60-9BD9-AFA7D720019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6D15-2E2A-4431-893F-C1A4A8502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45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9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www.javatpoint.com/javascript-tutoria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4" y="1228562"/>
            <a:ext cx="10335491" cy="2200438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  <a:t>							Intro to </a:t>
            </a:r>
            <a:b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MongoDB</a:t>
            </a:r>
            <a: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  <a:t> and </a:t>
            </a: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1205345" y="3671455"/>
            <a:ext cx="9213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Presenters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omic Sans MS" panose="030F0702030302020204" pitchFamily="66" charset="0"/>
              </a:rPr>
              <a:t>Shaikh Mohammed </a:t>
            </a:r>
            <a:r>
              <a:rPr lang="en-IN" sz="2800" dirty="0">
                <a:solidFill>
                  <a:srgbClr val="00FF00"/>
                </a:solidFill>
                <a:latin typeface="Comic Sans MS" panose="030F0702030302020204" pitchFamily="66" charset="0"/>
              </a:rPr>
              <a:t>Ammar</a:t>
            </a:r>
            <a:r>
              <a:rPr lang="en-IN" sz="2800" dirty="0">
                <a:latin typeface="Comic Sans MS" panose="030F0702030302020204" pitchFamily="66" charset="0"/>
              </a:rPr>
              <a:t> (</a:t>
            </a:r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191080071</a:t>
            </a:r>
            <a:r>
              <a:rPr lang="en-IN" sz="2800" dirty="0">
                <a:latin typeface="Comic Sans MS" panose="030F0702030302020204" pitchFamily="66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rgbClr val="00FF00"/>
                </a:solidFill>
                <a:latin typeface="Comic Sans MS" panose="030F0702030302020204" pitchFamily="66" charset="0"/>
              </a:rPr>
              <a:t>Nityansh</a:t>
            </a:r>
            <a:r>
              <a:rPr lang="en-IN" sz="2800" dirty="0">
                <a:latin typeface="Comic Sans MS" panose="030F0702030302020204" pitchFamily="66" charset="0"/>
              </a:rPr>
              <a:t> Doshi 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FF00"/>
                </a:solidFill>
                <a:latin typeface="Comic Sans MS" panose="030F0702030302020204" pitchFamily="66" charset="0"/>
              </a:rPr>
              <a:t>Sahil</a:t>
            </a:r>
            <a:r>
              <a:rPr lang="en-IN" sz="2800" dirty="0">
                <a:latin typeface="Comic Sans MS" panose="030F0702030302020204" pitchFamily="66" charset="0"/>
              </a:rPr>
              <a:t> </a:t>
            </a:r>
            <a:r>
              <a:rPr lang="en-IN" sz="2800" dirty="0" err="1">
                <a:latin typeface="Comic Sans MS" panose="030F0702030302020204" pitchFamily="66" charset="0"/>
              </a:rPr>
              <a:t>Satpute</a:t>
            </a:r>
            <a:endParaRPr lang="en-I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2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903569-E26F-4680-B8C4-298F18E4C837}"/>
              </a:ext>
            </a:extLst>
          </p:cNvPr>
          <p:cNvSpPr txBox="1">
            <a:spLocks/>
          </p:cNvSpPr>
          <p:nvPr/>
        </p:nvSpPr>
        <p:spPr>
          <a:xfrm>
            <a:off x="144012" y="60121"/>
            <a:ext cx="10374512" cy="973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Create Collection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C32A3-0722-42F7-B6FD-1C9BAE26CB6E}"/>
              </a:ext>
            </a:extLst>
          </p:cNvPr>
          <p:cNvSpPr txBox="1"/>
          <p:nvPr/>
        </p:nvSpPr>
        <p:spPr>
          <a:xfrm>
            <a:off x="760919" y="1175857"/>
            <a:ext cx="8292200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Comic Sans MS" panose="030F0702030302020204" pitchFamily="66" charset="0"/>
                <a:cs typeface="Arial" panose="020B0604020202020204" pitchFamily="34" charset="0"/>
              </a:rPr>
              <a:t>db.createCollection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(name, options)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create collection.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the name of the collection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Options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can include </a:t>
            </a:r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capped, </a:t>
            </a:r>
            <a:r>
              <a:rPr lang="en-US" dirty="0" err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autoIndexed</a:t>
            </a:r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size, max.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  <a:t>But generally we directly use the insert command for creating collection.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41A8EE-D54D-47DC-8300-ACE6A3FF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2" y="2810315"/>
            <a:ext cx="10374512" cy="97312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Drop Collection: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665A9-85BF-4261-ACBC-70BB33090E37}"/>
              </a:ext>
            </a:extLst>
          </p:cNvPr>
          <p:cNvSpPr txBox="1"/>
          <p:nvPr/>
        </p:nvSpPr>
        <p:spPr>
          <a:xfrm>
            <a:off x="767910" y="3783438"/>
            <a:ext cx="8292200" cy="211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Comic Sans MS" panose="030F0702030302020204" pitchFamily="66" charset="0"/>
                <a:cs typeface="Arial" panose="020B0604020202020204" pitchFamily="34" charset="0"/>
              </a:rPr>
              <a:t>db.COLLECTION_NAME.drop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drop a collection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</a:t>
            </a:r>
            <a:r>
              <a:rPr lang="en-IN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db.COLLECTION_NAME.drop</a:t>
            </a:r>
            <a: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will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returns true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if the collection is dropped otherwise false.</a:t>
            </a:r>
          </a:p>
          <a:p>
            <a:pPr lvl="4">
              <a:lnSpc>
                <a:spcPct val="150000"/>
              </a:lnSpc>
            </a:pPr>
            <a:endParaRPr lang="en-IN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903569-E26F-4680-B8C4-298F18E4C837}"/>
              </a:ext>
            </a:extLst>
          </p:cNvPr>
          <p:cNvSpPr txBox="1">
            <a:spLocks/>
          </p:cNvSpPr>
          <p:nvPr/>
        </p:nvSpPr>
        <p:spPr>
          <a:xfrm>
            <a:off x="159392" y="181158"/>
            <a:ext cx="10374512" cy="9424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Insert Document: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C32A3-0722-42F7-B6FD-1C9BAE26CB6E}"/>
              </a:ext>
            </a:extLst>
          </p:cNvPr>
          <p:cNvSpPr txBox="1"/>
          <p:nvPr/>
        </p:nvSpPr>
        <p:spPr>
          <a:xfrm>
            <a:off x="760919" y="1266225"/>
            <a:ext cx="8292200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Two Methods: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Insert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db.COLLECTION_NAME.insert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(document)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Save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db.COLLECTION_NAME.save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(document)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94D86F-9C61-4AC0-A9A2-7428F5311F65}"/>
              </a:ext>
            </a:extLst>
          </p:cNvPr>
          <p:cNvSpPr txBox="1">
            <a:spLocks/>
          </p:cNvSpPr>
          <p:nvPr/>
        </p:nvSpPr>
        <p:spPr>
          <a:xfrm>
            <a:off x="311792" y="3487822"/>
            <a:ext cx="10374512" cy="9424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Somethings to remember: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5BA96-D640-4B96-8CF0-1CE52FC4AEFD}"/>
              </a:ext>
            </a:extLst>
          </p:cNvPr>
          <p:cNvSpPr txBox="1"/>
          <p:nvPr/>
        </p:nvSpPr>
        <p:spPr>
          <a:xfrm>
            <a:off x="760919" y="4534690"/>
            <a:ext cx="10923547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don't specify the _id parameter, then MongoDB assigns a unique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this document.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_id: </a:t>
            </a:r>
            <a:r>
              <a:rPr lang="en-US" dirty="0" err="1"/>
              <a:t>ObjectId</a:t>
            </a:r>
            <a:r>
              <a:rPr lang="en-US" dirty="0"/>
              <a:t>(</a:t>
            </a:r>
            <a:r>
              <a:rPr lang="en-US" dirty="0">
                <a:latin typeface="Comic Sans MS" panose="030F0702030302020204" pitchFamily="66" charset="0"/>
              </a:rPr>
              <a:t>4 bytes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</a:rPr>
              <a:t>timestamp</a:t>
            </a:r>
            <a:r>
              <a:rPr lang="en-US" dirty="0">
                <a:latin typeface="Comic Sans MS" panose="030F0702030302020204" pitchFamily="66" charset="0"/>
              </a:rPr>
              <a:t>, 3 bytes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</a:rPr>
              <a:t>machine id</a:t>
            </a:r>
            <a:r>
              <a:rPr lang="en-US" dirty="0">
                <a:latin typeface="Comic Sans MS" panose="030F0702030302020204" pitchFamily="66" charset="0"/>
              </a:rPr>
              <a:t>, 2 bytes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</a:rPr>
              <a:t>process id</a:t>
            </a:r>
            <a:r>
              <a:rPr lang="en-US" dirty="0">
                <a:latin typeface="Comic Sans MS" panose="030F0702030302020204" pitchFamily="66" charset="0"/>
              </a:rPr>
              <a:t>, 3 bytes 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</a:rPr>
              <a:t>incrementer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903569-E26F-4680-B8C4-298F18E4C837}"/>
              </a:ext>
            </a:extLst>
          </p:cNvPr>
          <p:cNvSpPr txBox="1">
            <a:spLocks/>
          </p:cNvSpPr>
          <p:nvPr/>
        </p:nvSpPr>
        <p:spPr>
          <a:xfrm>
            <a:off x="159392" y="181158"/>
            <a:ext cx="10374512" cy="9424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Insert Document: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C32A3-0722-42F7-B6FD-1C9BAE26CB6E}"/>
              </a:ext>
            </a:extLst>
          </p:cNvPr>
          <p:cNvSpPr txBox="1"/>
          <p:nvPr/>
        </p:nvSpPr>
        <p:spPr>
          <a:xfrm>
            <a:off x="760919" y="1266225"/>
            <a:ext cx="8292200" cy="336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Other Method: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insertOne</a:t>
            </a: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	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db.COLLECTION_NAME.insertOne</a:t>
            </a: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(document)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insertMany</a:t>
            </a: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db.COLLECTION_NAME.insertOne</a:t>
            </a: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(document)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2" y="327171"/>
            <a:ext cx="10374512" cy="97312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Query Document: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67910" y="1300294"/>
            <a:ext cx="82922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“find()”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is used to query data from db.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()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“pretty()”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is used to display the unstructured data in a more-readable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r>
              <a:rPr lang="en-IN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findOne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returns only one document.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.findOne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3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2" y="327171"/>
            <a:ext cx="10374512" cy="97312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Where clause Equivalents: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67910" y="1300294"/>
            <a:ext cx="10220130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 { $and: [ { key1:value1 }, { key2:value2 } ] }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({ $or: [ { key1:value1 }, { key2:value2 } ] }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({ $not: [ { key1:value1 }, { key2:value2 } ] }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({ $nor: [ { key1:value1 }, { key2:value2 } ] } )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2" y="327171"/>
            <a:ext cx="10374512" cy="97312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Update Document: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259080" y="1300294"/>
            <a:ext cx="11620500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“update()”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is used to updates the values in the existing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.update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SELECTION_CRITERIA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, 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UPDATED_DATA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“save()”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can also be used as it replaces the existing document with a new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.save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({_id: 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ObjectId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(), 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NEW_DATA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})</a:t>
            </a:r>
          </a:p>
          <a:p>
            <a:endParaRPr lang="en-IN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IN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findOneAndUpdate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can also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.findOneAndUpdate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SELECTION_CRITERIA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,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UPDATED_DATA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).</a:t>
            </a:r>
          </a:p>
          <a:p>
            <a:endParaRPr lang="en-IN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IN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updateOne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updates a single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.updateOne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(filter, update)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IN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updateMany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updates all the documents that matches the 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.updateMany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(filter, update)</a:t>
            </a:r>
          </a:p>
        </p:txBody>
      </p:sp>
    </p:spTree>
    <p:extLst>
      <p:ext uri="{BB962C8B-B14F-4D97-AF65-F5344CB8AC3E}">
        <p14:creationId xmlns:p14="http://schemas.microsoft.com/office/powerpoint/2010/main" val="17693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2" y="327171"/>
            <a:ext cx="10374512" cy="97312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Delete Document: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285750" y="1300294"/>
            <a:ext cx="11620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“remove()”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is used to remove a document.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.remove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DELETION_CRITERIA, JUST_ONE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DELETION_CRITERIA 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–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deletion criteria according to documents will be removed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JUST_ONE 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–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remove only the first document you specify the argument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as 1</a:t>
            </a:r>
          </a:p>
          <a:p>
            <a:pPr lvl="4"/>
            <a:endParaRPr lang="en-IN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350520"/>
            <a:ext cx="10358644" cy="94977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Projection: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285750" y="1300294"/>
            <a:ext cx="116205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projection means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selecting only the necessary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find() method</a:t>
            </a:r>
            <a:r>
              <a:rPr lang="en-IN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explained earlier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accepts a second optional parameter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list of fields that you want to retrieve.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You can give the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arguments as 1 and 0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D22949-4266-4E26-BD90-BB252C73DE8B}"/>
              </a:ext>
            </a:extLst>
          </p:cNvPr>
          <p:cNvSpPr txBox="1">
            <a:spLocks/>
          </p:cNvSpPr>
          <p:nvPr/>
        </p:nvSpPr>
        <p:spPr>
          <a:xfrm>
            <a:off x="175260" y="2933700"/>
            <a:ext cx="10358644" cy="9497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Limiting Records: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C0D47-E7C6-477A-AD1D-482E09CE923B}"/>
              </a:ext>
            </a:extLst>
          </p:cNvPr>
          <p:cNvSpPr txBox="1"/>
          <p:nvPr/>
        </p:nvSpPr>
        <p:spPr>
          <a:xfrm>
            <a:off x="285750" y="3883474"/>
            <a:ext cx="11620500" cy="25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 use the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“limit()”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to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limit the no. of docs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that we want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	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().limit(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NUMBER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 also use 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“skip()”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 which is to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skip the number of docs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	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().limit(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NUMBER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).skip(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NUMBER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350520"/>
            <a:ext cx="10358644" cy="94977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Sorting Records: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285750" y="1300294"/>
            <a:ext cx="10426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 use 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“sort()”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method which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accepts a document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along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with sorting order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specify sorting order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1 and -1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are used </a:t>
            </a:r>
            <a:r>
              <a:rPr lang="en-IN" b="1" dirty="0">
                <a:latin typeface="Comic Sans MS" panose="030F0702030302020204" pitchFamily="66" charset="0"/>
                <a:cs typeface="Arial" panose="020B0604020202020204" pitchFamily="34" charset="0"/>
              </a:rPr>
              <a:t>for ascending and descending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order respectively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IN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IN" dirty="0" err="1">
                <a:latin typeface="Comic Sans MS" panose="030F0702030302020204" pitchFamily="66" charset="0"/>
                <a:cs typeface="Arial" panose="020B0604020202020204" pitchFamily="34" charset="0"/>
              </a:rPr>
              <a:t>.find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().sort({</a:t>
            </a:r>
            <a:r>
              <a:rPr lang="en-IN" sz="1400" dirty="0">
                <a:latin typeface="Comic Sans MS" panose="030F0702030302020204" pitchFamily="66" charset="0"/>
                <a:cs typeface="Arial" panose="020B0604020202020204" pitchFamily="34" charset="0"/>
              </a:rPr>
              <a:t>KEY</a:t>
            </a:r>
            <a:r>
              <a:rPr lang="en-IN" dirty="0">
                <a:latin typeface="Comic Sans MS" panose="030F0702030302020204" pitchFamily="66" charset="0"/>
                <a:cs typeface="Arial" panose="020B0604020202020204" pitchFamily="34" charset="0"/>
              </a:rPr>
              <a:t>: 1})</a:t>
            </a:r>
          </a:p>
          <a:p>
            <a:endParaRPr lang="en-IN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Indexing: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9EC84-1F37-4FB7-A540-3962C8ACE90B}"/>
              </a:ext>
            </a:extLst>
          </p:cNvPr>
          <p:cNvSpPr txBox="1"/>
          <p:nvPr/>
        </p:nvSpPr>
        <p:spPr>
          <a:xfrm>
            <a:off x="427839" y="835073"/>
            <a:ext cx="11336322" cy="586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Indexes are special data structures that store a small portion of the data set in an easy-to-traverse form.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createIndex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to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create an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.createIndex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({</a:t>
            </a:r>
            <a:r>
              <a:rPr 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: 1})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dropIndex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is used to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drop a particular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.dropIndex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({</a:t>
            </a:r>
            <a:r>
              <a:rPr 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: 1})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dropIndexes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is used to drop multiple indexes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.dropIndexes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({&lt;</a:t>
            </a:r>
            <a:r>
              <a:rPr 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&gt;: &lt;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&gt;, &lt;</a:t>
            </a:r>
            <a:r>
              <a:rPr 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&gt;:&lt;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&gt;})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getIndexes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returns the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description of all the indexes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collection.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.getIndexes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82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IN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59520" y="1389649"/>
            <a:ext cx="921327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 is a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No-SQL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database.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an </a:t>
            </a:r>
            <a:r>
              <a:rPr lang="en-US" sz="1800" b="1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open-source</a:t>
            </a:r>
            <a:r>
              <a:rPr lang="en-US" sz="1800" b="0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, </a:t>
            </a:r>
            <a:r>
              <a:rPr lang="en-US" sz="1800" b="1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cross-platform</a:t>
            </a:r>
            <a:r>
              <a:rPr lang="en-US" sz="1800" b="0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, </a:t>
            </a:r>
            <a:r>
              <a:rPr lang="en-US" sz="1800" b="1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document-oriented</a:t>
            </a:r>
            <a:r>
              <a:rPr lang="en-US" sz="18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written in C++ developed and supported by a company named 10gen aka </a:t>
            </a:r>
            <a:r>
              <a:rPr lang="en-US" sz="1800" b="1" i="1" u="none" strike="noStrike" dirty="0" err="1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MongoDb</a:t>
            </a:r>
            <a:r>
              <a:rPr lang="en-US" sz="1800" b="1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 inc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of MongoDB began in 2007 , started as a platform as a service.</a:t>
            </a:r>
          </a:p>
          <a:p>
            <a:pPr marL="285750" indent="-285750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Later in 2009, it was introduced in the market as an open source </a:t>
            </a:r>
            <a:r>
              <a:rPr lang="en-US" sz="1800" b="1" i="1" u="none" strike="noStrike" dirty="0">
                <a:effectLst/>
                <a:latin typeface="Comic Sans MS" panose="030F0702030302020204" pitchFamily="66" charset="0"/>
                <a:cs typeface="Arial" panose="020B0604020202020204" pitchFamily="34" charset="0"/>
              </a:rPr>
              <a:t>database server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Aggregation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9EC84-1F37-4FB7-A540-3962C8ACE90B}"/>
              </a:ext>
            </a:extLst>
          </p:cNvPr>
          <p:cNvSpPr txBox="1"/>
          <p:nvPr/>
        </p:nvSpPr>
        <p:spPr>
          <a:xfrm>
            <a:off x="427839" y="1086006"/>
            <a:ext cx="1133632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Aggregation operations group values from multiple documents and can perform operations on the grouped data to return a single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“aggregate()”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is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used for aggregation.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db.</a:t>
            </a:r>
            <a:r>
              <a:rPr lang="en-US" sz="1400" dirty="0" err="1">
                <a:latin typeface="Comic Sans MS" panose="030F0702030302020204" pitchFamily="66" charset="0"/>
                <a:cs typeface="Arial" panose="020B0604020202020204" pitchFamily="34" charset="0"/>
              </a:rPr>
              <a:t>COLLECTION_NAME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.aggregate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>
                <a:latin typeface="Comic Sans MS" panose="030F0702030302020204" pitchFamily="66" charset="0"/>
                <a:cs typeface="Arial" panose="020B0604020202020204" pitchFamily="34" charset="0"/>
              </a:rPr>
              <a:t>AGGREGATE_OPERATION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62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Pipeline Concept: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9179" y="1074821"/>
            <a:ext cx="112134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There is a set of possible stages and each of those is taken as a set of documents as an input and produces a resulting set of documents (or the final resulting JSON document at the end of the pipeline). This can then in turn be used for the next stage and so on.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$project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Used to select some specific fields from a collection.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$match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This is a filtering operation and thus this can reduce the amount of documents that are given as input to the next stage.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$group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This does the actual aggregation as discussed above.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$sort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Sorts the documents.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$skip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With this, it is possible to skip forward in the list of documents for a given amount of documents.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$limit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This limits the amount of documents to look at, by the given number starting from the current positions.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$unwind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− This is used to unwind document that are using arrays. When using an array, the data is kind of pre-joined and this operation will be undone with this to have individual documents again. Thus with this stage we will increase the amount of documents for the next stage.</a:t>
            </a: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Replication: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9179" y="1074821"/>
            <a:ext cx="1121343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</a:rPr>
              <a:t>Replication is the </a:t>
            </a:r>
            <a:r>
              <a:rPr lang="en-US" b="1" dirty="0">
                <a:latin typeface="Comic Sans MS" panose="030F0702030302020204" pitchFamily="66" charset="0"/>
              </a:rPr>
              <a:t>process of synchronizing data across multiple servers</a:t>
            </a:r>
            <a:r>
              <a:rPr lang="en-US" dirty="0">
                <a:latin typeface="Arial" panose="020B0604020202020204" pitchFamily="34" charset="0"/>
              </a:rPr>
              <a:t>. Replication </a:t>
            </a:r>
            <a:r>
              <a:rPr lang="en-US" b="1" dirty="0">
                <a:latin typeface="Comic Sans MS" panose="030F0702030302020204" pitchFamily="66" charset="0"/>
              </a:rPr>
              <a:t>provides redundancy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b="1" dirty="0">
                <a:latin typeface="Comic Sans MS" panose="030F0702030302020204" pitchFamily="66" charset="0"/>
              </a:rPr>
              <a:t>increases data availability </a:t>
            </a:r>
            <a:r>
              <a:rPr lang="en-US" dirty="0">
                <a:latin typeface="Arial" panose="020B0604020202020204" pitchFamily="34" charset="0"/>
              </a:rPr>
              <a:t>with multiple copies of data on different database servers.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Why Replication: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Date </a:t>
            </a:r>
            <a:r>
              <a:rPr lang="en-US" b="1" dirty="0">
                <a:latin typeface="Comic Sans MS" panose="030F0702030302020204" pitchFamily="66" charset="0"/>
              </a:rPr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Data </a:t>
            </a:r>
            <a:r>
              <a:rPr lang="en-US" b="1" dirty="0">
                <a:latin typeface="Comic Sans MS" panose="030F0702030302020204" pitchFamily="66" charset="0"/>
              </a:rPr>
              <a:t>availability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Disaster </a:t>
            </a:r>
            <a:r>
              <a:rPr lang="en-US" b="1" dirty="0">
                <a:latin typeface="Comic Sans MS" panose="030F0702030302020204" pitchFamily="66" charset="0"/>
              </a:rPr>
              <a:t>recovery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Reducing </a:t>
            </a:r>
            <a:r>
              <a:rPr lang="en-US" b="1" dirty="0">
                <a:latin typeface="Comic Sans MS" panose="030F0702030302020204" pitchFamily="66" charset="0"/>
              </a:rPr>
              <a:t>Downtime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</a:rPr>
              <a:t>Replication can be achieved by using a replica set</a:t>
            </a:r>
            <a:r>
              <a:rPr lang="en-US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36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5616217" cy="1375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200" b="0" i="0" kern="1200" dirty="0">
                <a:solidFill>
                  <a:srgbClr val="00FF00"/>
                </a:solidFill>
                <a:latin typeface="Arial Rounded MT Bold" panose="020F0704030504030204" pitchFamily="34" charset="0"/>
              </a:rPr>
              <a:t>What is a replica set?</a:t>
            </a:r>
          </a:p>
        </p:txBody>
      </p:sp>
      <p:sp>
        <p:nvSpPr>
          <p:cNvPr id="8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MongoDB Replication">
            <a:extLst>
              <a:ext uri="{FF2B5EF4-FFF2-40B4-BE49-F238E27FC236}">
                <a16:creationId xmlns:a16="http://schemas.microsoft.com/office/drawing/2014/main" id="{9C56104D-43D0-4345-B72D-8C100722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484" y="1300294"/>
            <a:ext cx="4592398" cy="44545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648931" y="2438399"/>
            <a:ext cx="5616216" cy="418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is 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group </a:t>
            </a:r>
            <a:r>
              <a:rPr lang="en-US" b="1" dirty="0" err="1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mongod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 instances 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host the same data set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is a group of 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two or more nodes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node is 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remaining nodes are 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secondary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data replicates from </a:t>
            </a:r>
            <a:r>
              <a:rPr lang="en-US" b="1" dirty="0">
                <a:solidFill>
                  <a:srgbClr val="FFFFFF"/>
                </a:solidFill>
                <a:latin typeface="Comic Sans MS" panose="030F0702030302020204" pitchFamily="66" charset="0"/>
                <a:ea typeface="+mj-ea"/>
                <a:cs typeface="+mj-cs"/>
              </a:rPr>
              <a:t>primary to secondary</a:t>
            </a:r>
          </a:p>
        </p:txBody>
      </p:sp>
    </p:spTree>
    <p:extLst>
      <p:ext uri="{BB962C8B-B14F-4D97-AF65-F5344CB8AC3E}">
        <p14:creationId xmlns:p14="http://schemas.microsoft.com/office/powerpoint/2010/main" val="375700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a Replica Set: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9179" y="1074821"/>
            <a:ext cx="112134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Replica Set Features: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Automatic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failover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Automatic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recovery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Set up a Replica Set: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–port “PORT” –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“YOUR_DB_DATA_PATH”  --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replSet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“REPLICA_SET_INSTANCE_NAME”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 err="1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Sharding</a:t>
            </a: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9179" y="1074821"/>
            <a:ext cx="112134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process of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storing data records across multiple machines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it is MongoDB’s approach to meeting the demands of data growth.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basically solves the problem with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horizontal scaling.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Why </a:t>
            </a:r>
            <a:r>
              <a:rPr lang="en-US" dirty="0" err="1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Sharding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replica set has limitation of 12 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Vertical scaling is too expensive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8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15" y="148500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200" i="0" kern="1200" dirty="0">
                <a:solidFill>
                  <a:srgbClr val="00FF00"/>
                </a:solidFill>
                <a:latin typeface="Arial Rounded MT Bold" panose="020F0704030504030204" pitchFamily="34" charset="0"/>
              </a:rPr>
              <a:t>Components in </a:t>
            </a:r>
            <a:r>
              <a:rPr lang="en-US" sz="4200" i="0" kern="1200" dirty="0" err="1">
                <a:solidFill>
                  <a:srgbClr val="00FF00"/>
                </a:solidFill>
                <a:latin typeface="Arial Rounded MT Bold" panose="020F0704030504030204" pitchFamily="34" charset="0"/>
              </a:rPr>
              <a:t>Sharding</a:t>
            </a:r>
            <a:r>
              <a:rPr lang="en-US" sz="4200" i="0" kern="1200" dirty="0">
                <a:solidFill>
                  <a:srgbClr val="00FF00"/>
                </a:solidFill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Freeform: Shape 86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MongoDB Sharding">
            <a:extLst>
              <a:ext uri="{FF2B5EF4-FFF2-40B4-BE49-F238E27FC236}">
                <a16:creationId xmlns:a16="http://schemas.microsoft.com/office/drawing/2014/main" id="{E378444A-5F6D-46F2-808B-71B952BC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6049" y="1411554"/>
            <a:ext cx="4705950" cy="4058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2815" y="1684203"/>
            <a:ext cx="6775748" cy="4695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Shards: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Shards are </a:t>
            </a:r>
            <a:r>
              <a:rPr lang="en-US" b="1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+mj-ea"/>
                <a:cs typeface="+mj-cs"/>
              </a:rPr>
              <a:t>used to store data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b="1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+mj-ea"/>
                <a:cs typeface="+mj-cs"/>
              </a:rPr>
              <a:t>each shard is a separate replica set.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Config Servers: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Config servers store the </a:t>
            </a:r>
            <a:r>
              <a:rPr lang="en-US" b="1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+mj-ea"/>
                <a:cs typeface="+mj-cs"/>
              </a:rPr>
              <a:t>cluster's metadata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.. The </a:t>
            </a:r>
            <a:r>
              <a:rPr lang="en-US" b="1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+mj-ea"/>
                <a:cs typeface="+mj-cs"/>
              </a:rPr>
              <a:t>query router uses this metadata to target operations 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 specific shards.</a:t>
            </a:r>
          </a:p>
          <a:p>
            <a:pPr marL="285750" indent="-285750">
              <a:lnSpc>
                <a:spcPct val="16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Query Routers:</a:t>
            </a:r>
          </a:p>
          <a:p>
            <a:pPr lvl="1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+mj-ea"/>
                <a:cs typeface="+mj-cs"/>
              </a:rPr>
              <a:t>Query routers are basically mongo instances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, interface with client applications and direct operations to the appropriate shard. A </a:t>
            </a:r>
            <a:r>
              <a:rPr lang="en-US" b="1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+mj-ea"/>
                <a:cs typeface="+mj-cs"/>
              </a:rPr>
              <a:t>client sends requests to one query router</a:t>
            </a:r>
            <a:endParaRPr lang="en-US" b="1" dirty="0">
              <a:solidFill>
                <a:srgbClr val="FFFFFF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599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Backup: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9179" y="1074821"/>
            <a:ext cx="1121343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Dump MongoDB Data: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backup we use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mongodump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Mongodump</a:t>
            </a:r>
            <a:endParaRPr lang="en-US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command will </a:t>
            </a:r>
            <a:r>
              <a:rPr lang="en-US" b="1" i="0" dirty="0">
                <a:effectLst/>
                <a:latin typeface="Comic Sans MS" panose="030F0702030302020204" pitchFamily="66" charset="0"/>
              </a:rPr>
              <a:t>connect to the server running at 127.0.0.1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port </a:t>
            </a:r>
            <a:r>
              <a:rPr lang="en-US" b="1" i="0" dirty="0">
                <a:effectLst/>
                <a:latin typeface="Arial" panose="020B0604020202020204" pitchFamily="34" charset="0"/>
              </a:rPr>
              <a:t>27017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</a:t>
            </a:r>
            <a:r>
              <a:rPr lang="en-US" b="1" i="0" dirty="0">
                <a:effectLst/>
                <a:latin typeface="Comic Sans MS" panose="030F0702030302020204" pitchFamily="66" charset="0"/>
              </a:rPr>
              <a:t>back all data of the server to directory /bin/dump/.</a:t>
            </a:r>
            <a:endParaRPr lang="en-US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00FF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Restore Data: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restore backup MongoDB’s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mongorestore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is used.</a:t>
            </a:r>
          </a:p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Mongorestore</a:t>
            </a:r>
            <a:endParaRPr lang="en-US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188741"/>
            <a:ext cx="10358644" cy="6463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Deployment:</a:t>
            </a:r>
            <a:endParaRPr lang="en-IN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FC52-D1E1-4447-9663-85D67FBEEC74}"/>
              </a:ext>
            </a:extLst>
          </p:cNvPr>
          <p:cNvSpPr txBox="1"/>
          <p:nvPr/>
        </p:nvSpPr>
        <p:spPr>
          <a:xfrm>
            <a:off x="449179" y="1074821"/>
            <a:ext cx="11213432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To monitor the deployment, MongoDB provides some of the following commands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−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Mongostat</a:t>
            </a: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Checks the status of running instance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and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returns counters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include inserts, queries, updates,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Mongostat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Mongotop</a:t>
            </a:r>
            <a:r>
              <a:rPr lang="en-US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Tracks and </a:t>
            </a: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reports the read and write activity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instance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Mongotop</a:t>
            </a:r>
            <a:endParaRPr lang="en-US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CF74F7C-CA93-491D-9973-537AD73B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14401"/>
            <a:ext cx="57340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F0A4FB-B5C1-4D13-95FD-EF285EF1A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84102"/>
              </p:ext>
            </p:extLst>
          </p:nvPr>
        </p:nvGraphicFramePr>
        <p:xfrm>
          <a:off x="6221834" y="1797502"/>
          <a:ext cx="5734050" cy="393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330192583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147055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0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BSON is used for the documents..</a:t>
                      </a:r>
                      <a:endParaRPr lang="en-US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br>
                        <a:rPr lang="en-US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is used for the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javacript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objects, 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2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not JavaScript Object notation but it is  Binary 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is JavaScript object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is a binary form for representing simple or complex data structures including associative arrays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mainly used in </a:t>
                      </a:r>
                      <a:r>
                        <a:rPr lang="en-IN" dirty="0" err="1"/>
                        <a:t>Javascript</a:t>
                      </a:r>
                      <a:r>
                        <a:rPr lang="en-IN" dirty="0"/>
                        <a:t> language while programming.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9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1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r>
              <a:rPr lang="en-IN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Advantages of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59520" y="1389649"/>
            <a:ext cx="92132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ad hoc queries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Indexing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Duplication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Load balancing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map reduce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aggregation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Procedures.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 schema-less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written in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high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Stores files of any size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easily without complicating your stack.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latin typeface="Comic Sans MS" panose="030F0702030302020204" pitchFamily="66" charset="0"/>
                <a:cs typeface="Arial" panose="020B0604020202020204" pitchFamily="34" charset="0"/>
              </a:rPr>
              <a:t>Easy to administer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case of failures.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 list goes on…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800" dirty="0"/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FF00"/>
                </a:solidFill>
                <a:effectLst/>
                <a:latin typeface="Arial Rounded MT Bold" panose="020F0704030504030204" pitchFamily="34" charset="0"/>
              </a:rPr>
              <a:t>Where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it be used?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59521" y="1389649"/>
            <a:ext cx="502888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50000"/>
              </a:lnSpc>
              <a:buFont typeface="+mj-lt"/>
              <a:buAutoNum type="arabicPeriod"/>
            </a:pPr>
            <a:r>
              <a:rPr lang="en-US" sz="2000" b="1" i="1" dirty="0">
                <a:latin typeface="Comic Sans MS" panose="030F0702030302020204" pitchFamily="66" charset="0"/>
              </a:rPr>
              <a:t>Big</a:t>
            </a:r>
            <a:r>
              <a:rPr lang="en-US" dirty="0"/>
              <a:t> and complex </a:t>
            </a:r>
            <a:r>
              <a:rPr lang="en-US" sz="2000" b="1" i="1" dirty="0">
                <a:latin typeface="Comic Sans MS" panose="030F0702030302020204" pitchFamily="66" charset="0"/>
              </a:rPr>
              <a:t>data</a:t>
            </a:r>
          </a:p>
          <a:p>
            <a:pPr marL="342900" indent="-342900" fontAlgn="base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Mobile and </a:t>
            </a:r>
            <a:r>
              <a:rPr lang="en-US" sz="2000" b="1" i="1" dirty="0">
                <a:latin typeface="Comic Sans MS" panose="030F0702030302020204" pitchFamily="66" charset="0"/>
              </a:rPr>
              <a:t>social infrastructure</a:t>
            </a:r>
          </a:p>
          <a:p>
            <a:pPr marL="342900" indent="-342900" fontAlgn="base">
              <a:lnSpc>
                <a:spcPct val="250000"/>
              </a:lnSpc>
              <a:buFont typeface="+mj-lt"/>
              <a:buAutoNum type="arabicPeriod"/>
            </a:pPr>
            <a:r>
              <a:rPr lang="en-US" sz="2000" b="1" i="1" dirty="0">
                <a:latin typeface="Comic Sans MS" panose="030F0702030302020204" pitchFamily="66" charset="0"/>
              </a:rPr>
              <a:t>Content management </a:t>
            </a:r>
            <a:r>
              <a:rPr lang="en-US" dirty="0"/>
              <a:t>and delivery</a:t>
            </a:r>
          </a:p>
          <a:p>
            <a:pPr marL="342900" indent="-342900" fontAlgn="base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sz="2000" b="1" i="1" dirty="0">
                <a:latin typeface="Comic Sans MS" panose="030F0702030302020204" pitchFamily="66" charset="0"/>
              </a:rPr>
              <a:t>data management</a:t>
            </a:r>
          </a:p>
          <a:p>
            <a:pPr marL="342900" indent="-342900" fontAlgn="base">
              <a:lnSpc>
                <a:spcPct val="250000"/>
              </a:lnSpc>
              <a:buFont typeface="+mj-lt"/>
              <a:buAutoNum type="arabicPeriod"/>
            </a:pPr>
            <a:r>
              <a:rPr lang="en-US" sz="2000" b="1" i="1" dirty="0">
                <a:latin typeface="Comic Sans MS" panose="030F0702030302020204" pitchFamily="66" charset="0"/>
              </a:rPr>
              <a:t>Data hub</a:t>
            </a:r>
          </a:p>
          <a:p>
            <a:br>
              <a:rPr lang="en-US" sz="2800" dirty="0"/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Setting Up the Environment: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59521" y="1339910"/>
            <a:ext cx="829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Steps to follow: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Head on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https://www.mongodb.com/try/download/community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Follow the video.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Getting Started with Mongo: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59521" y="1340627"/>
            <a:ext cx="8292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Following Topics will be covered: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Create Database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Drop Database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Create Collection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Drop Collection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/>
              <a:t>Data Types - This is in the appendix (won’t be covering)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Insert Document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Query Document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Update Document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Delete Document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Projection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Limiting Records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Sorting Records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Indexing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Aggregation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Replication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 err="1">
                <a:latin typeface="Comic Sans MS" panose="030F0702030302020204" pitchFamily="66" charset="0"/>
              </a:rPr>
              <a:t>Sharding</a:t>
            </a:r>
            <a:endParaRPr lang="en-IN" dirty="0">
              <a:latin typeface="Comic Sans MS" panose="030F0702030302020204" pitchFamily="66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Creating Backup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904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Before starting…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3456263" y="2204694"/>
            <a:ext cx="559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Resource on: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https://github.com/AMMAR-62/OSC_Project</a:t>
            </a:r>
          </a:p>
        </p:txBody>
      </p:sp>
    </p:spTree>
    <p:extLst>
      <p:ext uri="{BB962C8B-B14F-4D97-AF65-F5344CB8AC3E}">
        <p14:creationId xmlns:p14="http://schemas.microsoft.com/office/powerpoint/2010/main" val="38171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1F49-226D-4B08-9275-99C68C56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12" y="377504"/>
            <a:ext cx="10335491" cy="92279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Create Database: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A4E4-A4E2-4C90-84C2-5161A6CED472}"/>
              </a:ext>
            </a:extLst>
          </p:cNvPr>
          <p:cNvSpPr txBox="1"/>
          <p:nvPr/>
        </p:nvSpPr>
        <p:spPr>
          <a:xfrm>
            <a:off x="767910" y="1300294"/>
            <a:ext cx="829220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No special command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creating the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the </a:t>
            </a:r>
            <a:r>
              <a:rPr lang="en-US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“use database”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for this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the database with the name exists we switch to that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 a new database is created and we are switched to that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the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default database is 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… collections are inserted into test if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not specified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2217E9-9B89-45A4-9ED2-0490F71FA653}"/>
              </a:ext>
            </a:extLst>
          </p:cNvPr>
          <p:cNvSpPr txBox="1">
            <a:spLocks/>
          </p:cNvSpPr>
          <p:nvPr/>
        </p:nvSpPr>
        <p:spPr>
          <a:xfrm>
            <a:off x="198412" y="3973928"/>
            <a:ext cx="10441626" cy="545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Drop Database: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89681-026F-44BD-B70D-ED53A8DC5844}"/>
              </a:ext>
            </a:extLst>
          </p:cNvPr>
          <p:cNvSpPr txBox="1"/>
          <p:nvPr/>
        </p:nvSpPr>
        <p:spPr>
          <a:xfrm>
            <a:off x="741088" y="4519217"/>
            <a:ext cx="8345844" cy="128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IN" dirty="0" err="1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dropDatabase</a:t>
            </a:r>
            <a:r>
              <a:rPr lang="en-IN" dirty="0">
                <a:solidFill>
                  <a:srgbClr val="00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command is used to drop existing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Syntax:</a:t>
            </a:r>
          </a:p>
          <a:p>
            <a:pPr lvl="4">
              <a:lnSpc>
                <a:spcPct val="150000"/>
              </a:lnSpc>
            </a:pPr>
            <a:r>
              <a:rPr lang="en-IN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db.dropDatabase</a:t>
            </a:r>
            <a:r>
              <a:rPr lang="en-IN" dirty="0">
                <a:latin typeface="Arial Rounded MT Bold" panose="020F070403050403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04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681</TotalTime>
  <Words>2061</Words>
  <Application>Microsoft Office PowerPoint</Application>
  <PresentationFormat>Widescreen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Century Gothic</vt:lpstr>
      <vt:lpstr>Comic Sans MS</vt:lpstr>
      <vt:lpstr>Wingdings</vt:lpstr>
      <vt:lpstr>Wingdings 3</vt:lpstr>
      <vt:lpstr>Ion</vt:lpstr>
      <vt:lpstr>       Intro to  MongoDB and NodeJS</vt:lpstr>
      <vt:lpstr>MongoDB Overview</vt:lpstr>
      <vt:lpstr>PowerPoint Presentation</vt:lpstr>
      <vt:lpstr>Advantages of MongoDB</vt:lpstr>
      <vt:lpstr>Where should it be used?</vt:lpstr>
      <vt:lpstr>Setting Up the Environment:</vt:lpstr>
      <vt:lpstr>Getting Started with Mongo:</vt:lpstr>
      <vt:lpstr>Before starting…</vt:lpstr>
      <vt:lpstr>Create Database:</vt:lpstr>
      <vt:lpstr>Drop Collection:</vt:lpstr>
      <vt:lpstr>PowerPoint Presentation</vt:lpstr>
      <vt:lpstr>PowerPoint Presentation</vt:lpstr>
      <vt:lpstr>Query Document:</vt:lpstr>
      <vt:lpstr>Where clause Equivalents:</vt:lpstr>
      <vt:lpstr>Update Document:</vt:lpstr>
      <vt:lpstr>Delete Document:</vt:lpstr>
      <vt:lpstr>Projection:</vt:lpstr>
      <vt:lpstr>Sorting Records:</vt:lpstr>
      <vt:lpstr>Indexing:</vt:lpstr>
      <vt:lpstr>Aggregation</vt:lpstr>
      <vt:lpstr>Pipeline Concept:</vt:lpstr>
      <vt:lpstr>Replication:</vt:lpstr>
      <vt:lpstr>What is a replica set?</vt:lpstr>
      <vt:lpstr>Creating a Replica Set:</vt:lpstr>
      <vt:lpstr>Sharding:</vt:lpstr>
      <vt:lpstr>Components in Sharding:</vt:lpstr>
      <vt:lpstr>Creating Backup:</vt:lpstr>
      <vt:lpstr>Deployment: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MongoDB and NodeJS</dc:title>
  <dc:creator>SHAIKH MOHAMMED AMMAR</dc:creator>
  <cp:lastModifiedBy>Ammar Shaikh</cp:lastModifiedBy>
  <cp:revision>51</cp:revision>
  <dcterms:created xsi:type="dcterms:W3CDTF">2021-04-06T07:43:33Z</dcterms:created>
  <dcterms:modified xsi:type="dcterms:W3CDTF">2021-04-15T05:59:11Z</dcterms:modified>
</cp:coreProperties>
</file>