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59" r:id="rId4"/>
    <p:sldId id="260" r:id="rId5"/>
    <p:sldId id="262" r:id="rId6"/>
    <p:sldId id="261"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ACE5A0-431C-476A-B814-8E25FA219ABC}" type="datetimeFigureOut">
              <a:rPr lang="en-US" smtClean="0"/>
              <a:t>4/17/2021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8750B-C522-4823-9EFF-479F6EF2210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447801"/>
            <a:ext cx="6619244"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216" y="4777380"/>
            <a:ext cx="6619244"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4800587"/>
            <a:ext cx="6619243"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6619244"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3657600"/>
            <a:ext cx="6619244"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447800"/>
            <a:ext cx="5999486"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3771174"/>
            <a:ext cx="5459737"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4350657"/>
            <a:ext cx="6619244"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721" y="971253"/>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6997868" y="2613787"/>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3124201"/>
            <a:ext cx="6619245"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710" y="1981200"/>
            <a:ext cx="22101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347" y="266700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2745" y="1981200"/>
            <a:ext cx="220218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1981200"/>
            <a:ext cx="219908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3525" y="266700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347" y="4250949"/>
            <a:ext cx="22050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4827212"/>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032" y="4250949"/>
            <a:ext cx="219789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4827211"/>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4250949"/>
            <a:ext cx="219908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4827209"/>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430214"/>
            <a:ext cx="131445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887414"/>
            <a:ext cx="5567362"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861734"/>
            <a:ext cx="6619243"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2060576"/>
            <a:ext cx="329725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2056093"/>
            <a:ext cx="3297256"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905000"/>
            <a:ext cx="32972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485"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905000"/>
            <a:ext cx="32972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0872"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447800"/>
            <a:ext cx="2550798"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8462" y="1447800"/>
            <a:ext cx="3896998"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3129281"/>
            <a:ext cx="2550797"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854192"/>
            <a:ext cx="3819680"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6" y="3657600"/>
            <a:ext cx="381373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6"/>
            <a:ext cx="302775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8"/>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5999560" y="1"/>
            <a:ext cx="1202540"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6454408" y="6096000"/>
            <a:ext cx="745301" cy="762000"/>
          </a:xfrm>
          <a:prstGeom prst="rect">
            <a:avLst/>
          </a:prstGeom>
        </p:spPr>
      </p:pic>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452718"/>
            <a:ext cx="7053542"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2052919"/>
            <a:ext cx="6709906"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2905" y="1828801"/>
            <a:ext cx="990599" cy="2285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4/16/2021</a:t>
            </a:fld>
            <a:endParaRPr lang="en-US"/>
          </a:p>
        </p:txBody>
      </p:sp>
      <p:sp>
        <p:nvSpPr>
          <p:cNvPr id="5" name="Footer Placeholder 4"/>
          <p:cNvSpPr>
            <a:spLocks noGrp="1"/>
          </p:cNvSpPr>
          <p:nvPr>
            <p:ph type="ftr" sz="quarter" idx="3"/>
          </p:nvPr>
        </p:nvSpPr>
        <p:spPr>
          <a:xfrm rot="5400000">
            <a:off x="6231206" y="3263398"/>
            <a:ext cx="3859795" cy="2286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
              </a:rPr>
              <a:t>EXPRESS PRESENTATION-</a:t>
            </a:r>
            <a:r>
              <a:rPr lang="en-US" dirty="0" smtClean="0"/>
              <a:t/>
            </a:r>
            <a:br>
              <a:rPr lang="en-US" dirty="0" smtClean="0"/>
            </a:br>
            <a:endParaRPr lang="en-US" dirty="0"/>
          </a:p>
        </p:txBody>
      </p:sp>
      <p:sp>
        <p:nvSpPr>
          <p:cNvPr id="3" name="Content Placeholder 2"/>
          <p:cNvSpPr>
            <a:spLocks noGrp="1"/>
          </p:cNvSpPr>
          <p:nvPr>
            <p:ph idx="1"/>
          </p:nvPr>
        </p:nvSpPr>
        <p:spPr>
          <a:xfrm>
            <a:off x="457200" y="2819400"/>
            <a:ext cx="7080190" cy="3429000"/>
          </a:xfrm>
        </p:spPr>
        <p:txBody>
          <a:bodyPr/>
          <a:lstStyle/>
          <a:p>
            <a:r>
              <a:rPr lang="en-US" sz="2400" dirty="0" smtClean="0">
                <a:latin typeface="Arial" pitchFamily="34" charset="0"/>
                <a:cs typeface="Arial" pitchFamily="34" charset="0"/>
              </a:rPr>
              <a:t>Express is a web framework for Node </a:t>
            </a:r>
            <a:r>
              <a:rPr lang="en-US" sz="2400" dirty="0" err="1" smtClean="0">
                <a:latin typeface="Arial" pitchFamily="34" charset="0"/>
                <a:cs typeface="Arial" pitchFamily="34" charset="0"/>
              </a:rPr>
              <a:t>js</a:t>
            </a:r>
            <a:r>
              <a:rPr lang="en-US" sz="2400" dirty="0" smtClean="0">
                <a:latin typeface="Arial" pitchFamily="34" charset="0"/>
                <a:cs typeface="Arial" pitchFamily="34" charset="0"/>
              </a:rPr>
              <a:t>. </a:t>
            </a:r>
          </a:p>
          <a:p>
            <a:r>
              <a:rPr lang="en-US" sz="2400" dirty="0" smtClean="0">
                <a:latin typeface="Arial" pitchFamily="34" charset="0"/>
                <a:cs typeface="Arial" pitchFamily="34" charset="0"/>
              </a:rPr>
              <a:t>You can assume express as a layer built on the top of the Node.js that helps manage a server and routes. It provides a robust set of features to develop web and mobile applications.</a:t>
            </a:r>
          </a:p>
          <a:p>
            <a:endParaRPr lang="en-US"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6.PNG"/>
          <p:cNvPicPr>
            <a:picLocks noChangeAspect="1"/>
          </p:cNvPicPr>
          <p:nvPr/>
        </p:nvPicPr>
        <p:blipFill>
          <a:blip r:embed="rId2"/>
          <a:stretch>
            <a:fillRect/>
          </a:stretch>
        </p:blipFill>
        <p:spPr>
          <a:xfrm>
            <a:off x="0" y="1143000"/>
            <a:ext cx="9144000" cy="57149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
              </a:rPr>
              <a:t>Express.js Request Object-</a:t>
            </a:r>
            <a:r>
              <a:rPr lang="en-US" dirty="0" smtClean="0"/>
              <a:t/>
            </a:r>
            <a:br>
              <a:rPr lang="en-US" dirty="0" smtClean="0"/>
            </a:br>
            <a:endParaRPr lang="en-US" dirty="0"/>
          </a:p>
        </p:txBody>
      </p:sp>
      <p:sp>
        <p:nvSpPr>
          <p:cNvPr id="3" name="Content Placeholder 2"/>
          <p:cNvSpPr>
            <a:spLocks noGrp="1"/>
          </p:cNvSpPr>
          <p:nvPr>
            <p:ph idx="1"/>
          </p:nvPr>
        </p:nvSpPr>
        <p:spPr>
          <a:xfrm>
            <a:off x="457200" y="2052919"/>
            <a:ext cx="8001000" cy="4500281"/>
          </a:xfrm>
        </p:spPr>
        <p:txBody>
          <a:bodyPr/>
          <a:lstStyle/>
          <a:p>
            <a:r>
              <a:rPr lang="en-US" sz="2400" dirty="0" smtClean="0">
                <a:latin typeface="Arial" pitchFamily="34" charset="0"/>
                <a:cs typeface="Arial" pitchFamily="34" charset="0"/>
              </a:rPr>
              <a:t>Express.js Request and Response objects are the parameters of the callback function which is used in Express application. The express.js request object represents the HTTP request and has properties for the request query string, parameters, body, HTTP headers, and so on.</a:t>
            </a:r>
          </a:p>
          <a:p>
            <a:r>
              <a:rPr lang="en-US" sz="2400" dirty="0" smtClean="0">
                <a:latin typeface="Arial" pitchFamily="34" charset="0"/>
                <a:cs typeface="Arial" pitchFamily="34" charset="0"/>
              </a:rPr>
              <a:t>Request object contains details about the client request.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8.PNG"/>
          <p:cNvPicPr>
            <a:picLocks noChangeAspect="1"/>
          </p:cNvPicPr>
          <p:nvPr/>
        </p:nvPicPr>
        <p:blipFill>
          <a:blip r:embed="rId2"/>
          <a:stretch>
            <a:fillRect/>
          </a:stretch>
        </p:blipFill>
        <p:spPr>
          <a:xfrm>
            <a:off x="0" y="1219200"/>
            <a:ext cx="9144000" cy="56387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9.PNG"/>
          <p:cNvPicPr>
            <a:picLocks noChangeAspect="1"/>
          </p:cNvPicPr>
          <p:nvPr/>
        </p:nvPicPr>
        <p:blipFill>
          <a:blip r:embed="rId2"/>
          <a:stretch>
            <a:fillRect/>
          </a:stretch>
        </p:blipFill>
        <p:spPr>
          <a:xfrm>
            <a:off x="0" y="1219200"/>
            <a:ext cx="9144000" cy="5638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2400"/>
            <a:ext cx="8305800" cy="7525137"/>
          </a:xfrm>
          <a:prstGeom prst="rect">
            <a:avLst/>
          </a:prstGeom>
          <a:noFill/>
        </p:spPr>
        <p:txBody>
          <a:bodyPr wrap="square" rtlCol="0">
            <a:spAutoFit/>
          </a:bodyPr>
          <a:lstStyle/>
          <a:p>
            <a:r>
              <a:rPr lang="en-US" sz="2500" dirty="0" smtClean="0">
                <a:latin typeface="Arial" pitchFamily="34" charset="0"/>
                <a:cs typeface="Arial" pitchFamily="34" charset="0"/>
              </a:rPr>
              <a:t>The above </a:t>
            </a:r>
            <a:r>
              <a:rPr lang="en-US" sz="2500" dirty="0" smtClean="0">
                <a:latin typeface="Arial" pitchFamily="34" charset="0"/>
                <a:cs typeface="Arial" pitchFamily="34" charset="0"/>
              </a:rPr>
              <a:t>snapshot shows </a:t>
            </a:r>
            <a:r>
              <a:rPr lang="en-US" sz="2500" dirty="0" smtClean="0">
                <a:latin typeface="Arial" pitchFamily="34" charset="0"/>
                <a:cs typeface="Arial" pitchFamily="34" charset="0"/>
              </a:rPr>
              <a:t>the various request object properties such as </a:t>
            </a:r>
          </a:p>
          <a:p>
            <a:r>
              <a:rPr lang="en-US" sz="2500" dirty="0" smtClean="0">
                <a:latin typeface="Arial" pitchFamily="34" charset="0"/>
                <a:cs typeface="Arial" pitchFamily="34" charset="0"/>
              </a:rPr>
              <a:t>-&gt;</a:t>
            </a:r>
            <a:r>
              <a:rPr lang="en-US" sz="2500" dirty="0" err="1" smtClean="0">
                <a:latin typeface="Arial" pitchFamily="34" charset="0"/>
                <a:cs typeface="Arial" pitchFamily="34" charset="0"/>
              </a:rPr>
              <a:t>req.ip</a:t>
            </a:r>
            <a:r>
              <a:rPr lang="en-US" sz="2500" dirty="0" smtClean="0">
                <a:latin typeface="Arial" pitchFamily="34" charset="0"/>
                <a:cs typeface="Arial" pitchFamily="34" charset="0"/>
              </a:rPr>
              <a:t> </a:t>
            </a:r>
            <a:r>
              <a:rPr lang="en-US" sz="2500" dirty="0" smtClean="0">
                <a:latin typeface="Arial" pitchFamily="34" charset="0"/>
                <a:cs typeface="Arial" pitchFamily="34" charset="0"/>
              </a:rPr>
              <a:t>which gives the remote </a:t>
            </a:r>
            <a:r>
              <a:rPr lang="en-US" sz="2500" dirty="0" err="1" smtClean="0">
                <a:latin typeface="Arial" pitchFamily="34" charset="0"/>
                <a:cs typeface="Arial" pitchFamily="34" charset="0"/>
              </a:rPr>
              <a:t>ip</a:t>
            </a:r>
            <a:r>
              <a:rPr lang="en-US" sz="2500" dirty="0" smtClean="0">
                <a:latin typeface="Arial" pitchFamily="34" charset="0"/>
                <a:cs typeface="Arial" pitchFamily="34" charset="0"/>
              </a:rPr>
              <a:t> address of the system form which the request has been made</a:t>
            </a:r>
            <a:r>
              <a:rPr lang="en-US" sz="2500" dirty="0" smtClean="0">
                <a:latin typeface="Arial" pitchFamily="34" charset="0"/>
                <a:cs typeface="Arial" pitchFamily="34" charset="0"/>
              </a:rPr>
              <a:t>.</a:t>
            </a:r>
          </a:p>
          <a:p>
            <a:r>
              <a:rPr lang="en-US" sz="2500" dirty="0" smtClean="0">
                <a:latin typeface="Arial" pitchFamily="34" charset="0"/>
                <a:cs typeface="Arial" pitchFamily="34" charset="0"/>
              </a:rPr>
              <a:t> -&gt;</a:t>
            </a:r>
            <a:r>
              <a:rPr lang="en-US" sz="2500" dirty="0" err="1" smtClean="0">
                <a:latin typeface="Arial" pitchFamily="34" charset="0"/>
                <a:cs typeface="Arial" pitchFamily="34" charset="0"/>
              </a:rPr>
              <a:t>req.method</a:t>
            </a:r>
            <a:r>
              <a:rPr lang="en-US" sz="2500" dirty="0" smtClean="0">
                <a:latin typeface="Arial" pitchFamily="34" charset="0"/>
                <a:cs typeface="Arial" pitchFamily="34" charset="0"/>
              </a:rPr>
              <a:t> </a:t>
            </a:r>
            <a:r>
              <a:rPr lang="en-US" sz="2500" dirty="0" smtClean="0">
                <a:latin typeface="Arial" pitchFamily="34" charset="0"/>
                <a:cs typeface="Arial" pitchFamily="34" charset="0"/>
              </a:rPr>
              <a:t>gives the particular request method used currently, in this case get method is being used.</a:t>
            </a:r>
          </a:p>
          <a:p>
            <a:r>
              <a:rPr lang="en-US" sz="2500" dirty="0" smtClean="0">
                <a:latin typeface="Arial" pitchFamily="34" charset="0"/>
                <a:cs typeface="Arial" pitchFamily="34" charset="0"/>
              </a:rPr>
              <a:t> </a:t>
            </a:r>
            <a:r>
              <a:rPr lang="en-US" sz="2500" dirty="0" smtClean="0">
                <a:latin typeface="Arial" pitchFamily="34" charset="0"/>
                <a:cs typeface="Arial" pitchFamily="34" charset="0"/>
              </a:rPr>
              <a:t>-&gt;</a:t>
            </a:r>
            <a:r>
              <a:rPr lang="en-US" sz="2500" dirty="0" err="1" smtClean="0">
                <a:latin typeface="Arial" pitchFamily="34" charset="0"/>
                <a:cs typeface="Arial" pitchFamily="34" charset="0"/>
              </a:rPr>
              <a:t>req.headers</a:t>
            </a:r>
            <a:r>
              <a:rPr lang="en-US" sz="2500" dirty="0" smtClean="0">
                <a:latin typeface="Arial" pitchFamily="34" charset="0"/>
                <a:cs typeface="Arial" pitchFamily="34" charset="0"/>
              </a:rPr>
              <a:t> </a:t>
            </a:r>
            <a:r>
              <a:rPr lang="en-US" sz="2500" dirty="0" smtClean="0">
                <a:latin typeface="Arial" pitchFamily="34" charset="0"/>
                <a:cs typeface="Arial" pitchFamily="34" charset="0"/>
              </a:rPr>
              <a:t>gives various types of information such as host, user-agent and so on.</a:t>
            </a:r>
          </a:p>
          <a:p>
            <a:r>
              <a:rPr lang="en-US" sz="2500" dirty="0" smtClean="0">
                <a:latin typeface="Arial" pitchFamily="34" charset="0"/>
                <a:cs typeface="Arial" pitchFamily="34" charset="0"/>
              </a:rPr>
              <a:t> </a:t>
            </a:r>
            <a:r>
              <a:rPr lang="en-US" sz="2500" dirty="0" smtClean="0">
                <a:latin typeface="Arial" pitchFamily="34" charset="0"/>
                <a:cs typeface="Arial" pitchFamily="34" charset="0"/>
              </a:rPr>
              <a:t>-&gt;</a:t>
            </a:r>
            <a:r>
              <a:rPr lang="en-US" sz="2500" dirty="0" err="1" smtClean="0">
                <a:latin typeface="Arial" pitchFamily="34" charset="0"/>
                <a:cs typeface="Arial" pitchFamily="34" charset="0"/>
              </a:rPr>
              <a:t>req.route</a:t>
            </a:r>
            <a:r>
              <a:rPr lang="en-US" sz="2500" dirty="0" smtClean="0">
                <a:latin typeface="Arial" pitchFamily="34" charset="0"/>
                <a:cs typeface="Arial" pitchFamily="34" charset="0"/>
              </a:rPr>
              <a:t> </a:t>
            </a:r>
            <a:r>
              <a:rPr lang="en-US" sz="2500" dirty="0" smtClean="0">
                <a:latin typeface="Arial" pitchFamily="34" charset="0"/>
                <a:cs typeface="Arial" pitchFamily="34" charset="0"/>
              </a:rPr>
              <a:t>gives the currently matched route.</a:t>
            </a:r>
          </a:p>
          <a:p>
            <a:r>
              <a:rPr lang="en-US" sz="2500" dirty="0" smtClean="0">
                <a:latin typeface="Arial" pitchFamily="34" charset="0"/>
                <a:cs typeface="Arial" pitchFamily="34" charset="0"/>
              </a:rPr>
              <a:t>-&gt;</a:t>
            </a:r>
            <a:r>
              <a:rPr lang="en-US" sz="2500" dirty="0" err="1" smtClean="0">
                <a:latin typeface="Arial" pitchFamily="34" charset="0"/>
                <a:cs typeface="Arial" pitchFamily="34" charset="0"/>
              </a:rPr>
              <a:t>req.hostname</a:t>
            </a:r>
            <a:r>
              <a:rPr lang="en-US" sz="2500" dirty="0" smtClean="0">
                <a:latin typeface="Arial" pitchFamily="34" charset="0"/>
                <a:cs typeface="Arial" pitchFamily="34" charset="0"/>
              </a:rPr>
              <a:t> </a:t>
            </a:r>
            <a:r>
              <a:rPr lang="en-US" sz="2500" dirty="0" smtClean="0">
                <a:latin typeface="Arial" pitchFamily="34" charset="0"/>
                <a:cs typeface="Arial" pitchFamily="34" charset="0"/>
              </a:rPr>
              <a:t>gives the hostname from the current http header.</a:t>
            </a:r>
          </a:p>
          <a:p>
            <a:r>
              <a:rPr lang="en-US" sz="2500" dirty="0" smtClean="0">
                <a:latin typeface="Arial" pitchFamily="34" charset="0"/>
                <a:cs typeface="Arial" pitchFamily="34" charset="0"/>
              </a:rPr>
              <a:t>-&gt;</a:t>
            </a:r>
            <a:r>
              <a:rPr lang="en-US" sz="2500" dirty="0" err="1" smtClean="0">
                <a:latin typeface="Arial" pitchFamily="34" charset="0"/>
                <a:cs typeface="Arial" pitchFamily="34" charset="0"/>
              </a:rPr>
              <a:t>req.path</a:t>
            </a:r>
            <a:r>
              <a:rPr lang="en-US" sz="2500" dirty="0" smtClean="0">
                <a:latin typeface="Arial" pitchFamily="34" charset="0"/>
                <a:cs typeface="Arial" pitchFamily="34" charset="0"/>
              </a:rPr>
              <a:t> </a:t>
            </a:r>
            <a:r>
              <a:rPr lang="en-US" sz="2500" dirty="0" smtClean="0">
                <a:latin typeface="Arial" pitchFamily="34" charset="0"/>
                <a:cs typeface="Arial" pitchFamily="34" charset="0"/>
              </a:rPr>
              <a:t>gives the path part of the request </a:t>
            </a:r>
            <a:r>
              <a:rPr lang="en-US" sz="2500" dirty="0" err="1" smtClean="0">
                <a:latin typeface="Arial" pitchFamily="34" charset="0"/>
                <a:cs typeface="Arial" pitchFamily="34" charset="0"/>
              </a:rPr>
              <a:t>url</a:t>
            </a:r>
            <a:r>
              <a:rPr lang="en-US" sz="2500" dirty="0" smtClean="0">
                <a:latin typeface="Arial" pitchFamily="34" charset="0"/>
                <a:cs typeface="Arial" pitchFamily="34" charset="0"/>
              </a:rPr>
              <a:t>.</a:t>
            </a:r>
          </a:p>
          <a:p>
            <a:r>
              <a:rPr lang="en-US" sz="2500" dirty="0" smtClean="0">
                <a:latin typeface="Arial" pitchFamily="34" charset="0"/>
                <a:cs typeface="Arial" pitchFamily="34" charset="0"/>
              </a:rPr>
              <a:t>Some more important request object methods: are-</a:t>
            </a:r>
          </a:p>
          <a:p>
            <a:r>
              <a:rPr lang="en-US" sz="2500" dirty="0" smtClean="0">
                <a:latin typeface="Arial" pitchFamily="34" charset="0"/>
                <a:cs typeface="Arial" pitchFamily="34" charset="0"/>
              </a:rPr>
              <a:t>-&gt;req.app</a:t>
            </a:r>
            <a:r>
              <a:rPr lang="en-US" sz="2500" dirty="0" smtClean="0">
                <a:latin typeface="Arial" pitchFamily="34" charset="0"/>
                <a:cs typeface="Arial" pitchFamily="34" charset="0"/>
              </a:rPr>
              <a:t>: This holds a reference to the instance of the express application.</a:t>
            </a:r>
          </a:p>
          <a:p>
            <a:r>
              <a:rPr lang="en-US" sz="2500" dirty="0" smtClean="0">
                <a:latin typeface="Arial" pitchFamily="34" charset="0"/>
                <a:cs typeface="Arial" pitchFamily="34" charset="0"/>
              </a:rPr>
              <a:t>-&gt;</a:t>
            </a:r>
            <a:r>
              <a:rPr lang="en-US" sz="2500" dirty="0" err="1" smtClean="0">
                <a:latin typeface="Arial" pitchFamily="34" charset="0"/>
                <a:cs typeface="Arial" pitchFamily="34" charset="0"/>
              </a:rPr>
              <a:t>req.body</a:t>
            </a:r>
            <a:r>
              <a:rPr lang="en-US" sz="2500" dirty="0" smtClean="0">
                <a:latin typeface="Arial" pitchFamily="34" charset="0"/>
                <a:cs typeface="Arial" pitchFamily="34" charset="0"/>
              </a:rPr>
              <a:t>: This contains key-value pairs of data submitted in the request body.</a:t>
            </a:r>
          </a:p>
          <a:p>
            <a:endParaRPr lang="en-US" sz="2500" dirty="0" smtClean="0">
              <a:latin typeface="Arial" pitchFamily="34" charset="0"/>
              <a:cs typeface="Arial" pitchFamily="34"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
              </a:rPr>
              <a:t>Express.js Response Object-</a:t>
            </a:r>
            <a:r>
              <a:rPr lang="en-US" dirty="0" smtClean="0"/>
              <a:t/>
            </a:r>
            <a:br>
              <a:rPr lang="en-US" dirty="0" smtClean="0"/>
            </a:br>
            <a:endParaRPr lang="en-US" dirty="0"/>
          </a:p>
        </p:txBody>
      </p:sp>
      <p:sp>
        <p:nvSpPr>
          <p:cNvPr id="3" name="Content Placeholder 2"/>
          <p:cNvSpPr>
            <a:spLocks noGrp="1"/>
          </p:cNvSpPr>
          <p:nvPr>
            <p:ph idx="1"/>
          </p:nvPr>
        </p:nvSpPr>
        <p:spPr>
          <a:xfrm>
            <a:off x="533400" y="2052919"/>
            <a:ext cx="8305800" cy="4195481"/>
          </a:xfrm>
        </p:spPr>
        <p:txBody>
          <a:bodyPr>
            <a:normAutofit fontScale="92500"/>
          </a:bodyPr>
          <a:lstStyle/>
          <a:p>
            <a:r>
              <a:rPr lang="en-US" sz="2500" dirty="0" smtClean="0">
                <a:latin typeface="Century "/>
              </a:rPr>
              <a:t>The Response object (res) specifies the HTTP response which is sent by an Express app when it gets an HTTP request. Response object sends response back to the client browser.</a:t>
            </a:r>
          </a:p>
          <a:p>
            <a:r>
              <a:rPr lang="en-US" sz="2500" dirty="0" err="1" smtClean="0">
                <a:latin typeface="Century "/>
              </a:rPr>
              <a:t>Properies</a:t>
            </a:r>
            <a:r>
              <a:rPr lang="en-US" sz="2500" dirty="0" smtClean="0">
                <a:latin typeface="Century "/>
              </a:rPr>
              <a:t> of response object are-</a:t>
            </a:r>
          </a:p>
          <a:p>
            <a:r>
              <a:rPr lang="en-US" sz="2500" dirty="0" smtClean="0">
                <a:latin typeface="Century "/>
              </a:rPr>
              <a:t>res.app – This property holds a reference to the instance of the express application. </a:t>
            </a:r>
            <a:r>
              <a:rPr lang="en-US" sz="2500" dirty="0" smtClean="0">
                <a:latin typeface="Century "/>
              </a:rPr>
              <a:t>‘res.app’ </a:t>
            </a:r>
            <a:r>
              <a:rPr lang="en-US" sz="2500" dirty="0" smtClean="0">
                <a:latin typeface="Century "/>
              </a:rPr>
              <a:t>is identical to the </a:t>
            </a:r>
            <a:r>
              <a:rPr lang="en-US" sz="2500" dirty="0" smtClean="0">
                <a:latin typeface="Century "/>
              </a:rPr>
              <a:t>‘req.app’ </a:t>
            </a:r>
            <a:r>
              <a:rPr lang="en-US" sz="2500" dirty="0" smtClean="0">
                <a:latin typeface="Century "/>
              </a:rPr>
              <a:t>property in the request object.</a:t>
            </a:r>
          </a:p>
          <a:p>
            <a:r>
              <a:rPr lang="en-US" sz="2500" dirty="0" err="1" smtClean="0">
                <a:latin typeface="Century "/>
              </a:rPr>
              <a:t>Res.headerSent</a:t>
            </a:r>
            <a:r>
              <a:rPr lang="en-US" sz="2500" dirty="0" smtClean="0">
                <a:latin typeface="Century "/>
              </a:rPr>
              <a:t> – It is the </a:t>
            </a:r>
            <a:r>
              <a:rPr lang="en-US" sz="2500" dirty="0" err="1" smtClean="0">
                <a:latin typeface="Century "/>
              </a:rPr>
              <a:t>boolean</a:t>
            </a:r>
            <a:r>
              <a:rPr lang="en-US" sz="2500" dirty="0" smtClean="0">
                <a:latin typeface="Century "/>
              </a:rPr>
              <a:t> property that indicates if the app </a:t>
            </a:r>
            <a:r>
              <a:rPr lang="en-US" sz="2500" dirty="0" err="1" smtClean="0">
                <a:latin typeface="Century "/>
              </a:rPr>
              <a:t>sents</a:t>
            </a:r>
            <a:r>
              <a:rPr lang="en-US" sz="2500" dirty="0" smtClean="0">
                <a:latin typeface="Century "/>
              </a:rPr>
              <a:t> http headers for the response.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09800"/>
            <a:ext cx="7772400" cy="2292935"/>
          </a:xfrm>
          <a:prstGeom prst="rect">
            <a:avLst/>
          </a:prstGeom>
          <a:noFill/>
        </p:spPr>
        <p:txBody>
          <a:bodyPr wrap="square" rtlCol="0">
            <a:spAutoFit/>
          </a:bodyPr>
          <a:lstStyle/>
          <a:p>
            <a:r>
              <a:rPr lang="en-US" sz="2500" dirty="0" smtClean="0">
                <a:latin typeface="Arial" pitchFamily="34" charset="0"/>
                <a:cs typeface="Arial" pitchFamily="34" charset="0"/>
              </a:rPr>
              <a:t>Example:</a:t>
            </a:r>
          </a:p>
          <a:p>
            <a:r>
              <a:rPr lang="en-US" sz="2500" dirty="0" err="1" smtClean="0">
                <a:latin typeface="Arial" pitchFamily="34" charset="0"/>
                <a:cs typeface="Arial" pitchFamily="34" charset="0"/>
              </a:rPr>
              <a:t>app.get</a:t>
            </a:r>
            <a:r>
              <a:rPr lang="en-US" sz="2500" dirty="0" smtClean="0">
                <a:latin typeface="Arial" pitchFamily="34" charset="0"/>
                <a:cs typeface="Arial" pitchFamily="34" charset="0"/>
              </a:rPr>
              <a:t>(‘/’, function(</a:t>
            </a:r>
            <a:r>
              <a:rPr lang="en-US" sz="2500" dirty="0" err="1" smtClean="0">
                <a:latin typeface="Arial" pitchFamily="34" charset="0"/>
                <a:cs typeface="Arial" pitchFamily="34" charset="0"/>
              </a:rPr>
              <a:t>req</a:t>
            </a:r>
            <a:r>
              <a:rPr lang="en-US" sz="2500" dirty="0" smtClean="0">
                <a:latin typeface="Arial" pitchFamily="34" charset="0"/>
                <a:cs typeface="Arial" pitchFamily="34" charset="0"/>
              </a:rPr>
              <a:t>, res) =&gt; {</a:t>
            </a:r>
          </a:p>
          <a:p>
            <a:r>
              <a:rPr lang="en-US" sz="2500" dirty="0" smtClean="0">
                <a:latin typeface="Arial" pitchFamily="34" charset="0"/>
                <a:cs typeface="Arial" pitchFamily="34" charset="0"/>
              </a:rPr>
              <a:t>console.dir(</a:t>
            </a:r>
            <a:r>
              <a:rPr lang="en-US" sz="2500" dirty="0" err="1" smtClean="0">
                <a:latin typeface="Arial" pitchFamily="34" charset="0"/>
                <a:cs typeface="Arial" pitchFamily="34" charset="0"/>
              </a:rPr>
              <a:t>res.headerSent</a:t>
            </a:r>
            <a:r>
              <a:rPr lang="en-US" sz="2500" dirty="0" smtClean="0">
                <a:latin typeface="Arial" pitchFamily="34" charset="0"/>
                <a:cs typeface="Arial" pitchFamily="34" charset="0"/>
              </a:rPr>
              <a:t>)   //false</a:t>
            </a:r>
          </a:p>
          <a:p>
            <a:r>
              <a:rPr lang="en-US" sz="2500" dirty="0" err="1" smtClean="0">
                <a:latin typeface="Arial" pitchFamily="34" charset="0"/>
                <a:cs typeface="Arial" pitchFamily="34" charset="0"/>
              </a:rPr>
              <a:t>res.send</a:t>
            </a:r>
            <a:r>
              <a:rPr lang="en-US" sz="2500" dirty="0" smtClean="0">
                <a:latin typeface="Arial" pitchFamily="34" charset="0"/>
                <a:cs typeface="Arial" pitchFamily="34" charset="0"/>
              </a:rPr>
              <a:t>(‘OK’)	</a:t>
            </a:r>
          </a:p>
          <a:p>
            <a:r>
              <a:rPr lang="en-US" sz="2500" dirty="0" smtClean="0">
                <a:latin typeface="Arial" pitchFamily="34" charset="0"/>
                <a:cs typeface="Arial" pitchFamily="34" charset="0"/>
              </a:rPr>
              <a:t>console.dir(</a:t>
            </a:r>
            <a:r>
              <a:rPr lang="en-US" sz="2500" dirty="0" err="1" smtClean="0">
                <a:latin typeface="Arial" pitchFamily="34" charset="0"/>
                <a:cs typeface="Arial" pitchFamily="34" charset="0"/>
              </a:rPr>
              <a:t>res.headerSent</a:t>
            </a:r>
            <a:r>
              <a:rPr lang="en-US" sz="2500" dirty="0" smtClean="0">
                <a:latin typeface="Arial" pitchFamily="34" charset="0"/>
                <a:cs typeface="Arial" pitchFamily="34" charset="0"/>
              </a:rPr>
              <a:t>)   //true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
              </a:rPr>
              <a:t>Express.js Get request-</a:t>
            </a:r>
            <a:r>
              <a:rPr lang="en-US" dirty="0" smtClean="0"/>
              <a:t/>
            </a:r>
            <a:br>
              <a:rPr lang="en-US" dirty="0" smtClean="0"/>
            </a:br>
            <a:endParaRPr lang="en-US" dirty="0"/>
          </a:p>
        </p:txBody>
      </p:sp>
      <p:sp>
        <p:nvSpPr>
          <p:cNvPr id="3" name="Content Placeholder 2"/>
          <p:cNvSpPr>
            <a:spLocks noGrp="1"/>
          </p:cNvSpPr>
          <p:nvPr>
            <p:ph idx="1"/>
          </p:nvPr>
        </p:nvSpPr>
        <p:spPr>
          <a:xfrm>
            <a:off x="457200" y="2052919"/>
            <a:ext cx="8001000" cy="4195481"/>
          </a:xfrm>
        </p:spPr>
        <p:txBody>
          <a:bodyPr/>
          <a:lstStyle/>
          <a:p>
            <a:r>
              <a:rPr lang="en-US" sz="2500" dirty="0" smtClean="0">
                <a:latin typeface="Arial" pitchFamily="34" charset="0"/>
                <a:cs typeface="Arial" pitchFamily="34" charset="0"/>
              </a:rPr>
              <a:t>GET and POST both are two common HTTP requests used for building REST API's. GET requests are used to send only limited amount of data because data is sent into header while POST requests are used to send large amount of data because data is sent in the body</a:t>
            </a:r>
            <a:r>
              <a:rPr lang="en-US" sz="2500" dirty="0" smtClean="0">
                <a:latin typeface="Arial" pitchFamily="34" charset="0"/>
                <a:cs typeface="Arial" pitchFamily="34" charset="0"/>
              </a:rPr>
              <a:t>.</a:t>
            </a:r>
          </a:p>
          <a:p>
            <a:r>
              <a:rPr lang="en-US" sz="2500" dirty="0" smtClean="0">
                <a:latin typeface="Arial" pitchFamily="34" charset="0"/>
                <a:cs typeface="Arial" pitchFamily="34" charset="0"/>
              </a:rPr>
              <a:t> </a:t>
            </a:r>
            <a:r>
              <a:rPr lang="en-US" sz="2500" dirty="0" smtClean="0">
                <a:latin typeface="Arial" pitchFamily="34" charset="0"/>
                <a:cs typeface="Arial" pitchFamily="34" charset="0"/>
              </a:rPr>
              <a:t>Express.js facilitates you to handle GET and POST requests using the instance of express.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
              </a:rPr>
              <a:t>EXAMPLE-</a:t>
            </a:r>
            <a:endParaRPr lang="en-US" b="1" dirty="0">
              <a:latin typeface="Century "/>
            </a:endParaRPr>
          </a:p>
        </p:txBody>
      </p:sp>
      <p:pic>
        <p:nvPicPr>
          <p:cNvPr id="4" name="Content Placeholder 3" descr="osc_10.PNG"/>
          <p:cNvPicPr>
            <a:picLocks noGrp="1" noChangeAspect="1"/>
          </p:cNvPicPr>
          <p:nvPr>
            <p:ph idx="1"/>
          </p:nvPr>
        </p:nvPicPr>
        <p:blipFill>
          <a:blip r:embed="rId2"/>
          <a:stretch>
            <a:fillRect/>
          </a:stretch>
        </p:blipFill>
        <p:spPr>
          <a:xfrm>
            <a:off x="228600" y="1524000"/>
            <a:ext cx="8610599" cy="5334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1.PNG"/>
          <p:cNvPicPr>
            <a:picLocks noChangeAspect="1"/>
          </p:cNvPicPr>
          <p:nvPr/>
        </p:nvPicPr>
        <p:blipFill>
          <a:blip r:embed="rId2"/>
          <a:stretch>
            <a:fillRect/>
          </a:stretch>
        </p:blipFill>
        <p:spPr>
          <a:xfrm>
            <a:off x="0" y="992384"/>
            <a:ext cx="9144000" cy="58656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
              </a:rPr>
              <a:t>NPM</a:t>
            </a:r>
            <a:r>
              <a:rPr lang="en-US" dirty="0" smtClean="0">
                <a:latin typeface="Century "/>
              </a:rPr>
              <a:t> –</a:t>
            </a:r>
            <a:r>
              <a:rPr lang="en-US" dirty="0" smtClean="0"/>
              <a:t/>
            </a:r>
            <a:br>
              <a:rPr lang="en-US" dirty="0" smtClean="0"/>
            </a:br>
            <a:endParaRPr lang="en-US" dirty="0"/>
          </a:p>
        </p:txBody>
      </p:sp>
      <p:sp>
        <p:nvSpPr>
          <p:cNvPr id="3" name="Content Placeholder 2"/>
          <p:cNvSpPr>
            <a:spLocks noGrp="1"/>
          </p:cNvSpPr>
          <p:nvPr>
            <p:ph idx="1"/>
          </p:nvPr>
        </p:nvSpPr>
        <p:spPr>
          <a:xfrm>
            <a:off x="457200" y="1828800"/>
            <a:ext cx="7772400" cy="4724399"/>
          </a:xfrm>
        </p:spPr>
        <p:txBody>
          <a:bodyPr>
            <a:normAutofit/>
          </a:bodyPr>
          <a:lstStyle/>
          <a:p>
            <a:r>
              <a:rPr lang="en-US" dirty="0" smtClean="0">
                <a:latin typeface="Arial" pitchFamily="34" charset="0"/>
                <a:cs typeface="Arial" pitchFamily="34" charset="0"/>
              </a:rPr>
              <a:t>Once </a:t>
            </a:r>
            <a:r>
              <a:rPr lang="en-US" dirty="0" err="1" smtClean="0">
                <a:latin typeface="Arial" pitchFamily="34" charset="0"/>
                <a:cs typeface="Arial" pitchFamily="34" charset="0"/>
              </a:rPr>
              <a:t>nodejs</a:t>
            </a:r>
            <a:r>
              <a:rPr lang="en-US" dirty="0" smtClean="0">
                <a:latin typeface="Arial" pitchFamily="34" charset="0"/>
                <a:cs typeface="Arial" pitchFamily="34" charset="0"/>
              </a:rPr>
              <a:t> is installed </a:t>
            </a:r>
            <a:r>
              <a:rPr lang="en-US" dirty="0" err="1" smtClean="0">
                <a:latin typeface="Arial" pitchFamily="34" charset="0"/>
                <a:cs typeface="Arial" pitchFamily="34" charset="0"/>
              </a:rPr>
              <a:t>npm</a:t>
            </a:r>
            <a:r>
              <a:rPr lang="en-US" dirty="0" smtClean="0">
                <a:latin typeface="Arial" pitchFamily="34" charset="0"/>
                <a:cs typeface="Arial" pitchFamily="34" charset="0"/>
              </a:rPr>
              <a:t> comes installed with it. NPM basically is the package manager for node. It helps with installing various packages and resolving their various dependencies. It greatly helps with your Node development.</a:t>
            </a:r>
          </a:p>
          <a:p>
            <a:r>
              <a:rPr lang="en-US" dirty="0" err="1" smtClean="0">
                <a:latin typeface="Arial" pitchFamily="34" charset="0"/>
                <a:cs typeface="Arial" pitchFamily="34" charset="0"/>
              </a:rPr>
              <a:t>npm</a:t>
            </a:r>
            <a:r>
              <a:rPr lang="en-US" dirty="0" smtClean="0">
                <a:latin typeface="Arial" pitchFamily="34" charset="0"/>
                <a:cs typeface="Arial" pitchFamily="34" charset="0"/>
              </a:rPr>
              <a:t> init-</a:t>
            </a:r>
          </a:p>
          <a:p>
            <a:r>
              <a:rPr lang="en-US" dirty="0" smtClean="0">
                <a:latin typeface="Arial" pitchFamily="34" charset="0"/>
                <a:cs typeface="Arial" pitchFamily="34" charset="0"/>
              </a:rPr>
              <a:t>This command creates a </a:t>
            </a:r>
            <a:r>
              <a:rPr lang="en-US" dirty="0" err="1" smtClean="0">
                <a:latin typeface="Arial" pitchFamily="34" charset="0"/>
                <a:cs typeface="Arial" pitchFamily="34" charset="0"/>
              </a:rPr>
              <a:t>package.json</a:t>
            </a:r>
            <a:r>
              <a:rPr lang="en-US" dirty="0" smtClean="0">
                <a:latin typeface="Arial" pitchFamily="34" charset="0"/>
                <a:cs typeface="Arial" pitchFamily="34" charset="0"/>
              </a:rPr>
              <a:t> file which contains information about the current project.</a:t>
            </a:r>
          </a:p>
          <a:p>
            <a:r>
              <a:rPr lang="en-US" dirty="0" smtClean="0">
                <a:latin typeface="Arial" pitchFamily="34" charset="0"/>
                <a:cs typeface="Arial" pitchFamily="34" charset="0"/>
              </a:rPr>
              <a:t>Some of this information includes: </a:t>
            </a:r>
          </a:p>
          <a:p>
            <a:r>
              <a:rPr lang="en-US" dirty="0" smtClean="0">
                <a:latin typeface="Arial" pitchFamily="34" charset="0"/>
                <a:cs typeface="Arial" pitchFamily="34" charset="0"/>
              </a:rPr>
              <a:t>A list of node packages required for the project — If another developer wants to run a project, </a:t>
            </a:r>
            <a:r>
              <a:rPr lang="en-US" dirty="0" err="1" smtClean="0">
                <a:latin typeface="Arial" pitchFamily="34" charset="0"/>
                <a:cs typeface="Arial" pitchFamily="34" charset="0"/>
              </a:rPr>
              <a:t>npm</a:t>
            </a:r>
            <a:r>
              <a:rPr lang="en-US" dirty="0" smtClean="0">
                <a:latin typeface="Arial" pitchFamily="34" charset="0"/>
                <a:cs typeface="Arial" pitchFamily="34" charset="0"/>
              </a:rPr>
              <a:t> looks inside </a:t>
            </a:r>
            <a:r>
              <a:rPr lang="en-US" dirty="0" err="1" smtClean="0">
                <a:latin typeface="Arial" pitchFamily="34" charset="0"/>
                <a:cs typeface="Arial" pitchFamily="34" charset="0"/>
              </a:rPr>
              <a:t>package.json</a:t>
            </a:r>
            <a:r>
              <a:rPr lang="en-US" dirty="0" smtClean="0">
                <a:latin typeface="Arial" pitchFamily="34" charset="0"/>
                <a:cs typeface="Arial" pitchFamily="34" charset="0"/>
              </a:rPr>
              <a:t> and downloads the packages in this list. If you have Node(</a:t>
            </a:r>
            <a:r>
              <a:rPr lang="en-US" dirty="0" err="1" smtClean="0">
                <a:latin typeface="Arial" pitchFamily="34" charset="0"/>
                <a:cs typeface="Arial" pitchFamily="34" charset="0"/>
              </a:rPr>
              <a:t>nodejs</a:t>
            </a:r>
            <a:r>
              <a:rPr lang="en-US" dirty="0" smtClean="0">
                <a:latin typeface="Arial" pitchFamily="34" charset="0"/>
                <a:cs typeface="Arial" pitchFamily="34" charset="0"/>
              </a:rPr>
              <a:t>) installed on your computer, you can create a </a:t>
            </a:r>
            <a:r>
              <a:rPr lang="en-US" b="1" dirty="0" err="1" smtClean="0">
                <a:latin typeface="Arial" pitchFamily="34" charset="0"/>
                <a:cs typeface="Arial" pitchFamily="34" charset="0"/>
              </a:rPr>
              <a:t>package.json</a:t>
            </a:r>
            <a:r>
              <a:rPr lang="en-US" b="1" dirty="0" smtClean="0">
                <a:latin typeface="Arial" pitchFamily="34" charset="0"/>
                <a:cs typeface="Arial" pitchFamily="34" charset="0"/>
              </a:rPr>
              <a:t> </a:t>
            </a:r>
            <a:r>
              <a:rPr lang="en-US" dirty="0" smtClean="0">
                <a:latin typeface="Arial" pitchFamily="34" charset="0"/>
                <a:cs typeface="Arial" pitchFamily="34" charset="0"/>
              </a:rPr>
              <a:t>file by typing ‘</a:t>
            </a:r>
            <a:r>
              <a:rPr lang="en-US" dirty="0" err="1" smtClean="0">
                <a:latin typeface="Arial" pitchFamily="34" charset="0"/>
                <a:cs typeface="Arial" pitchFamily="34" charset="0"/>
              </a:rPr>
              <a:t>npm</a:t>
            </a:r>
            <a:r>
              <a:rPr lang="en-US" dirty="0" smtClean="0">
                <a:latin typeface="Arial" pitchFamily="34" charset="0"/>
                <a:cs typeface="Arial" pitchFamily="34" charset="0"/>
              </a:rPr>
              <a:t> init’ into the terminal.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2.PNG"/>
          <p:cNvPicPr>
            <a:picLocks noChangeAspect="1"/>
          </p:cNvPicPr>
          <p:nvPr/>
        </p:nvPicPr>
        <p:blipFill>
          <a:blip r:embed="rId2"/>
          <a:stretch>
            <a:fillRect/>
          </a:stretch>
        </p:blipFill>
        <p:spPr>
          <a:xfrm>
            <a:off x="0" y="1143000"/>
            <a:ext cx="9144000" cy="57149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3.PNG"/>
          <p:cNvPicPr>
            <a:picLocks noChangeAspect="1"/>
          </p:cNvPicPr>
          <p:nvPr/>
        </p:nvPicPr>
        <p:blipFill>
          <a:blip r:embed="rId2"/>
          <a:stretch>
            <a:fillRect/>
          </a:stretch>
        </p:blipFill>
        <p:spPr>
          <a:xfrm>
            <a:off x="0" y="1066800"/>
            <a:ext cx="9144000" cy="57911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
              </a:rPr>
              <a:t>Express.js Post request-</a:t>
            </a:r>
            <a:r>
              <a:rPr lang="en-US" dirty="0" smtClean="0"/>
              <a:t/>
            </a:r>
            <a:br>
              <a:rPr lang="en-US" dirty="0" smtClean="0"/>
            </a:br>
            <a:endParaRPr lang="en-US" dirty="0"/>
          </a:p>
        </p:txBody>
      </p:sp>
      <p:sp>
        <p:nvSpPr>
          <p:cNvPr id="3" name="Content Placeholder 2"/>
          <p:cNvSpPr>
            <a:spLocks noGrp="1"/>
          </p:cNvSpPr>
          <p:nvPr>
            <p:ph idx="1"/>
          </p:nvPr>
        </p:nvSpPr>
        <p:spPr>
          <a:xfrm>
            <a:off x="457200" y="2052919"/>
            <a:ext cx="8305800" cy="4576481"/>
          </a:xfrm>
        </p:spPr>
        <p:txBody>
          <a:bodyPr/>
          <a:lstStyle/>
          <a:p>
            <a:r>
              <a:rPr lang="en-US" sz="2500" dirty="0" smtClean="0">
                <a:latin typeface="Arial" pitchFamily="34" charset="0"/>
                <a:cs typeface="Arial" pitchFamily="34" charset="0"/>
              </a:rPr>
              <a:t>Post method facilitates you to send large amount of data because data is send in the body. Post method is secure because data is not visible in URL bar but it is not used as popularly as GET method. </a:t>
            </a:r>
            <a:endParaRPr lang="en-US" sz="2500" dirty="0" smtClean="0">
              <a:latin typeface="Arial" pitchFamily="34" charset="0"/>
              <a:cs typeface="Arial" pitchFamily="34" charset="0"/>
            </a:endParaRPr>
          </a:p>
          <a:p>
            <a:r>
              <a:rPr lang="en-US" sz="2500" dirty="0" smtClean="0">
                <a:latin typeface="Arial" pitchFamily="34" charset="0"/>
                <a:cs typeface="Arial" pitchFamily="34" charset="0"/>
              </a:rPr>
              <a:t>On </a:t>
            </a:r>
            <a:r>
              <a:rPr lang="en-US" sz="2500" dirty="0" smtClean="0">
                <a:latin typeface="Arial" pitchFamily="34" charset="0"/>
                <a:cs typeface="Arial" pitchFamily="34" charset="0"/>
              </a:rPr>
              <a:t>the other hand GET method is more efficient and used more than POST.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entury "/>
              </a:rPr>
              <a:t>Example-</a:t>
            </a:r>
            <a:r>
              <a:rPr lang="en-US" dirty="0" smtClean="0"/>
              <a:t/>
            </a:r>
            <a:br>
              <a:rPr lang="en-US" dirty="0" smtClean="0"/>
            </a:br>
            <a:endParaRPr lang="en-US" dirty="0"/>
          </a:p>
        </p:txBody>
      </p:sp>
      <p:pic>
        <p:nvPicPr>
          <p:cNvPr id="4" name="Content Placeholder 3" descr="osc_14.PNG"/>
          <p:cNvPicPr>
            <a:picLocks noGrp="1" noChangeAspect="1"/>
          </p:cNvPicPr>
          <p:nvPr>
            <p:ph idx="1"/>
          </p:nvPr>
        </p:nvPicPr>
        <p:blipFill>
          <a:blip r:embed="rId2"/>
          <a:stretch>
            <a:fillRect/>
          </a:stretch>
        </p:blipFill>
        <p:spPr>
          <a:xfrm>
            <a:off x="381000" y="1447800"/>
            <a:ext cx="8534400" cy="52578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7.PNG"/>
          <p:cNvPicPr>
            <a:picLocks noChangeAspect="1"/>
          </p:cNvPicPr>
          <p:nvPr/>
        </p:nvPicPr>
        <p:blipFill>
          <a:blip r:embed="rId2"/>
          <a:stretch>
            <a:fillRect/>
          </a:stretch>
        </p:blipFill>
        <p:spPr>
          <a:xfrm>
            <a:off x="0" y="609600"/>
            <a:ext cx="9144000" cy="624839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5.PNG"/>
          <p:cNvPicPr>
            <a:picLocks noChangeAspect="1"/>
          </p:cNvPicPr>
          <p:nvPr/>
        </p:nvPicPr>
        <p:blipFill>
          <a:blip r:embed="rId2"/>
          <a:stretch>
            <a:fillRect/>
          </a:stretch>
        </p:blipFill>
        <p:spPr>
          <a:xfrm>
            <a:off x="0" y="992384"/>
            <a:ext cx="9144000" cy="586561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6.PNG"/>
          <p:cNvPicPr>
            <a:picLocks noChangeAspect="1"/>
          </p:cNvPicPr>
          <p:nvPr/>
        </p:nvPicPr>
        <p:blipFill>
          <a:blip r:embed="rId2"/>
          <a:stretch>
            <a:fillRect/>
          </a:stretch>
        </p:blipFill>
        <p:spPr>
          <a:xfrm>
            <a:off x="0" y="992384"/>
            <a:ext cx="9144000" cy="5865615"/>
          </a:xfrm>
          <a:prstGeom prst="rect">
            <a:avLst/>
          </a:prstGeom>
        </p:spPr>
      </p:pic>
      <p:sp>
        <p:nvSpPr>
          <p:cNvPr id="3" name="TextBox 2"/>
          <p:cNvSpPr txBox="1"/>
          <p:nvPr/>
        </p:nvSpPr>
        <p:spPr>
          <a:xfrm>
            <a:off x="381000" y="304800"/>
            <a:ext cx="8305800" cy="677108"/>
          </a:xfrm>
          <a:prstGeom prst="rect">
            <a:avLst/>
          </a:prstGeom>
          <a:noFill/>
        </p:spPr>
        <p:txBody>
          <a:bodyPr wrap="square" rtlCol="0">
            <a:spAutoFit/>
          </a:bodyPr>
          <a:lstStyle/>
          <a:p>
            <a:r>
              <a:rPr lang="en-US" sz="2000" dirty="0" smtClean="0">
                <a:latin typeface="Century "/>
              </a:rPr>
              <a:t>In </a:t>
            </a:r>
            <a:r>
              <a:rPr lang="en-US" sz="2000" dirty="0" smtClean="0">
                <a:latin typeface="Century "/>
              </a:rPr>
              <a:t>below snippet </a:t>
            </a:r>
            <a:r>
              <a:rPr lang="en-US" sz="2000" dirty="0" smtClean="0">
                <a:latin typeface="Century "/>
              </a:rPr>
              <a:t>no entries are visible in the </a:t>
            </a:r>
            <a:r>
              <a:rPr lang="en-US" sz="2000" dirty="0" err="1" smtClean="0">
                <a:latin typeface="Century "/>
              </a:rPr>
              <a:t>url</a:t>
            </a:r>
            <a:r>
              <a:rPr lang="en-US" sz="2000" dirty="0" smtClean="0">
                <a:latin typeface="Century "/>
              </a:rPr>
              <a:t> bar unlike get method.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
              </a:rPr>
              <a:t>Express.js Routing-</a:t>
            </a:r>
            <a:r>
              <a:rPr lang="en-US" dirty="0" smtClean="0"/>
              <a:t/>
            </a:r>
            <a:br>
              <a:rPr lang="en-US" dirty="0" smtClean="0"/>
            </a:br>
            <a:endParaRPr lang="en-US" dirty="0"/>
          </a:p>
        </p:txBody>
      </p:sp>
      <p:sp>
        <p:nvSpPr>
          <p:cNvPr id="3" name="Content Placeholder 2"/>
          <p:cNvSpPr>
            <a:spLocks noGrp="1"/>
          </p:cNvSpPr>
          <p:nvPr>
            <p:ph idx="1"/>
          </p:nvPr>
        </p:nvSpPr>
        <p:spPr>
          <a:xfrm>
            <a:off x="457200" y="2052919"/>
            <a:ext cx="8305800" cy="4576481"/>
          </a:xfrm>
        </p:spPr>
        <p:txBody>
          <a:bodyPr/>
          <a:lstStyle/>
          <a:p>
            <a:r>
              <a:rPr lang="en-US" sz="2500" dirty="0" smtClean="0">
                <a:latin typeface="Arial" pitchFamily="34" charset="0"/>
                <a:cs typeface="Arial" pitchFamily="34" charset="0"/>
              </a:rPr>
              <a:t>Routing is made from the word route. It is used to determine the specific behavior of an application. </a:t>
            </a:r>
            <a:endParaRPr lang="en-US" sz="2500" dirty="0" smtClean="0">
              <a:latin typeface="Arial" pitchFamily="34" charset="0"/>
              <a:cs typeface="Arial" pitchFamily="34" charset="0"/>
            </a:endParaRPr>
          </a:p>
          <a:p>
            <a:r>
              <a:rPr lang="en-US" sz="2500" dirty="0" smtClean="0">
                <a:latin typeface="Arial" pitchFamily="34" charset="0"/>
                <a:cs typeface="Arial" pitchFamily="34" charset="0"/>
              </a:rPr>
              <a:t>It </a:t>
            </a:r>
            <a:r>
              <a:rPr lang="en-US" sz="2500" dirty="0" smtClean="0">
                <a:latin typeface="Arial" pitchFamily="34" charset="0"/>
                <a:cs typeface="Arial" pitchFamily="34" charset="0"/>
              </a:rPr>
              <a:t>specifies how an application responds to a client request to a particular route, </a:t>
            </a:r>
            <a:r>
              <a:rPr lang="en-US" sz="2500" dirty="0" err="1" smtClean="0">
                <a:latin typeface="Arial" pitchFamily="34" charset="0"/>
                <a:cs typeface="Arial" pitchFamily="34" charset="0"/>
              </a:rPr>
              <a:t>url</a:t>
            </a:r>
            <a:r>
              <a:rPr lang="en-US" sz="2500" dirty="0" smtClean="0">
                <a:latin typeface="Arial" pitchFamily="34" charset="0"/>
                <a:cs typeface="Arial" pitchFamily="34" charset="0"/>
              </a:rPr>
              <a:t> </a:t>
            </a:r>
            <a:r>
              <a:rPr lang="en-US" sz="2500" dirty="0" smtClean="0">
                <a:latin typeface="Arial" pitchFamily="34" charset="0"/>
                <a:cs typeface="Arial" pitchFamily="34" charset="0"/>
              </a:rPr>
              <a:t>or path and a specific HTTP request method (GET, POST, etc.). It can handle different types of HTTP requests.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
              </a:rPr>
              <a:t>Example-</a:t>
            </a:r>
            <a:r>
              <a:rPr lang="en-US" dirty="0" smtClean="0"/>
              <a:t/>
            </a:r>
            <a:br>
              <a:rPr lang="en-US" dirty="0" smtClean="0"/>
            </a:br>
            <a:endParaRPr lang="en-US" dirty="0"/>
          </a:p>
        </p:txBody>
      </p:sp>
      <p:pic>
        <p:nvPicPr>
          <p:cNvPr id="4" name="Content Placeholder 3" descr="osc_24.PNG"/>
          <p:cNvPicPr>
            <a:picLocks noGrp="1" noChangeAspect="1"/>
          </p:cNvPicPr>
          <p:nvPr>
            <p:ph idx="1"/>
          </p:nvPr>
        </p:nvPicPr>
        <p:blipFill>
          <a:blip r:embed="rId2"/>
          <a:stretch>
            <a:fillRect/>
          </a:stretch>
        </p:blipFill>
        <p:spPr>
          <a:xfrm>
            <a:off x="0" y="1219200"/>
            <a:ext cx="8991600" cy="5638799"/>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9.PNG"/>
          <p:cNvPicPr>
            <a:picLocks noChangeAspect="1"/>
          </p:cNvPicPr>
          <p:nvPr/>
        </p:nvPicPr>
        <p:blipFill>
          <a:blip r:embed="rId2"/>
          <a:stretch>
            <a:fillRect/>
          </a:stretch>
        </p:blipFill>
        <p:spPr>
          <a:xfrm>
            <a:off x="0" y="992384"/>
            <a:ext cx="9144000" cy="58656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PNG"/>
          <p:cNvPicPr>
            <a:picLocks noChangeAspect="1"/>
          </p:cNvPicPr>
          <p:nvPr/>
        </p:nvPicPr>
        <p:blipFill>
          <a:blip r:embed="rId2"/>
          <a:stretch>
            <a:fillRect/>
          </a:stretch>
        </p:blipFill>
        <p:spPr>
          <a:xfrm>
            <a:off x="0" y="1371600"/>
            <a:ext cx="9144000" cy="5486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20.PNG"/>
          <p:cNvPicPr>
            <a:picLocks noChangeAspect="1"/>
          </p:cNvPicPr>
          <p:nvPr/>
        </p:nvPicPr>
        <p:blipFill>
          <a:blip r:embed="rId2"/>
          <a:stretch>
            <a:fillRect/>
          </a:stretch>
        </p:blipFill>
        <p:spPr>
          <a:xfrm>
            <a:off x="0" y="992384"/>
            <a:ext cx="9144000" cy="586561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21.PNG"/>
          <p:cNvPicPr>
            <a:picLocks noChangeAspect="1"/>
          </p:cNvPicPr>
          <p:nvPr/>
        </p:nvPicPr>
        <p:blipFill>
          <a:blip r:embed="rId2"/>
          <a:stretch>
            <a:fillRect/>
          </a:stretch>
        </p:blipFill>
        <p:spPr>
          <a:xfrm>
            <a:off x="0" y="685800"/>
            <a:ext cx="9144000" cy="617219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22.PNG"/>
          <p:cNvPicPr>
            <a:picLocks noChangeAspect="1"/>
          </p:cNvPicPr>
          <p:nvPr/>
        </p:nvPicPr>
        <p:blipFill>
          <a:blip r:embed="rId2"/>
          <a:stretch>
            <a:fillRect/>
          </a:stretch>
        </p:blipFill>
        <p:spPr>
          <a:xfrm>
            <a:off x="0" y="992384"/>
            <a:ext cx="9144000" cy="58656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2.PNG"/>
          <p:cNvPicPr>
            <a:picLocks noChangeAspect="1"/>
          </p:cNvPicPr>
          <p:nvPr/>
        </p:nvPicPr>
        <p:blipFill>
          <a:blip r:embed="rId2"/>
          <a:stretch>
            <a:fillRect/>
          </a:stretch>
        </p:blipFill>
        <p:spPr>
          <a:xfrm>
            <a:off x="0" y="1295400"/>
            <a:ext cx="9144000" cy="5562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Century "/>
                <a:cs typeface="Arial" pitchFamily="34" charset="0"/>
              </a:rPr>
              <a:t>npm</a:t>
            </a:r>
            <a:r>
              <a:rPr lang="en-US" b="1" dirty="0" smtClean="0">
                <a:latin typeface="Century "/>
                <a:cs typeface="Arial" pitchFamily="34" charset="0"/>
              </a:rPr>
              <a:t> install express-</a:t>
            </a:r>
            <a:r>
              <a:rPr lang="en-US" dirty="0" smtClean="0"/>
              <a:t/>
            </a:r>
            <a:br>
              <a:rPr lang="en-US" dirty="0" smtClean="0"/>
            </a:br>
            <a:endParaRPr lang="en-US" dirty="0"/>
          </a:p>
        </p:txBody>
      </p:sp>
      <p:sp>
        <p:nvSpPr>
          <p:cNvPr id="3" name="Content Placeholder 2"/>
          <p:cNvSpPr>
            <a:spLocks noGrp="1"/>
          </p:cNvSpPr>
          <p:nvPr>
            <p:ph idx="1"/>
          </p:nvPr>
        </p:nvSpPr>
        <p:spPr>
          <a:xfrm>
            <a:off x="609600" y="2895600"/>
            <a:ext cx="7391400" cy="3352800"/>
          </a:xfrm>
        </p:spPr>
        <p:txBody>
          <a:bodyPr>
            <a:normAutofit/>
          </a:bodyPr>
          <a:lstStyle/>
          <a:p>
            <a:r>
              <a:rPr lang="en-US" sz="2500" dirty="0" smtClean="0">
                <a:latin typeface="Arial" pitchFamily="34" charset="0"/>
                <a:cs typeface="Arial" pitchFamily="34" charset="0"/>
              </a:rPr>
              <a:t>This command installs express for your current project only. These can be seen in the </a:t>
            </a:r>
            <a:r>
              <a:rPr lang="en-US" sz="2500" dirty="0" err="1" smtClean="0">
                <a:latin typeface="Arial" pitchFamily="34" charset="0"/>
                <a:cs typeface="Arial" pitchFamily="34" charset="0"/>
              </a:rPr>
              <a:t>package.json</a:t>
            </a:r>
            <a:r>
              <a:rPr lang="en-US" sz="2500" dirty="0" smtClean="0">
                <a:latin typeface="Arial" pitchFamily="34" charset="0"/>
                <a:cs typeface="Arial" pitchFamily="34" charset="0"/>
              </a:rPr>
              <a:t> file under the dependencies</a:t>
            </a:r>
            <a:endParaRPr lang="en-US" sz="25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3.PNG"/>
          <p:cNvPicPr>
            <a:picLocks noChangeAspect="1"/>
          </p:cNvPicPr>
          <p:nvPr/>
        </p:nvPicPr>
        <p:blipFill>
          <a:blip r:embed="rId2"/>
          <a:stretch>
            <a:fillRect/>
          </a:stretch>
        </p:blipFill>
        <p:spPr>
          <a:xfrm>
            <a:off x="0" y="1295400"/>
            <a:ext cx="9144000" cy="5562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Century "/>
              </a:rPr>
              <a:t>npm</a:t>
            </a:r>
            <a:r>
              <a:rPr lang="en-US" b="1" dirty="0" smtClean="0">
                <a:latin typeface="Century "/>
              </a:rPr>
              <a:t> install </a:t>
            </a:r>
            <a:r>
              <a:rPr lang="en-US" b="1" dirty="0" err="1" smtClean="0">
                <a:latin typeface="Century "/>
              </a:rPr>
              <a:t>nodemon</a:t>
            </a:r>
            <a:r>
              <a:rPr lang="en-US" b="1" dirty="0" smtClean="0">
                <a:latin typeface="Century "/>
              </a:rPr>
              <a:t>-</a:t>
            </a:r>
            <a:endParaRPr lang="en-US" b="1" dirty="0">
              <a:latin typeface="Century "/>
            </a:endParaRPr>
          </a:p>
        </p:txBody>
      </p:sp>
      <p:sp>
        <p:nvSpPr>
          <p:cNvPr id="3" name="Content Placeholder 2"/>
          <p:cNvSpPr>
            <a:spLocks noGrp="1"/>
          </p:cNvSpPr>
          <p:nvPr>
            <p:ph idx="1"/>
          </p:nvPr>
        </p:nvSpPr>
        <p:spPr>
          <a:xfrm>
            <a:off x="533400" y="3048000"/>
            <a:ext cx="8153400" cy="3429000"/>
          </a:xfrm>
        </p:spPr>
        <p:txBody>
          <a:bodyPr/>
          <a:lstStyle/>
          <a:p>
            <a:r>
              <a:rPr lang="en-US" sz="2500" dirty="0" smtClean="0">
                <a:latin typeface="Arial" pitchFamily="34" charset="0"/>
                <a:cs typeface="Arial" pitchFamily="34" charset="0"/>
              </a:rPr>
              <a:t>This command installs </a:t>
            </a:r>
            <a:r>
              <a:rPr lang="en-US" sz="2500" dirty="0" err="1" smtClean="0">
                <a:latin typeface="Arial" pitchFamily="34" charset="0"/>
                <a:cs typeface="Arial" pitchFamily="34" charset="0"/>
              </a:rPr>
              <a:t>nodemon</a:t>
            </a:r>
            <a:r>
              <a:rPr lang="en-US" sz="2500" dirty="0" smtClean="0">
                <a:latin typeface="Arial" pitchFamily="34" charset="0"/>
                <a:cs typeface="Arial" pitchFamily="34" charset="0"/>
              </a:rPr>
              <a:t> package in the current project or directory. It automatically restarts the server whenever changes are made in the main file of the express and saved. </a:t>
            </a:r>
            <a:r>
              <a:rPr lang="en-US" sz="2500" dirty="0" err="1" smtClean="0">
                <a:latin typeface="Arial" pitchFamily="34" charset="0"/>
                <a:cs typeface="Arial" pitchFamily="34" charset="0"/>
              </a:rPr>
              <a:t>Eg</a:t>
            </a:r>
            <a:r>
              <a:rPr lang="en-US" sz="2500" dirty="0" smtClean="0">
                <a:latin typeface="Arial" pitchFamily="34" charset="0"/>
                <a:cs typeface="Arial" pitchFamily="34" charset="0"/>
              </a:rPr>
              <a:t>. Use ‘</a:t>
            </a:r>
            <a:r>
              <a:rPr lang="en-US" sz="2500" dirty="0" err="1" smtClean="0">
                <a:latin typeface="Arial" pitchFamily="34" charset="0"/>
                <a:cs typeface="Arial" pitchFamily="34" charset="0"/>
              </a:rPr>
              <a:t>nodemon</a:t>
            </a:r>
            <a:r>
              <a:rPr lang="en-US" sz="2500" dirty="0" smtClean="0">
                <a:latin typeface="Arial" pitchFamily="34" charset="0"/>
                <a:cs typeface="Arial" pitchFamily="34" charset="0"/>
              </a:rPr>
              <a:t> basic_express.js’ command.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4.PNG"/>
          <p:cNvPicPr>
            <a:picLocks noChangeAspect="1"/>
          </p:cNvPicPr>
          <p:nvPr/>
        </p:nvPicPr>
        <p:blipFill>
          <a:blip r:embed="rId2"/>
          <a:stretch>
            <a:fillRect/>
          </a:stretch>
        </p:blipFill>
        <p:spPr>
          <a:xfrm>
            <a:off x="0" y="1219200"/>
            <a:ext cx="9144000" cy="56387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5.PNG"/>
          <p:cNvPicPr>
            <a:picLocks noChangeAspect="1"/>
          </p:cNvPicPr>
          <p:nvPr/>
        </p:nvPicPr>
        <p:blipFill>
          <a:blip r:embed="rId2"/>
          <a:stretch>
            <a:fillRect/>
          </a:stretch>
        </p:blipFill>
        <p:spPr>
          <a:xfrm>
            <a:off x="0" y="1219201"/>
            <a:ext cx="9144000" cy="563879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tf00001029_wac</Template>
  <TotalTime>67</TotalTime>
  <Words>690</Words>
  <Application>Microsoft Office PowerPoint</Application>
  <PresentationFormat>On-screen Show (4:3)</PresentationFormat>
  <Paragraphs>49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Ion</vt:lpstr>
      <vt:lpstr>EXPRESS PRESENTATION- </vt:lpstr>
      <vt:lpstr>NPM – </vt:lpstr>
      <vt:lpstr>Slide 3</vt:lpstr>
      <vt:lpstr>Slide 4</vt:lpstr>
      <vt:lpstr>npm install express- </vt:lpstr>
      <vt:lpstr>Slide 6</vt:lpstr>
      <vt:lpstr>npm install nodemon-</vt:lpstr>
      <vt:lpstr>Slide 8</vt:lpstr>
      <vt:lpstr>Slide 9</vt:lpstr>
      <vt:lpstr>Slide 10</vt:lpstr>
      <vt:lpstr>Express.js Request Object- </vt:lpstr>
      <vt:lpstr>Slide 12</vt:lpstr>
      <vt:lpstr>Slide 13</vt:lpstr>
      <vt:lpstr>Slide 14</vt:lpstr>
      <vt:lpstr>Express.js Response Object- </vt:lpstr>
      <vt:lpstr>Slide 16</vt:lpstr>
      <vt:lpstr>Express.js Get request- </vt:lpstr>
      <vt:lpstr>EXAMPLE-</vt:lpstr>
      <vt:lpstr>Slide 19</vt:lpstr>
      <vt:lpstr>Slide 20</vt:lpstr>
      <vt:lpstr>Slide 21</vt:lpstr>
      <vt:lpstr>Express.js Post request- </vt:lpstr>
      <vt:lpstr>Example- </vt:lpstr>
      <vt:lpstr>Slide 24</vt:lpstr>
      <vt:lpstr>Slide 25</vt:lpstr>
      <vt:lpstr>Slide 26</vt:lpstr>
      <vt:lpstr>Express.js Routing- </vt:lpstr>
      <vt:lpstr>Example- </vt:lpstr>
      <vt:lpstr>Slide 29</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 PRESENTATION- </dc:title>
  <dc:creator>Sa  HEAL</dc:creator>
  <cp:lastModifiedBy>my</cp:lastModifiedBy>
  <cp:revision>8</cp:revision>
  <dcterms:created xsi:type="dcterms:W3CDTF">2006-08-16T00:00:00Z</dcterms:created>
  <dcterms:modified xsi:type="dcterms:W3CDTF">2021-04-16T19:24:41Z</dcterms:modified>
</cp:coreProperties>
</file>