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79" r:id="rId4"/>
    <p:sldId id="280" r:id="rId5"/>
    <p:sldId id="281" r:id="rId6"/>
    <p:sldId id="282" r:id="rId7"/>
    <p:sldId id="283" r:id="rId8"/>
    <p:sldId id="284"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5" r:id="rId26"/>
    <p:sldId id="276" r:id="rId27"/>
    <p:sldId id="277" r:id="rId28"/>
    <p:sldId id="273" r:id="rId29"/>
    <p:sldId id="27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9"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F020A4-8B90-46F3-9058-4BF6284230E8}"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10648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F020A4-8B90-46F3-9058-4BF6284230E8}"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395103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F020A4-8B90-46F3-9058-4BF6284230E8}"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722902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F020A4-8B90-46F3-9058-4BF6284230E8}"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
        <p:nvSpPr>
          <p:cNvPr id="12" name="TextBox 11"/>
          <p:cNvSpPr txBox="1"/>
          <p:nvPr/>
        </p:nvSpPr>
        <p:spPr>
          <a:xfrm>
            <a:off x="898295" y="971254"/>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637975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020A4-8B90-46F3-9058-4BF6284230E8}"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924806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F020A4-8B90-46F3-9058-4BF6284230E8}" type="datetimeFigureOut">
              <a:rPr lang="en-IN" smtClean="0"/>
              <a:t>17-04-2021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1699285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3"/>
            <a:ext cx="2940051"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19" name="Straight Connector 18"/>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F020A4-8B90-46F3-9058-4BF6284230E8}" type="datetimeFigureOut">
              <a:rPr lang="en-IN" smtClean="0"/>
              <a:t>17-04-2021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4135416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020A4-8B90-46F3-9058-4BF6284230E8}"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1629501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020A4-8B90-46F3-9058-4BF6284230E8}"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367005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6F020A4-8B90-46F3-9058-4BF6284230E8}"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359682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020A4-8B90-46F3-9058-4BF6284230E8}"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3081625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F020A4-8B90-46F3-9058-4BF6284230E8}"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275117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F020A4-8B90-46F3-9058-4BF6284230E8}" type="datetimeFigureOut">
              <a:rPr lang="en-IN" smtClean="0"/>
              <a:t>17-04-2021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5911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6F020A4-8B90-46F3-9058-4BF6284230E8}" type="datetimeFigureOut">
              <a:rPr lang="en-IN" smtClean="0"/>
              <a:t>17-04-2021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208915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6F020A4-8B90-46F3-9058-4BF6284230E8}" type="datetimeFigureOut">
              <a:rPr lang="en-IN" smtClean="0"/>
              <a:t>17-04-2021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246794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2"/>
            <a:ext cx="3401063" cy="2895599"/>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6F020A4-8B90-46F3-9058-4BF6284230E8}" type="datetimeFigureOut">
              <a:rPr lang="en-IN" smtClean="0"/>
              <a:t>17-04-2021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29648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F020A4-8B90-46F3-9058-4BF6284230E8}"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12605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1"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6F020A4-8B90-46F3-9058-4BF6284230E8}" type="datetimeFigureOut">
              <a:rPr lang="en-IN" smtClean="0"/>
              <a:t>17-04-2021</a:t>
            </a:fld>
            <a:endParaRPr lang="en-IN"/>
          </a:p>
        </p:txBody>
      </p:sp>
      <p:sp>
        <p:nvSpPr>
          <p:cNvPr id="5" name="Footer Placeholder 4"/>
          <p:cNvSpPr>
            <a:spLocks noGrp="1"/>
          </p:cNvSpPr>
          <p:nvPr>
            <p:ph type="ftr" sz="quarter" idx="3"/>
          </p:nvPr>
        </p:nvSpPr>
        <p:spPr>
          <a:xfrm rot="5400000">
            <a:off x="8951575" y="3225299"/>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7DE161-B365-4C3F-9FBC-7682850291A8}" type="slidenum">
              <a:rPr lang="en-IN" smtClean="0"/>
              <a:t>‹#›</a:t>
            </a:fld>
            <a:endParaRPr lang="en-IN"/>
          </a:p>
        </p:txBody>
      </p:sp>
    </p:spTree>
    <p:extLst>
      <p:ext uri="{BB962C8B-B14F-4D97-AF65-F5344CB8AC3E}">
        <p14:creationId xmlns:p14="http://schemas.microsoft.com/office/powerpoint/2010/main" val="18763696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189"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32" indent="-28574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971"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160"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349"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937"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726"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914"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103"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cpp-tutorial"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mongodb.com/try/download/community" TargetMode="Externa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mongodb.com/try/download/community"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1F49-226D-4B08-9275-99C68C56BC3F}"/>
              </a:ext>
            </a:extLst>
          </p:cNvPr>
          <p:cNvSpPr>
            <a:spLocks noGrp="1"/>
          </p:cNvSpPr>
          <p:nvPr>
            <p:ph type="ctrTitle"/>
          </p:nvPr>
        </p:nvSpPr>
        <p:spPr>
          <a:xfrm>
            <a:off x="928254" y="213064"/>
            <a:ext cx="10335491" cy="3215936"/>
          </a:xfrm>
        </p:spPr>
        <p:txBody>
          <a:bodyPr/>
          <a:lstStyle/>
          <a:p>
            <a:r>
              <a:rPr lang="en-IN" dirty="0">
                <a:latin typeface="Arial Rounded MT Bold" panose="020F0704030504030204" pitchFamily="34" charset="0"/>
                <a:cs typeface="Arial" panose="020B0604020202020204" pitchFamily="34" charset="0"/>
              </a:rPr>
              <a:t>						</a:t>
            </a:r>
            <a:r>
              <a:rPr lang="en-IN" sz="6600" dirty="0">
                <a:latin typeface="Arial Rounded MT Bold" panose="020F0704030504030204" pitchFamily="34" charset="0"/>
                <a:cs typeface="Arial" panose="020B0604020202020204" pitchFamily="34" charset="0"/>
              </a:rPr>
              <a:t>	Intro to </a:t>
            </a:r>
            <a:br>
              <a:rPr lang="en-IN" sz="6600" dirty="0">
                <a:latin typeface="Arial Rounded MT Bold" panose="020F0704030504030204" pitchFamily="34" charset="0"/>
                <a:cs typeface="Arial" panose="020B0604020202020204" pitchFamily="34" charset="0"/>
              </a:rPr>
            </a:br>
            <a:r>
              <a:rPr lang="en-IN" sz="6600" dirty="0" err="1">
                <a:solidFill>
                  <a:srgbClr val="00FF00"/>
                </a:solidFill>
                <a:latin typeface="Arial Rounded MT Bold" panose="020F0704030504030204" pitchFamily="34" charset="0"/>
                <a:cs typeface="Arial" panose="020B0604020202020204" pitchFamily="34" charset="0"/>
              </a:rPr>
              <a:t>MongoDB,</a:t>
            </a:r>
            <a:r>
              <a:rPr lang="en-IN" sz="6600" dirty="0" err="1">
                <a:solidFill>
                  <a:srgbClr val="FF0000"/>
                </a:solidFill>
                <a:latin typeface="Arial Rounded MT Bold" panose="020F0704030504030204" pitchFamily="34" charset="0"/>
                <a:cs typeface="Arial" panose="020B0604020202020204" pitchFamily="34" charset="0"/>
              </a:rPr>
              <a:t>NodeJS</a:t>
            </a:r>
            <a:r>
              <a:rPr lang="en-IN" sz="6600" dirty="0">
                <a:solidFill>
                  <a:srgbClr val="FF0000"/>
                </a:solidFill>
                <a:latin typeface="Arial Rounded MT Bold" panose="020F0704030504030204" pitchFamily="34" charset="0"/>
                <a:cs typeface="Arial" panose="020B0604020202020204" pitchFamily="34" charset="0"/>
              </a:rPr>
              <a:t> and 							 </a:t>
            </a:r>
            <a:r>
              <a:rPr lang="en-IN" sz="6600" dirty="0" err="1">
                <a:solidFill>
                  <a:schemeClr val="tx1"/>
                </a:solidFill>
                <a:latin typeface="Arial Rounded MT Bold" panose="020F0704030504030204" pitchFamily="34" charset="0"/>
                <a:cs typeface="Arial" panose="020B0604020202020204" pitchFamily="34" charset="0"/>
              </a:rPr>
              <a:t>ExpressJS</a:t>
            </a:r>
            <a:endParaRPr lang="en-IN" dirty="0">
              <a:solidFill>
                <a:schemeClr val="tx1"/>
              </a:solidFill>
              <a:latin typeface="Arial Rounded MT Bold" panose="020F07040305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460FA4E4-A4E2-4C90-84C2-5161A6CED472}"/>
              </a:ext>
            </a:extLst>
          </p:cNvPr>
          <p:cNvSpPr txBox="1"/>
          <p:nvPr/>
        </p:nvSpPr>
        <p:spPr>
          <a:xfrm>
            <a:off x="1205345" y="3698088"/>
            <a:ext cx="9213273" cy="1815882"/>
          </a:xfrm>
          <a:prstGeom prst="rect">
            <a:avLst/>
          </a:prstGeom>
          <a:noFill/>
        </p:spPr>
        <p:txBody>
          <a:bodyPr wrap="square" rtlCol="0">
            <a:spAutoFit/>
          </a:bodyPr>
          <a:lstStyle/>
          <a:p>
            <a:r>
              <a:rPr lang="en-IN" sz="2800" dirty="0">
                <a:latin typeface="Comic Sans MS" panose="030F0702030302020204" pitchFamily="66" charset="0"/>
              </a:rPr>
              <a:t>Presenters</a:t>
            </a:r>
          </a:p>
          <a:p>
            <a:pPr marL="457200" indent="-457200">
              <a:buFont typeface="Arial" panose="020B0604020202020204" pitchFamily="34" charset="0"/>
              <a:buChar char="•"/>
            </a:pPr>
            <a:r>
              <a:rPr lang="en-IN" sz="2800" dirty="0">
                <a:latin typeface="Comic Sans MS" panose="030F0702030302020204" pitchFamily="66" charset="0"/>
              </a:rPr>
              <a:t>Shaikh Mohammed </a:t>
            </a:r>
            <a:r>
              <a:rPr lang="en-IN" sz="2800" dirty="0">
                <a:solidFill>
                  <a:srgbClr val="00FF00"/>
                </a:solidFill>
                <a:latin typeface="Comic Sans MS" panose="030F0702030302020204" pitchFamily="66" charset="0"/>
              </a:rPr>
              <a:t>Ammar</a:t>
            </a:r>
            <a:r>
              <a:rPr lang="en-IN" sz="2800" dirty="0">
                <a:latin typeface="Comic Sans MS" panose="030F0702030302020204" pitchFamily="66" charset="0"/>
              </a:rPr>
              <a:t> (</a:t>
            </a:r>
            <a:r>
              <a:rPr lang="en-IN" sz="2800" dirty="0">
                <a:solidFill>
                  <a:srgbClr val="FF0000"/>
                </a:solidFill>
                <a:latin typeface="Comic Sans MS" panose="030F0702030302020204" pitchFamily="66" charset="0"/>
              </a:rPr>
              <a:t>191080071</a:t>
            </a:r>
            <a:r>
              <a:rPr lang="en-IN" sz="2800" dirty="0">
                <a:latin typeface="Comic Sans MS" panose="030F0702030302020204" pitchFamily="66" charset="0"/>
              </a:rPr>
              <a:t>)</a:t>
            </a:r>
          </a:p>
          <a:p>
            <a:pPr marL="457200" indent="-457200">
              <a:buFont typeface="Arial" panose="020B0604020202020204" pitchFamily="34" charset="0"/>
              <a:buChar char="•"/>
            </a:pPr>
            <a:r>
              <a:rPr lang="en-IN" sz="2800" dirty="0">
                <a:solidFill>
                  <a:srgbClr val="00FF00"/>
                </a:solidFill>
                <a:latin typeface="Comic Sans MS" panose="030F0702030302020204" pitchFamily="66" charset="0"/>
              </a:rPr>
              <a:t>Nityansh</a:t>
            </a:r>
            <a:r>
              <a:rPr lang="en-IN" sz="2800" dirty="0">
                <a:latin typeface="Comic Sans MS" panose="030F0702030302020204" pitchFamily="66" charset="0"/>
              </a:rPr>
              <a:t> Doshi (</a:t>
            </a:r>
            <a:r>
              <a:rPr lang="en-IN" sz="2800" dirty="0">
                <a:solidFill>
                  <a:srgbClr val="FF0000"/>
                </a:solidFill>
                <a:latin typeface="Comic Sans MS" panose="030F0702030302020204" pitchFamily="66" charset="0"/>
              </a:rPr>
              <a:t>191080053</a:t>
            </a:r>
            <a:r>
              <a:rPr lang="en-IN" sz="2800" dirty="0">
                <a:latin typeface="Comic Sans MS" panose="030F0702030302020204" pitchFamily="66" charset="0"/>
              </a:rPr>
              <a:t>)</a:t>
            </a:r>
          </a:p>
          <a:p>
            <a:pPr marL="457200" indent="-457200">
              <a:buFont typeface="Arial" panose="020B0604020202020204" pitchFamily="34" charset="0"/>
              <a:buChar char="•"/>
            </a:pPr>
            <a:r>
              <a:rPr lang="en-IN" sz="2800" dirty="0">
                <a:solidFill>
                  <a:srgbClr val="00FF00"/>
                </a:solidFill>
                <a:latin typeface="Comic Sans MS" panose="030F0702030302020204" pitchFamily="66" charset="0"/>
              </a:rPr>
              <a:t>Sahil</a:t>
            </a:r>
            <a:r>
              <a:rPr lang="en-IN" sz="2800" dirty="0">
                <a:latin typeface="Comic Sans MS" panose="030F0702030302020204" pitchFamily="66" charset="0"/>
              </a:rPr>
              <a:t> </a:t>
            </a:r>
            <a:r>
              <a:rPr lang="en-IN" sz="2800" dirty="0" err="1">
                <a:latin typeface="Comic Sans MS" panose="030F0702030302020204" pitchFamily="66" charset="0"/>
              </a:rPr>
              <a:t>Satpute</a:t>
            </a:r>
            <a:r>
              <a:rPr lang="en-IN" sz="2800" dirty="0">
                <a:latin typeface="Comic Sans MS" panose="030F0702030302020204" pitchFamily="66" charset="0"/>
              </a:rPr>
              <a:t> (</a:t>
            </a:r>
            <a:r>
              <a:rPr lang="en-IN" sz="2800" dirty="0">
                <a:solidFill>
                  <a:srgbClr val="FF0000"/>
                </a:solidFill>
                <a:latin typeface="Comic Sans MS" panose="030F0702030302020204" pitchFamily="66" charset="0"/>
              </a:rPr>
              <a:t>191080066</a:t>
            </a:r>
            <a:r>
              <a:rPr lang="en-IN" sz="2800" dirty="0">
                <a:latin typeface="Comic Sans MS" panose="030F0702030302020204" pitchFamily="66" charset="0"/>
              </a:rPr>
              <a:t>)</a:t>
            </a:r>
          </a:p>
        </p:txBody>
      </p:sp>
    </p:spTree>
    <p:extLst>
      <p:ext uri="{BB962C8B-B14F-4D97-AF65-F5344CB8AC3E}">
        <p14:creationId xmlns:p14="http://schemas.microsoft.com/office/powerpoint/2010/main" val="58064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14F5-3069-4414-AA1B-4FF2716CAE2F}"/>
              </a:ext>
            </a:extLst>
          </p:cNvPr>
          <p:cNvSpPr>
            <a:spLocks noGrp="1"/>
          </p:cNvSpPr>
          <p:nvPr>
            <p:ph type="title"/>
          </p:nvPr>
        </p:nvSpPr>
        <p:spPr/>
        <p:txBody>
          <a:bodyPr/>
          <a:lstStyle/>
          <a:p>
            <a:r>
              <a:rPr lang="en-US" sz="4400" dirty="0">
                <a:solidFill>
                  <a:srgbClr val="92D050"/>
                </a:solidFill>
                <a:latin typeface="Century" panose="02040604050505020304" pitchFamily="18" charset="0"/>
                <a:cs typeface="Arial" panose="020B0604020202020204" pitchFamily="34" charset="0"/>
              </a:rPr>
              <a:t>What is NodeJS?</a:t>
            </a:r>
            <a:endParaRPr lang="en-IN" sz="4400" dirty="0">
              <a:solidFill>
                <a:srgbClr val="92D050"/>
              </a:solidFill>
              <a:latin typeface="Century" panose="020406040505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132C2F81-4DD6-4B92-A27E-1414DB25C5C5}"/>
              </a:ext>
            </a:extLst>
          </p:cNvPr>
          <p:cNvSpPr>
            <a:spLocks noGrp="1"/>
          </p:cNvSpPr>
          <p:nvPr>
            <p:ph idx="1"/>
          </p:nvPr>
        </p:nvSpPr>
        <p:spPr>
          <a:xfrm>
            <a:off x="1104294" y="1786590"/>
            <a:ext cx="8946541" cy="4618692"/>
          </a:xfrm>
        </p:spPr>
        <p:txBody>
          <a:bodyPr>
            <a:normAutofit/>
          </a:bodyPr>
          <a:lstStyle/>
          <a:p>
            <a:r>
              <a:rPr lang="en-US" dirty="0">
                <a:latin typeface="Arial" panose="020B0604020202020204" pitchFamily="34" charset="0"/>
                <a:cs typeface="Arial" panose="020B0604020202020204" pitchFamily="34" charset="0"/>
              </a:rPr>
              <a:t>Node.js is a cross-platform runtime environment and library for running JavaScript applications outside the browser. It is used for creating server-side and networking web applications. It is open source and free to use. It can be downloaded from this link https://nodejs.org/en/</a:t>
            </a:r>
          </a:p>
          <a:p>
            <a:r>
              <a:rPr lang="en-US" dirty="0">
                <a:latin typeface="Arial" panose="020B0604020202020204" pitchFamily="34" charset="0"/>
                <a:cs typeface="Arial" panose="020B0604020202020204" pitchFamily="34" charset="0"/>
              </a:rPr>
              <a:t>Many of the basic modules of Node.js are written in JavaScript. Node.js is mostly used to run real-time server applications.</a:t>
            </a:r>
          </a:p>
          <a:p>
            <a:r>
              <a:rPr lang="en-US" dirty="0">
                <a:latin typeface="Arial" panose="020B0604020202020204" pitchFamily="34" charset="0"/>
                <a:cs typeface="Arial" panose="020B0604020202020204" pitchFamily="34" charset="0"/>
              </a:rPr>
              <a:t>Node.js is a platform built on Chrome's JavaScript runtime for easily building fast and scalable network applications. Node.js uses an event-driven, non-blocking I/O model that makes it lightweight and efficient, perfect for data-intensive real-time applications that run across distributed devices.</a:t>
            </a:r>
          </a:p>
          <a:p>
            <a:r>
              <a:rPr lang="en-US" dirty="0">
                <a:latin typeface="Arial" panose="020B0604020202020204" pitchFamily="34" charset="0"/>
                <a:cs typeface="Arial" panose="020B0604020202020204" pitchFamily="34" charset="0"/>
              </a:rPr>
              <a:t>Node.js also provides a rich library of various JavaScript modules to simplify the development of web applications.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740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53F9-6BDB-4B78-8F01-AE8CED4469F7}"/>
              </a:ext>
            </a:extLst>
          </p:cNvPr>
          <p:cNvSpPr>
            <a:spLocks noGrp="1"/>
          </p:cNvSpPr>
          <p:nvPr>
            <p:ph type="title"/>
          </p:nvPr>
        </p:nvSpPr>
        <p:spPr>
          <a:xfrm>
            <a:off x="646112" y="452718"/>
            <a:ext cx="9404723" cy="941076"/>
          </a:xfrm>
        </p:spPr>
        <p:txBody>
          <a:bodyPr/>
          <a:lstStyle/>
          <a:p>
            <a:r>
              <a:rPr lang="en-US" sz="4400" dirty="0">
                <a:solidFill>
                  <a:srgbClr val="92D050"/>
                </a:solidFill>
                <a:latin typeface="Century" panose="02040604050505020304" pitchFamily="18" charset="0"/>
                <a:cs typeface="Arial" panose="020B0604020202020204" pitchFamily="34" charset="0"/>
              </a:rPr>
              <a:t>Features of NodeJS</a:t>
            </a:r>
            <a:endParaRPr lang="en-IN" sz="4400" dirty="0">
              <a:solidFill>
                <a:srgbClr val="92D050"/>
              </a:solidFill>
              <a:latin typeface="Century" panose="020406040505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BC2746C9-6173-4827-88B9-9ABF32C8B8E8}"/>
              </a:ext>
            </a:extLst>
          </p:cNvPr>
          <p:cNvSpPr>
            <a:spLocks noGrp="1"/>
          </p:cNvSpPr>
          <p:nvPr>
            <p:ph idx="1"/>
          </p:nvPr>
        </p:nvSpPr>
        <p:spPr>
          <a:xfrm>
            <a:off x="1104294" y="1535837"/>
            <a:ext cx="8946541" cy="5015883"/>
          </a:xfrm>
        </p:spPr>
        <p:txBody>
          <a:bodyPr>
            <a:normAutofit fontScale="92500" lnSpcReduction="20000"/>
          </a:bodyPr>
          <a:lstStyle/>
          <a:p>
            <a:r>
              <a:rPr lang="en-US" b="1" i="1" dirty="0">
                <a:latin typeface="Arial" panose="020B0604020202020204" pitchFamily="34" charset="0"/>
                <a:cs typeface="Arial" panose="020B0604020202020204" pitchFamily="34" charset="0"/>
              </a:rPr>
              <a:t>Extremely fast: </a:t>
            </a:r>
            <a:r>
              <a:rPr lang="en-US" dirty="0">
                <a:latin typeface="Arial" panose="020B0604020202020204" pitchFamily="34" charset="0"/>
                <a:cs typeface="Arial" panose="020B0604020202020204" pitchFamily="34" charset="0"/>
              </a:rPr>
              <a:t>Node.js is built on Google Chrome's V8 JavaScript Engine, so its library is very fast in code execution.</a:t>
            </a:r>
          </a:p>
          <a:p>
            <a:r>
              <a:rPr lang="en-US" b="1" i="1" dirty="0">
                <a:latin typeface="Arial" panose="020B0604020202020204" pitchFamily="34" charset="0"/>
                <a:cs typeface="Arial" panose="020B0604020202020204" pitchFamily="34" charset="0"/>
              </a:rPr>
              <a:t>I/O is Asynchronous and Event Driven: </a:t>
            </a:r>
            <a:r>
              <a:rPr lang="en-US" dirty="0">
                <a:latin typeface="Arial" panose="020B0604020202020204" pitchFamily="34" charset="0"/>
                <a:cs typeface="Arial" panose="020B0604020202020204" pitchFamily="34" charset="0"/>
              </a:rPr>
              <a:t>All APIs of Node.js library are asynchronous i.e. non-blocking. So a Node.js based server never waits for an API to return data. The server moves to the next API after calling it and a notification mechanism of Events of Node.js helps the server to get a response from the previous API call. It is also a reason that it is very fast.</a:t>
            </a:r>
          </a:p>
          <a:p>
            <a:r>
              <a:rPr lang="en-US" b="1" i="1" dirty="0">
                <a:latin typeface="Arial" panose="020B0604020202020204" pitchFamily="34" charset="0"/>
                <a:cs typeface="Arial" panose="020B0604020202020204" pitchFamily="34" charset="0"/>
              </a:rPr>
              <a:t>Single threaded: </a:t>
            </a:r>
            <a:r>
              <a:rPr lang="en-US" dirty="0">
                <a:latin typeface="Arial" panose="020B0604020202020204" pitchFamily="34" charset="0"/>
                <a:cs typeface="Arial" panose="020B0604020202020204" pitchFamily="34" charset="0"/>
              </a:rPr>
              <a:t>Node.js follows a single threaded model with event looping.</a:t>
            </a:r>
          </a:p>
          <a:p>
            <a:r>
              <a:rPr lang="en-US" b="1" i="1" dirty="0">
                <a:latin typeface="Arial" panose="020B0604020202020204" pitchFamily="34" charset="0"/>
                <a:cs typeface="Arial" panose="020B0604020202020204" pitchFamily="34" charset="0"/>
              </a:rPr>
              <a:t>Highly Scalable: </a:t>
            </a:r>
            <a:r>
              <a:rPr lang="en-US" dirty="0">
                <a:latin typeface="Arial" panose="020B0604020202020204" pitchFamily="34" charset="0"/>
                <a:cs typeface="Arial" panose="020B0604020202020204" pitchFamily="34" charset="0"/>
              </a:rPr>
              <a:t>Node.js is highly scalable because event mechanism helps the server to respond in a non-blocking way.</a:t>
            </a:r>
          </a:p>
          <a:p>
            <a:r>
              <a:rPr lang="en-US" b="1" i="1" dirty="0">
                <a:latin typeface="Arial" panose="020B0604020202020204" pitchFamily="34" charset="0"/>
                <a:cs typeface="Arial" panose="020B0604020202020204" pitchFamily="34" charset="0"/>
              </a:rPr>
              <a:t>No buffering: </a:t>
            </a:r>
            <a:r>
              <a:rPr lang="en-US" dirty="0">
                <a:latin typeface="Arial" panose="020B0604020202020204" pitchFamily="34" charset="0"/>
                <a:cs typeface="Arial" panose="020B0604020202020204" pitchFamily="34" charset="0"/>
              </a:rPr>
              <a:t>Node.js cuts down the overall processing time while uploading audio and video files. Node.js applications never buffer any data. These applications simply output the data in chunks.</a:t>
            </a:r>
          </a:p>
          <a:p>
            <a:r>
              <a:rPr lang="en-US" b="1" i="1" dirty="0">
                <a:latin typeface="Arial" panose="020B0604020202020204" pitchFamily="34" charset="0"/>
                <a:cs typeface="Arial" panose="020B0604020202020204" pitchFamily="34" charset="0"/>
              </a:rPr>
              <a:t>Open source: </a:t>
            </a:r>
            <a:r>
              <a:rPr lang="en-US" dirty="0">
                <a:latin typeface="Arial" panose="020B0604020202020204" pitchFamily="34" charset="0"/>
                <a:cs typeface="Arial" panose="020B0604020202020204" pitchFamily="34" charset="0"/>
              </a:rPr>
              <a:t>Node.js has an open source community which has produced many excellent modules to add additional capabilities to Node.js applications.</a:t>
            </a:r>
          </a:p>
          <a:p>
            <a:r>
              <a:rPr lang="en-US" b="1" i="1" dirty="0">
                <a:latin typeface="Arial" panose="020B0604020202020204" pitchFamily="34" charset="0"/>
                <a:cs typeface="Arial" panose="020B0604020202020204" pitchFamily="34" charset="0"/>
              </a:rPr>
              <a:t>License: </a:t>
            </a:r>
            <a:r>
              <a:rPr lang="en-US" dirty="0">
                <a:latin typeface="Arial" panose="020B0604020202020204" pitchFamily="34" charset="0"/>
                <a:cs typeface="Arial" panose="020B0604020202020204" pitchFamily="34" charset="0"/>
              </a:rPr>
              <a:t>Node.js is released under the MIT license.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731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FEF8-E29D-4FC6-B93F-8B867D6FCA3B}"/>
              </a:ext>
            </a:extLst>
          </p:cNvPr>
          <p:cNvSpPr>
            <a:spLocks noGrp="1"/>
          </p:cNvSpPr>
          <p:nvPr>
            <p:ph type="title"/>
          </p:nvPr>
        </p:nvSpPr>
        <p:spPr/>
        <p:txBody>
          <a:bodyPr/>
          <a:lstStyle/>
          <a:p>
            <a:r>
              <a:rPr lang="en-US" sz="4400" dirty="0">
                <a:solidFill>
                  <a:srgbClr val="92D050"/>
                </a:solidFill>
                <a:latin typeface="Century" panose="02040604050505020304" pitchFamily="18" charset="0"/>
                <a:cs typeface="Arial" panose="020B0604020202020204" pitchFamily="34" charset="0"/>
              </a:rPr>
              <a:t>Install Node.js on Windows</a:t>
            </a:r>
            <a:endParaRPr lang="en-IN" sz="4400" dirty="0">
              <a:solidFill>
                <a:srgbClr val="92D050"/>
              </a:solidFill>
              <a:latin typeface="Century" panose="020406040505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0D64F7F9-7791-4C01-8846-71748F317A57}"/>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To install and setup an environment for Node.js, you need the following two </a:t>
            </a:r>
            <a:r>
              <a:rPr lang="en-US" dirty="0" err="1">
                <a:latin typeface="Arial" panose="020B0604020202020204" pitchFamily="34" charset="0"/>
                <a:cs typeface="Arial" panose="020B0604020202020204" pitchFamily="34" charset="0"/>
              </a:rPr>
              <a:t>softwares</a:t>
            </a:r>
            <a:r>
              <a:rPr lang="en-US" dirty="0">
                <a:latin typeface="Arial" panose="020B0604020202020204" pitchFamily="34" charset="0"/>
                <a:cs typeface="Arial" panose="020B0604020202020204" pitchFamily="34" charset="0"/>
              </a:rPr>
              <a:t> available on your computer:</a:t>
            </a:r>
          </a:p>
          <a:p>
            <a:r>
              <a:rPr lang="en-US" dirty="0">
                <a:latin typeface="Arial" panose="020B0604020202020204" pitchFamily="34" charset="0"/>
                <a:cs typeface="Arial" panose="020B0604020202020204" pitchFamily="34" charset="0"/>
              </a:rPr>
              <a:t>Text Editor. (Visual Studio Code)</a:t>
            </a:r>
          </a:p>
          <a:p>
            <a:r>
              <a:rPr lang="en-US" dirty="0">
                <a:latin typeface="Arial" panose="020B0604020202020204" pitchFamily="34" charset="0"/>
                <a:cs typeface="Arial" panose="020B0604020202020204" pitchFamily="34" charset="0"/>
              </a:rPr>
              <a:t>Node.js Binary installable</a:t>
            </a:r>
          </a:p>
          <a:p>
            <a:pPr marL="0" indent="0">
              <a:buNone/>
            </a:pPr>
            <a:r>
              <a:rPr lang="en-US" b="1" dirty="0">
                <a:latin typeface="Arial" panose="020B0604020202020204" pitchFamily="34" charset="0"/>
                <a:cs typeface="Arial" panose="020B0604020202020204" pitchFamily="34" charset="0"/>
              </a:rPr>
              <a:t>How to download Node.js:</a:t>
            </a:r>
          </a:p>
          <a:p>
            <a:r>
              <a:rPr lang="en-US" dirty="0">
                <a:latin typeface="Arial" panose="020B0604020202020204" pitchFamily="34" charset="0"/>
                <a:cs typeface="Arial" panose="020B0604020202020204" pitchFamily="34" charset="0"/>
              </a:rPr>
              <a:t>You can download the latest version of Node.js installable archive file from https://nodejs.org/en/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280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3024-AFE6-4841-8EEA-6258F2E1D2BE}"/>
              </a:ext>
            </a:extLst>
          </p:cNvPr>
          <p:cNvSpPr>
            <a:spLocks noGrp="1"/>
          </p:cNvSpPr>
          <p:nvPr>
            <p:ph type="title"/>
          </p:nvPr>
        </p:nvSpPr>
        <p:spPr>
          <a:xfrm>
            <a:off x="646112" y="346186"/>
            <a:ext cx="9404723" cy="861177"/>
          </a:xfrm>
        </p:spPr>
        <p:txBody>
          <a:bodyPr/>
          <a:lstStyle/>
          <a:p>
            <a:r>
              <a:rPr lang="fr-FR" sz="4400" dirty="0">
                <a:solidFill>
                  <a:srgbClr val="92D050"/>
                </a:solidFill>
                <a:latin typeface="Century" panose="02040604050505020304" pitchFamily="18" charset="0"/>
                <a:cs typeface="Arial" panose="020B0604020202020204" pitchFamily="34" charset="0"/>
              </a:rPr>
              <a:t>Install Node.js on Linux/Ubuntu</a:t>
            </a:r>
            <a:endParaRPr lang="en-IN" sz="4400" dirty="0">
              <a:solidFill>
                <a:srgbClr val="92D050"/>
              </a:solidFill>
              <a:latin typeface="Century" panose="020406040505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379E7800-8571-44C0-82BE-E07D0A2C57FA}"/>
              </a:ext>
            </a:extLst>
          </p:cNvPr>
          <p:cNvSpPr>
            <a:spLocks noGrp="1"/>
          </p:cNvSpPr>
          <p:nvPr>
            <p:ph idx="1"/>
          </p:nvPr>
        </p:nvSpPr>
        <p:spPr>
          <a:xfrm>
            <a:off x="1104294" y="1362722"/>
            <a:ext cx="8946541" cy="5495278"/>
          </a:xfrm>
        </p:spPr>
        <p:txBody>
          <a:bodyPr>
            <a:normAutofit fontScale="92500" lnSpcReduction="10000"/>
          </a:bodyPr>
          <a:lstStyle/>
          <a:p>
            <a:pPr marL="0" indent="0">
              <a:buNone/>
            </a:pPr>
            <a:r>
              <a:rPr lang="en-IN" sz="2200" dirty="0">
                <a:latin typeface="Arial" panose="020B0604020202020204" pitchFamily="34" charset="0"/>
                <a:cs typeface="Arial" panose="020B0604020202020204" pitchFamily="34" charset="0"/>
              </a:rPr>
              <a:t>We can easily install Node.js on </a:t>
            </a:r>
            <a:r>
              <a:rPr lang="en-IN" sz="2200" dirty="0" err="1">
                <a:latin typeface="Arial" panose="020B0604020202020204" pitchFamily="34" charset="0"/>
                <a:cs typeface="Arial" panose="020B0604020202020204" pitchFamily="34" charset="0"/>
              </a:rPr>
              <a:t>linux</a:t>
            </a:r>
            <a:r>
              <a:rPr lang="en-IN" sz="2200" dirty="0">
                <a:latin typeface="Arial" panose="020B0604020202020204" pitchFamily="34" charset="0"/>
                <a:cs typeface="Arial" panose="020B0604020202020204" pitchFamily="34" charset="0"/>
              </a:rPr>
              <a:t>/ubuntu/etc. To install Node.js on Linux (Ubuntu) operating system, follow these instructions:</a:t>
            </a:r>
          </a:p>
          <a:p>
            <a:pPr marL="0" indent="0">
              <a:buNone/>
            </a:pPr>
            <a:r>
              <a:rPr lang="en-IN" dirty="0">
                <a:latin typeface="Arial" panose="020B0604020202020204" pitchFamily="34" charset="0"/>
                <a:cs typeface="Arial" panose="020B0604020202020204" pitchFamily="34" charset="0"/>
              </a:rPr>
              <a:t>1) Open Ubuntu Terminal (You can use shortcut keys (</a:t>
            </a:r>
            <a:r>
              <a:rPr lang="en-IN" dirty="0" err="1">
                <a:latin typeface="Arial" panose="020B0604020202020204" pitchFamily="34" charset="0"/>
                <a:cs typeface="Arial" panose="020B0604020202020204" pitchFamily="34" charset="0"/>
              </a:rPr>
              <a:t>Ctrl+Alt+T</a:t>
            </a:r>
            <a:r>
              <a:rPr lang="en-IN"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2) Type command </a:t>
            </a:r>
            <a:r>
              <a:rPr lang="en-US" dirty="0" err="1">
                <a:latin typeface="Arial" panose="020B0604020202020204" pitchFamily="34" charset="0"/>
                <a:cs typeface="Arial" panose="020B0604020202020204" pitchFamily="34" charset="0"/>
              </a:rPr>
              <a:t>sudo</a:t>
            </a:r>
            <a:r>
              <a:rPr lang="en-US" dirty="0">
                <a:latin typeface="Arial" panose="020B0604020202020204" pitchFamily="34" charset="0"/>
                <a:cs typeface="Arial" panose="020B0604020202020204" pitchFamily="34" charset="0"/>
              </a:rPr>
              <a:t> apt-get install python-software-properties</a:t>
            </a:r>
          </a:p>
          <a:p>
            <a:pPr marL="0" indent="0">
              <a:buNone/>
            </a:pPr>
            <a:r>
              <a:rPr lang="en-US" dirty="0">
                <a:latin typeface="Arial" panose="020B0604020202020204" pitchFamily="34" charset="0"/>
                <a:cs typeface="Arial" panose="020B0604020202020204" pitchFamily="34" charset="0"/>
              </a:rPr>
              <a:t>3) Press Enter (If you have set a password for your system then it will ask for the password)</a:t>
            </a:r>
          </a:p>
          <a:p>
            <a:pPr marL="0" indent="0">
              <a:buNone/>
            </a:pPr>
            <a:r>
              <a:rPr lang="en-US" dirty="0">
                <a:latin typeface="Arial" panose="020B0604020202020204" pitchFamily="34" charset="0"/>
                <a:cs typeface="Arial" panose="020B0604020202020204" pitchFamily="34" charset="0"/>
              </a:rPr>
              <a:t>4) Type the password and press enter</a:t>
            </a:r>
          </a:p>
          <a:p>
            <a:pPr marL="0" indent="0">
              <a:buNone/>
            </a:pPr>
            <a:r>
              <a:rPr lang="en-US" dirty="0">
                <a:latin typeface="Arial" panose="020B0604020202020204" pitchFamily="34" charset="0"/>
                <a:cs typeface="Arial" panose="020B0604020202020204" pitchFamily="34" charset="0"/>
              </a:rPr>
              <a:t>5) Type command </a:t>
            </a:r>
            <a:r>
              <a:rPr lang="en-US" dirty="0" err="1">
                <a:latin typeface="Arial" panose="020B0604020202020204" pitchFamily="34" charset="0"/>
                <a:cs typeface="Arial" panose="020B0604020202020204" pitchFamily="34" charset="0"/>
              </a:rPr>
              <a:t>sudo</a:t>
            </a:r>
            <a:r>
              <a:rPr lang="en-US" dirty="0">
                <a:latin typeface="Arial" panose="020B0604020202020204" pitchFamily="34" charset="0"/>
                <a:cs typeface="Arial" panose="020B0604020202020204" pitchFamily="34" charset="0"/>
              </a:rPr>
              <a:t> apt-add-repository </a:t>
            </a:r>
            <a:r>
              <a:rPr lang="en-US" dirty="0" err="1">
                <a:latin typeface="Arial" panose="020B0604020202020204" pitchFamily="34" charset="0"/>
                <a:cs typeface="Arial" panose="020B0604020202020204" pitchFamily="34" charset="0"/>
              </a:rPr>
              <a:t>ppa:chris-lea</a:t>
            </a:r>
            <a:r>
              <a:rPr lang="en-US" dirty="0">
                <a:latin typeface="Arial" panose="020B0604020202020204" pitchFamily="34" charset="0"/>
                <a:cs typeface="Arial" panose="020B0604020202020204" pitchFamily="34" charset="0"/>
              </a:rPr>
              <a:t>/node.js</a:t>
            </a:r>
          </a:p>
          <a:p>
            <a:pPr marL="0" indent="0">
              <a:buNone/>
            </a:pPr>
            <a:r>
              <a:rPr lang="en-US" dirty="0">
                <a:latin typeface="Arial" panose="020B0604020202020204" pitchFamily="34" charset="0"/>
                <a:cs typeface="Arial" panose="020B0604020202020204" pitchFamily="34" charset="0"/>
              </a:rPr>
              <a:t>6) Press Enter</a:t>
            </a:r>
          </a:p>
          <a:p>
            <a:pPr marL="0" indent="0">
              <a:buNone/>
            </a:pPr>
            <a:r>
              <a:rPr lang="en-US" dirty="0">
                <a:latin typeface="Arial" panose="020B0604020202020204" pitchFamily="34" charset="0"/>
                <a:cs typeface="Arial" panose="020B0604020202020204" pitchFamily="34" charset="0"/>
              </a:rPr>
              <a:t>7) Again Press Enter to continue</a:t>
            </a:r>
          </a:p>
          <a:p>
            <a:pPr marL="0" indent="0">
              <a:buNone/>
            </a:pPr>
            <a:r>
              <a:rPr lang="en-US" dirty="0">
                <a:latin typeface="Arial" panose="020B0604020202020204" pitchFamily="34" charset="0"/>
                <a:cs typeface="Arial" panose="020B0604020202020204" pitchFamily="34" charset="0"/>
              </a:rPr>
              <a:t>8) Type command </a:t>
            </a:r>
            <a:r>
              <a:rPr lang="en-US" dirty="0" err="1">
                <a:latin typeface="Arial" panose="020B0604020202020204" pitchFamily="34" charset="0"/>
                <a:cs typeface="Arial" panose="020B0604020202020204" pitchFamily="34" charset="0"/>
              </a:rPr>
              <a:t>sudo</a:t>
            </a:r>
            <a:r>
              <a:rPr lang="en-US" dirty="0">
                <a:latin typeface="Arial" panose="020B0604020202020204" pitchFamily="34" charset="0"/>
                <a:cs typeface="Arial" panose="020B0604020202020204" pitchFamily="34" charset="0"/>
              </a:rPr>
              <a:t> apt-get update ( Wait for sometime)</a:t>
            </a:r>
          </a:p>
          <a:p>
            <a:pPr marL="0" indent="0">
              <a:buNone/>
            </a:pPr>
            <a:r>
              <a:rPr lang="en-US" dirty="0">
                <a:latin typeface="Arial" panose="020B0604020202020204" pitchFamily="34" charset="0"/>
                <a:cs typeface="Arial" panose="020B0604020202020204" pitchFamily="34" charset="0"/>
              </a:rPr>
              <a:t>9) Type command </a:t>
            </a:r>
            <a:r>
              <a:rPr lang="en-US" dirty="0" err="1">
                <a:latin typeface="Arial" panose="020B0604020202020204" pitchFamily="34" charset="0"/>
                <a:cs typeface="Arial" panose="020B0604020202020204" pitchFamily="34" charset="0"/>
              </a:rPr>
              <a:t>sudo</a:t>
            </a:r>
            <a:r>
              <a:rPr lang="en-US" dirty="0">
                <a:latin typeface="Arial" panose="020B0604020202020204" pitchFamily="34" charset="0"/>
                <a:cs typeface="Arial" panose="020B0604020202020204" pitchFamily="34" charset="0"/>
              </a:rPr>
              <a:t> apt-get install </a:t>
            </a:r>
            <a:r>
              <a:rPr lang="en-US" dirty="0" err="1">
                <a:latin typeface="Arial" panose="020B0604020202020204" pitchFamily="34" charset="0"/>
                <a:cs typeface="Arial" panose="020B0604020202020204" pitchFamily="34" charset="0"/>
              </a:rPr>
              <a:t>nodejs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npm</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10) Type command </a:t>
            </a:r>
            <a:r>
              <a:rPr lang="en-US" dirty="0" err="1">
                <a:latin typeface="Arial" panose="020B0604020202020204" pitchFamily="34" charset="0"/>
                <a:cs typeface="Arial" panose="020B0604020202020204" pitchFamily="34" charset="0"/>
              </a:rPr>
              <a:t>sudo</a:t>
            </a:r>
            <a:r>
              <a:rPr lang="en-US" dirty="0">
                <a:latin typeface="Arial" panose="020B0604020202020204" pitchFamily="34" charset="0"/>
                <a:cs typeface="Arial" panose="020B0604020202020204" pitchFamily="34" charset="0"/>
              </a:rPr>
              <a:t> apt-get install </a:t>
            </a:r>
            <a:r>
              <a:rPr lang="en-US" dirty="0" err="1">
                <a:latin typeface="Arial" panose="020B0604020202020204" pitchFamily="34" charset="0"/>
                <a:cs typeface="Arial" panose="020B0604020202020204" pitchFamily="34" charset="0"/>
              </a:rPr>
              <a:t>nodejs</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Installation completed. Now you can check the version of Node by node --version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95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D287-F62B-41BD-B455-33F6C2C2E59E}"/>
              </a:ext>
            </a:extLst>
          </p:cNvPr>
          <p:cNvSpPr>
            <a:spLocks noGrp="1"/>
          </p:cNvSpPr>
          <p:nvPr>
            <p:ph type="title"/>
          </p:nvPr>
        </p:nvSpPr>
        <p:spPr/>
        <p:txBody>
          <a:bodyPr/>
          <a:lstStyle/>
          <a:p>
            <a:r>
              <a:rPr lang="en-IN" sz="4400" dirty="0">
                <a:solidFill>
                  <a:srgbClr val="92D050"/>
                </a:solidFill>
                <a:latin typeface="Century" panose="02040604050505020304" pitchFamily="18" charset="0"/>
              </a:rPr>
              <a:t>Node.js First Example</a:t>
            </a:r>
          </a:p>
        </p:txBody>
      </p:sp>
      <p:sp>
        <p:nvSpPr>
          <p:cNvPr id="3" name="Content Placeholder 2">
            <a:extLst>
              <a:ext uri="{FF2B5EF4-FFF2-40B4-BE49-F238E27FC236}">
                <a16:creationId xmlns:a16="http://schemas.microsoft.com/office/drawing/2014/main" id="{75EB8575-C9F9-4934-885B-CCDA60BDAC16}"/>
              </a:ext>
            </a:extLst>
          </p:cNvPr>
          <p:cNvSpPr>
            <a:spLocks noGrp="1"/>
          </p:cNvSpPr>
          <p:nvPr>
            <p:ph idx="1"/>
          </p:nvPr>
        </p:nvSpPr>
        <p:spPr>
          <a:xfrm>
            <a:off x="875201" y="1511382"/>
            <a:ext cx="8946541" cy="4195481"/>
          </a:xfrm>
        </p:spPr>
        <p:txBody>
          <a:bodyPr/>
          <a:lstStyle/>
          <a:p>
            <a:r>
              <a:rPr lang="en-US" dirty="0">
                <a:latin typeface="Arial" panose="020B0604020202020204" pitchFamily="34" charset="0"/>
                <a:cs typeface="Arial" panose="020B0604020202020204" pitchFamily="34" charset="0"/>
              </a:rPr>
              <a:t>There can be console-based and web-based node.js applications.</a:t>
            </a:r>
          </a:p>
          <a:p>
            <a:pPr marL="0" indent="0">
              <a:buNone/>
            </a:pPr>
            <a:r>
              <a:rPr lang="en-US" sz="2400" b="1" dirty="0">
                <a:latin typeface="Arial" panose="020B0604020202020204" pitchFamily="34" charset="0"/>
                <a:cs typeface="Arial" panose="020B0604020202020204" pitchFamily="34" charset="0"/>
              </a:rPr>
              <a:t>Node.js console-based Example</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"Hello World"</a:t>
            </a:r>
            <a:r>
              <a:rPr lang="en-IN" b="0" dirty="0">
                <a:solidFill>
                  <a:srgbClr val="D4D4D4"/>
                </a:solidFill>
                <a:effectLst/>
                <a:latin typeface="Consolas" panose="020B0609020204030204" pitchFamily="49" charset="0"/>
              </a:rPr>
              <a:t>);</a:t>
            </a:r>
          </a:p>
          <a:p>
            <a:pPr marL="0" indent="0">
              <a:buNone/>
            </a:pPr>
            <a:r>
              <a:rPr lang="en-US" dirty="0">
                <a:latin typeface="Arial" panose="020B0604020202020204" pitchFamily="34" charset="0"/>
                <a:cs typeface="Arial" panose="020B0604020202020204" pitchFamily="34" charset="0"/>
              </a:rPr>
              <a:t>Open Node.js command prompt and run the following code:</a:t>
            </a:r>
          </a:p>
          <a:p>
            <a:r>
              <a:rPr lang="en-US" dirty="0">
                <a:latin typeface="Arial" panose="020B0604020202020204" pitchFamily="34" charset="0"/>
                <a:cs typeface="Arial" panose="020B0604020202020204" pitchFamily="34" charset="0"/>
              </a:rPr>
              <a:t>node console_example.js </a:t>
            </a:r>
          </a:p>
          <a:p>
            <a:endParaRPr lang="en-IN" dirty="0"/>
          </a:p>
        </p:txBody>
      </p:sp>
      <p:pic>
        <p:nvPicPr>
          <p:cNvPr id="6" name="Picture 5">
            <a:extLst>
              <a:ext uri="{FF2B5EF4-FFF2-40B4-BE49-F238E27FC236}">
                <a16:creationId xmlns:a16="http://schemas.microsoft.com/office/drawing/2014/main" id="{5E7C83B4-6D89-4E7C-909D-085617E924D5}"/>
              </a:ext>
            </a:extLst>
          </p:cNvPr>
          <p:cNvPicPr>
            <a:picLocks noChangeAspect="1"/>
          </p:cNvPicPr>
          <p:nvPr/>
        </p:nvPicPr>
        <p:blipFill rotWithShape="1">
          <a:blip r:embed="rId2">
            <a:extLst>
              <a:ext uri="{28A0092B-C50C-407E-A947-70E740481C1C}">
                <a14:useLocalDpi xmlns:a14="http://schemas.microsoft.com/office/drawing/2010/main" val="0"/>
              </a:ext>
            </a:extLst>
          </a:blip>
          <a:srcRect l="109" t="232" r="-109" b="50000"/>
          <a:stretch/>
        </p:blipFill>
        <p:spPr>
          <a:xfrm>
            <a:off x="1136471" y="3849496"/>
            <a:ext cx="8424000" cy="2434801"/>
          </a:xfrm>
          <a:prstGeom prst="rect">
            <a:avLst/>
          </a:prstGeom>
        </p:spPr>
      </p:pic>
    </p:spTree>
    <p:extLst>
      <p:ext uri="{BB962C8B-B14F-4D97-AF65-F5344CB8AC3E}">
        <p14:creationId xmlns:p14="http://schemas.microsoft.com/office/powerpoint/2010/main" val="3056270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BDB4-8D02-4894-AFC6-0588D1CEC29A}"/>
              </a:ext>
            </a:extLst>
          </p:cNvPr>
          <p:cNvSpPr>
            <a:spLocks noGrp="1"/>
          </p:cNvSpPr>
          <p:nvPr>
            <p:ph type="title"/>
          </p:nvPr>
        </p:nvSpPr>
        <p:spPr/>
        <p:txBody>
          <a:bodyPr/>
          <a:lstStyle/>
          <a:p>
            <a:r>
              <a:rPr lang="en-IN" sz="4400" dirty="0">
                <a:solidFill>
                  <a:srgbClr val="92D050"/>
                </a:solidFill>
                <a:latin typeface="Century" panose="02040604050505020304" pitchFamily="18" charset="0"/>
              </a:rPr>
              <a:t>Node.js web-based Example</a:t>
            </a:r>
          </a:p>
        </p:txBody>
      </p:sp>
      <p:sp>
        <p:nvSpPr>
          <p:cNvPr id="3" name="Content Placeholder 2">
            <a:extLst>
              <a:ext uri="{FF2B5EF4-FFF2-40B4-BE49-F238E27FC236}">
                <a16:creationId xmlns:a16="http://schemas.microsoft.com/office/drawing/2014/main" id="{172646B7-1B75-4622-924F-B84162AE78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 node.js web application contains the following three parts:</a:t>
            </a:r>
          </a:p>
          <a:p>
            <a:pPr marL="457200" indent="-457200">
              <a:buFont typeface="+mj-lt"/>
              <a:buAutoNum type="arabicPeriod"/>
            </a:pPr>
            <a:r>
              <a:rPr lang="en-US" dirty="0">
                <a:latin typeface="Arial" panose="020B0604020202020204" pitchFamily="34" charset="0"/>
                <a:cs typeface="Arial" panose="020B0604020202020204" pitchFamily="34" charset="0"/>
              </a:rPr>
              <a:t>Import required modules: The "require" directive is used to load a Node.js module.</a:t>
            </a:r>
          </a:p>
          <a:p>
            <a:pPr marL="457200" indent="-457200">
              <a:buFont typeface="+mj-lt"/>
              <a:buAutoNum type="arabicPeriod"/>
            </a:pPr>
            <a:r>
              <a:rPr lang="en-US" dirty="0">
                <a:latin typeface="Arial" panose="020B0604020202020204" pitchFamily="34" charset="0"/>
                <a:cs typeface="Arial" panose="020B0604020202020204" pitchFamily="34" charset="0"/>
              </a:rPr>
              <a:t>Create server: You have to establish a server which will listen to client's request similar to Apache HTTP Server.</a:t>
            </a:r>
          </a:p>
          <a:p>
            <a:pPr marL="457200" indent="-457200">
              <a:buFont typeface="+mj-lt"/>
              <a:buAutoNum type="arabicPeriod"/>
            </a:pPr>
            <a:r>
              <a:rPr lang="en-US" dirty="0">
                <a:latin typeface="Arial" panose="020B0604020202020204" pitchFamily="34" charset="0"/>
                <a:cs typeface="Arial" panose="020B0604020202020204" pitchFamily="34" charset="0"/>
              </a:rPr>
              <a:t>Read request and return response: Server created in the second step will read HTTP request made by client which can be a browser or console and return the response.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4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1C9A-71A0-44C5-91CB-28D127BF2E4A}"/>
              </a:ext>
            </a:extLst>
          </p:cNvPr>
          <p:cNvSpPr>
            <a:spLocks noGrp="1"/>
          </p:cNvSpPr>
          <p:nvPr>
            <p:ph type="title"/>
          </p:nvPr>
        </p:nvSpPr>
        <p:spPr/>
        <p:txBody>
          <a:bodyPr/>
          <a:lstStyle/>
          <a:p>
            <a:r>
              <a:rPr lang="en-US" sz="4400" dirty="0">
                <a:solidFill>
                  <a:srgbClr val="92D050"/>
                </a:solidFill>
                <a:latin typeface="Century" panose="02040604050505020304" pitchFamily="18" charset="0"/>
              </a:rPr>
              <a:t>How to create node.js web applications</a:t>
            </a:r>
            <a:endParaRPr lang="en-IN" sz="4400" dirty="0">
              <a:solidFill>
                <a:srgbClr val="92D050"/>
              </a:solidFill>
              <a:latin typeface="Century" panose="02040604050505020304" pitchFamily="18" charset="0"/>
            </a:endParaRPr>
          </a:p>
        </p:txBody>
      </p:sp>
      <p:sp>
        <p:nvSpPr>
          <p:cNvPr id="3" name="Content Placeholder 2">
            <a:extLst>
              <a:ext uri="{FF2B5EF4-FFF2-40B4-BE49-F238E27FC236}">
                <a16:creationId xmlns:a16="http://schemas.microsoft.com/office/drawing/2014/main" id="{7D755429-E56D-49A7-9ED0-D73E9F90D71B}"/>
              </a:ext>
            </a:extLst>
          </p:cNvPr>
          <p:cNvSpPr>
            <a:spLocks noGrp="1"/>
          </p:cNvSpPr>
          <p:nvPr>
            <p:ph idx="1"/>
          </p:nvPr>
        </p:nvSpPr>
        <p:spPr>
          <a:xfrm>
            <a:off x="1104294" y="2209801"/>
            <a:ext cx="8946541" cy="4195481"/>
          </a:xfrm>
        </p:spPr>
        <p:txBody>
          <a:bodyPr/>
          <a:lstStyle/>
          <a:p>
            <a:r>
              <a:rPr lang="en-US" sz="2100" dirty="0">
                <a:latin typeface="Arial" panose="020B0604020202020204" pitchFamily="34" charset="0"/>
                <a:cs typeface="Arial" panose="020B0604020202020204" pitchFamily="34" charset="0"/>
              </a:rPr>
              <a:t>I</a:t>
            </a:r>
            <a:r>
              <a:rPr lang="en-US" sz="2100" b="1" dirty="0">
                <a:latin typeface="Arial" panose="020B0604020202020204" pitchFamily="34" charset="0"/>
                <a:cs typeface="Arial" panose="020B0604020202020204" pitchFamily="34" charset="0"/>
              </a:rPr>
              <a:t>mport required module: </a:t>
            </a:r>
            <a:r>
              <a:rPr lang="en-US" sz="2100" dirty="0">
                <a:latin typeface="Arial" panose="020B0604020202020204" pitchFamily="34" charset="0"/>
                <a:cs typeface="Arial" panose="020B0604020202020204" pitchFamily="34" charset="0"/>
              </a:rPr>
              <a:t>The first step is to use require directive to load http module and store returned HTTP instance into http variable. For example:</a:t>
            </a:r>
          </a:p>
          <a:p>
            <a:r>
              <a:rPr lang="en-US" sz="2100" b="1" dirty="0">
                <a:latin typeface="Arial" panose="020B0604020202020204" pitchFamily="34" charset="0"/>
                <a:cs typeface="Arial" panose="020B0604020202020204" pitchFamily="34" charset="0"/>
              </a:rPr>
              <a:t>Create server: </a:t>
            </a:r>
            <a:r>
              <a:rPr lang="en-US" sz="2100" dirty="0">
                <a:latin typeface="Arial" panose="020B0604020202020204" pitchFamily="34" charset="0"/>
                <a:cs typeface="Arial" panose="020B0604020202020204" pitchFamily="34" charset="0"/>
              </a:rPr>
              <a:t>In the second step, you have to use created http instance and call </a:t>
            </a:r>
            <a:r>
              <a:rPr lang="en-US" sz="2100" dirty="0" err="1">
                <a:latin typeface="Arial" panose="020B0604020202020204" pitchFamily="34" charset="0"/>
                <a:cs typeface="Arial" panose="020B0604020202020204" pitchFamily="34" charset="0"/>
              </a:rPr>
              <a:t>http.createServer</a:t>
            </a:r>
            <a:r>
              <a:rPr lang="en-US" sz="2100" dirty="0">
                <a:latin typeface="Arial" panose="020B0604020202020204" pitchFamily="34" charset="0"/>
                <a:cs typeface="Arial" panose="020B0604020202020204" pitchFamily="34" charset="0"/>
              </a:rPr>
              <a:t>() method to create server instance and then bind it at port 8081 using listen method associated with server instance. Pass it a function with request and response parameters and write the sample implementation to return "Hello World".</a:t>
            </a:r>
          </a:p>
          <a:p>
            <a:r>
              <a:rPr lang="en-US" sz="2100" dirty="0">
                <a:latin typeface="Arial" panose="020B0604020202020204" pitchFamily="34" charset="0"/>
                <a:cs typeface="Arial" panose="020B0604020202020204" pitchFamily="34" charset="0"/>
              </a:rPr>
              <a:t>Combine step1 and step2 together</a:t>
            </a:r>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005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BC36EE-7828-429E-B336-AB2D12D59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89" y="644436"/>
            <a:ext cx="5658235" cy="2595914"/>
          </a:xfrm>
          <a:prstGeom prst="rect">
            <a:avLst/>
          </a:prstGeom>
        </p:spPr>
      </p:pic>
      <p:pic>
        <p:nvPicPr>
          <p:cNvPr id="5" name="Picture 4">
            <a:extLst>
              <a:ext uri="{FF2B5EF4-FFF2-40B4-BE49-F238E27FC236}">
                <a16:creationId xmlns:a16="http://schemas.microsoft.com/office/drawing/2014/main" id="{5BE9F6C2-9D09-45B6-AD2B-B0FDC81604FD}"/>
              </a:ext>
            </a:extLst>
          </p:cNvPr>
          <p:cNvPicPr>
            <a:picLocks noChangeAspect="1"/>
          </p:cNvPicPr>
          <p:nvPr/>
        </p:nvPicPr>
        <p:blipFill rotWithShape="1">
          <a:blip r:embed="rId3">
            <a:extLst>
              <a:ext uri="{28A0092B-C50C-407E-A947-70E740481C1C}">
                <a14:useLocalDpi xmlns:a14="http://schemas.microsoft.com/office/drawing/2010/main" val="0"/>
              </a:ext>
            </a:extLst>
          </a:blip>
          <a:srcRect t="-1" r="40364" b="69444"/>
          <a:stretch/>
        </p:blipFill>
        <p:spPr>
          <a:xfrm>
            <a:off x="2162993" y="4048474"/>
            <a:ext cx="7270812" cy="1998524"/>
          </a:xfrm>
          <a:prstGeom prst="rect">
            <a:avLst/>
          </a:prstGeom>
        </p:spPr>
      </p:pic>
      <p:pic>
        <p:nvPicPr>
          <p:cNvPr id="7" name="Picture 6">
            <a:extLst>
              <a:ext uri="{FF2B5EF4-FFF2-40B4-BE49-F238E27FC236}">
                <a16:creationId xmlns:a16="http://schemas.microsoft.com/office/drawing/2014/main" id="{61A3F605-33ED-4756-9908-D4F625653631}"/>
              </a:ext>
            </a:extLst>
          </p:cNvPr>
          <p:cNvPicPr>
            <a:picLocks noChangeAspect="1"/>
          </p:cNvPicPr>
          <p:nvPr/>
        </p:nvPicPr>
        <p:blipFill rotWithShape="1">
          <a:blip r:embed="rId4">
            <a:extLst>
              <a:ext uri="{28A0092B-C50C-407E-A947-70E740481C1C}">
                <a14:useLocalDpi xmlns:a14="http://schemas.microsoft.com/office/drawing/2010/main" val="0"/>
              </a:ext>
            </a:extLst>
          </a:blip>
          <a:srcRect l="847"/>
          <a:stretch/>
        </p:blipFill>
        <p:spPr>
          <a:xfrm>
            <a:off x="6525087" y="1883872"/>
            <a:ext cx="5259066" cy="1356478"/>
          </a:xfrm>
          <a:prstGeom prst="rect">
            <a:avLst/>
          </a:prstGeom>
        </p:spPr>
      </p:pic>
    </p:spTree>
    <p:extLst>
      <p:ext uri="{BB962C8B-B14F-4D97-AF65-F5344CB8AC3E}">
        <p14:creationId xmlns:p14="http://schemas.microsoft.com/office/powerpoint/2010/main" val="3720467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9B9E-1958-469B-A29E-69F4C013508D}"/>
              </a:ext>
            </a:extLst>
          </p:cNvPr>
          <p:cNvSpPr>
            <a:spLocks noGrp="1"/>
          </p:cNvSpPr>
          <p:nvPr>
            <p:ph type="title"/>
          </p:nvPr>
        </p:nvSpPr>
        <p:spPr>
          <a:xfrm>
            <a:off x="646112" y="452718"/>
            <a:ext cx="9404723" cy="969888"/>
          </a:xfrm>
        </p:spPr>
        <p:txBody>
          <a:bodyPr/>
          <a:lstStyle/>
          <a:p>
            <a:r>
              <a:rPr lang="en-IN" sz="4400" dirty="0">
                <a:solidFill>
                  <a:srgbClr val="92D050"/>
                </a:solidFill>
                <a:latin typeface="Century" panose="02040604050505020304" pitchFamily="18" charset="0"/>
              </a:rPr>
              <a:t>Node.js Console</a:t>
            </a:r>
          </a:p>
        </p:txBody>
      </p:sp>
      <p:sp>
        <p:nvSpPr>
          <p:cNvPr id="3" name="Content Placeholder 2">
            <a:extLst>
              <a:ext uri="{FF2B5EF4-FFF2-40B4-BE49-F238E27FC236}">
                <a16:creationId xmlns:a16="http://schemas.microsoft.com/office/drawing/2014/main" id="{FE4387DB-5C04-4856-BA1D-82BA507DE9A9}"/>
              </a:ext>
            </a:extLst>
          </p:cNvPr>
          <p:cNvSpPr>
            <a:spLocks noGrp="1"/>
          </p:cNvSpPr>
          <p:nvPr>
            <p:ph idx="1"/>
          </p:nvPr>
        </p:nvSpPr>
        <p:spPr>
          <a:xfrm>
            <a:off x="1104294" y="1422606"/>
            <a:ext cx="8946541" cy="5093604"/>
          </a:xfrm>
        </p:spPr>
        <p:txBody>
          <a:bodyPr>
            <a:normAutofit lnSpcReduction="10000"/>
          </a:bodyPr>
          <a:lstStyle/>
          <a:p>
            <a:r>
              <a:rPr lang="en-IN" dirty="0">
                <a:latin typeface="Arial" panose="020B0604020202020204" pitchFamily="34" charset="0"/>
                <a:cs typeface="Arial" panose="020B0604020202020204" pitchFamily="34" charset="0"/>
              </a:rPr>
              <a:t>The Node.js console module provides a simple debugging console similar to JavaScript console mechanism provided by web browsers.</a:t>
            </a:r>
          </a:p>
          <a:p>
            <a:r>
              <a:rPr lang="en-IN" dirty="0">
                <a:latin typeface="Arial" panose="020B0604020202020204" pitchFamily="34" charset="0"/>
                <a:cs typeface="Arial" panose="020B0604020202020204" pitchFamily="34" charset="0"/>
              </a:rPr>
              <a:t>There are three console methods that are used to write any node.js stream:</a:t>
            </a:r>
          </a:p>
          <a:p>
            <a:pPr marL="457200" indent="-457200">
              <a:buFont typeface="+mj-lt"/>
              <a:buAutoNum type="arabicPeriod"/>
            </a:pPr>
            <a:r>
              <a:rPr lang="en-IN" dirty="0">
                <a:latin typeface="Arial" panose="020B0604020202020204" pitchFamily="34" charset="0"/>
                <a:cs typeface="Arial" panose="020B0604020202020204" pitchFamily="34" charset="0"/>
              </a:rPr>
              <a:t>console.log()</a:t>
            </a:r>
          </a:p>
          <a:p>
            <a:pPr marL="457200" indent="-457200">
              <a:buFont typeface="+mj-lt"/>
              <a:buAutoNum type="arabicPeriod"/>
            </a:pPr>
            <a:r>
              <a:rPr lang="en-IN" dirty="0" err="1">
                <a:latin typeface="Arial" panose="020B0604020202020204" pitchFamily="34" charset="0"/>
                <a:cs typeface="Arial" panose="020B0604020202020204" pitchFamily="34" charset="0"/>
              </a:rPr>
              <a:t>console.error</a:t>
            </a:r>
            <a:r>
              <a:rPr lang="en-IN" dirty="0">
                <a:latin typeface="Arial" panose="020B0604020202020204" pitchFamily="34" charset="0"/>
                <a:cs typeface="Arial" panose="020B0604020202020204" pitchFamily="34" charset="0"/>
              </a:rPr>
              <a:t>()</a:t>
            </a:r>
          </a:p>
          <a:p>
            <a:pPr marL="457200" indent="-457200">
              <a:buFont typeface="+mj-lt"/>
              <a:buAutoNum type="arabicPeriod"/>
            </a:pPr>
            <a:r>
              <a:rPr lang="en-IN" dirty="0" err="1">
                <a:latin typeface="Arial" panose="020B0604020202020204" pitchFamily="34" charset="0"/>
                <a:cs typeface="Arial" panose="020B0604020202020204" pitchFamily="34" charset="0"/>
              </a:rPr>
              <a:t>console.warn</a:t>
            </a:r>
            <a:r>
              <a:rPr lang="en-IN" dirty="0">
                <a:latin typeface="Arial" panose="020B0604020202020204" pitchFamily="34" charset="0"/>
                <a:cs typeface="Arial" panose="020B0604020202020204" pitchFamily="34" charset="0"/>
              </a:rPr>
              <a:t>()</a:t>
            </a:r>
          </a:p>
          <a:p>
            <a:pPr marL="0" indent="0">
              <a:buNone/>
            </a:pPr>
            <a:r>
              <a:rPr lang="en-US" sz="2400" b="1" dirty="0">
                <a:latin typeface="Arial" panose="020B0604020202020204" pitchFamily="34" charset="0"/>
                <a:cs typeface="Arial" panose="020B0604020202020204" pitchFamily="34" charset="0"/>
              </a:rPr>
              <a:t>Node.js console.log()</a:t>
            </a:r>
          </a:p>
          <a:p>
            <a:r>
              <a:rPr lang="en-US" dirty="0">
                <a:latin typeface="Arial" panose="020B0604020202020204" pitchFamily="34" charset="0"/>
                <a:cs typeface="Arial" panose="020B0604020202020204" pitchFamily="34" charset="0"/>
              </a:rPr>
              <a:t>The console.log() function is used to display simple message on console. Prints to </a:t>
            </a:r>
            <a:r>
              <a:rPr lang="en-US" dirty="0" err="1">
                <a:latin typeface="Arial" panose="020B0604020202020204" pitchFamily="34" charset="0"/>
                <a:cs typeface="Arial" panose="020B0604020202020204" pitchFamily="34" charset="0"/>
              </a:rPr>
              <a:t>stdout</a:t>
            </a:r>
            <a:r>
              <a:rPr lang="en-US" dirty="0">
                <a:latin typeface="Arial" panose="020B0604020202020204" pitchFamily="34" charset="0"/>
                <a:cs typeface="Arial" panose="020B0604020202020204" pitchFamily="34" charset="0"/>
              </a:rPr>
              <a:t> with newline.</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'Hello World'</a:t>
            </a:r>
            <a:r>
              <a:rPr lang="en-IN" b="0" dirty="0">
                <a:solidFill>
                  <a:srgbClr val="D4D4D4"/>
                </a:solidFill>
                <a:effectLst/>
                <a:latin typeface="Consolas" panose="020B0609020204030204" pitchFamily="49" charset="0"/>
              </a:rPr>
              <a:t>); </a:t>
            </a: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"Nityansh"</a:t>
            </a:r>
            <a:endParaRPr lang="en-US" b="0" dirty="0">
              <a:solidFill>
                <a:srgbClr val="D4D4D4"/>
              </a:solidFill>
              <a:effectLst/>
              <a:latin typeface="Consolas" panose="020B0609020204030204" pitchFamily="49" charset="0"/>
            </a:endParaRPr>
          </a:p>
          <a:p>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'Hello %s'</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a:t>
            </a:r>
          </a:p>
          <a:p>
            <a:endParaRPr lang="en-IN" dirty="0"/>
          </a:p>
        </p:txBody>
      </p:sp>
    </p:spTree>
    <p:extLst>
      <p:ext uri="{BB962C8B-B14F-4D97-AF65-F5344CB8AC3E}">
        <p14:creationId xmlns:p14="http://schemas.microsoft.com/office/powerpoint/2010/main" val="4063597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EE693-C5E3-4960-B3EA-0AF7347DD865}"/>
              </a:ext>
            </a:extLst>
          </p:cNvPr>
          <p:cNvSpPr>
            <a:spLocks noGrp="1"/>
          </p:cNvSpPr>
          <p:nvPr>
            <p:ph idx="1"/>
          </p:nvPr>
        </p:nvSpPr>
        <p:spPr>
          <a:xfrm>
            <a:off x="1103312" y="713173"/>
            <a:ext cx="8946541" cy="5199355"/>
          </a:xfrm>
        </p:spPr>
        <p:txBody>
          <a:bodyPr>
            <a:normAutofit/>
          </a:bodyPr>
          <a:lstStyle/>
          <a:p>
            <a:pPr marL="0" indent="0">
              <a:buNone/>
            </a:pPr>
            <a:r>
              <a:rPr lang="en-IN" sz="2400" b="1" dirty="0">
                <a:latin typeface="Arial" panose="020B0604020202020204" pitchFamily="34" charset="0"/>
                <a:cs typeface="Arial" panose="020B0604020202020204" pitchFamily="34" charset="0"/>
              </a:rPr>
              <a:t>Node.js </a:t>
            </a:r>
            <a:r>
              <a:rPr lang="en-IN" sz="2400" b="1" dirty="0" err="1">
                <a:latin typeface="Arial" panose="020B0604020202020204" pitchFamily="34" charset="0"/>
                <a:cs typeface="Arial" panose="020B0604020202020204" pitchFamily="34" charset="0"/>
              </a:rPr>
              <a:t>console.error</a:t>
            </a:r>
            <a:r>
              <a:rPr lang="en-IN" sz="2400" b="1"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console.error</a:t>
            </a:r>
            <a:r>
              <a:rPr lang="en-US" dirty="0">
                <a:latin typeface="Arial" panose="020B0604020202020204" pitchFamily="34" charset="0"/>
                <a:cs typeface="Arial" panose="020B0604020202020204" pitchFamily="34" charset="0"/>
              </a:rPr>
              <a:t>() function is used to render error message on console.</a:t>
            </a:r>
          </a:p>
          <a:p>
            <a:r>
              <a:rPr lang="en-US" dirty="0">
                <a:latin typeface="Arial" panose="020B0604020202020204" pitchFamily="34" charset="0"/>
                <a:cs typeface="Arial" panose="020B0604020202020204" pitchFamily="34" charset="0"/>
              </a:rPr>
              <a:t> Prints to stderr with newline.</a:t>
            </a:r>
          </a:p>
          <a:p>
            <a:r>
              <a:rPr lang="en-IN" b="0" dirty="0" err="1">
                <a:solidFill>
                  <a:srgbClr val="9CDCFE"/>
                </a:solidFill>
                <a:effectLst/>
                <a:latin typeface="Consolas" panose="020B0609020204030204" pitchFamily="49" charset="0"/>
              </a:rPr>
              <a:t>console</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error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'Invalid input.'</a:t>
            </a:r>
            <a:r>
              <a:rPr lang="en-IN" b="0" dirty="0">
                <a:solidFill>
                  <a:srgbClr val="D4D4D4"/>
                </a:solidFill>
                <a:effectLst/>
                <a:latin typeface="Consolas" panose="020B0609020204030204" pitchFamily="49" charset="0"/>
              </a:rPr>
              <a:t>);   </a:t>
            </a:r>
          </a:p>
          <a:p>
            <a:pPr marL="0" indent="0">
              <a:buNone/>
            </a:pPr>
            <a:r>
              <a:rPr lang="en-IN" sz="2400" b="1" dirty="0">
                <a:latin typeface="Arial" panose="020B0604020202020204" pitchFamily="34" charset="0"/>
                <a:cs typeface="Arial" panose="020B0604020202020204" pitchFamily="34" charset="0"/>
              </a:rPr>
              <a:t>Node.js </a:t>
            </a:r>
            <a:r>
              <a:rPr lang="en-IN" sz="2400" b="1" dirty="0" err="1">
                <a:latin typeface="Arial" panose="020B0604020202020204" pitchFamily="34" charset="0"/>
                <a:cs typeface="Arial" panose="020B0604020202020204" pitchFamily="34" charset="0"/>
              </a:rPr>
              <a:t>console.warn</a:t>
            </a:r>
            <a:r>
              <a:rPr lang="en-IN" sz="2400" b="1"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console.warn</a:t>
            </a:r>
            <a:r>
              <a:rPr lang="en-US" dirty="0">
                <a:latin typeface="Arial" panose="020B0604020202020204" pitchFamily="34" charset="0"/>
                <a:cs typeface="Arial" panose="020B0604020202020204" pitchFamily="34" charset="0"/>
              </a:rPr>
              <a:t>() function is used to display warning message on console.</a:t>
            </a:r>
          </a:p>
          <a:p>
            <a:r>
              <a:rPr lang="en-IN" dirty="0">
                <a:latin typeface="Arial" panose="020B0604020202020204" pitchFamily="34" charset="0"/>
                <a:cs typeface="Arial" panose="020B0604020202020204" pitchFamily="34" charset="0"/>
              </a:rPr>
              <a:t>It is an alias for </a:t>
            </a:r>
            <a:r>
              <a:rPr lang="en-IN" dirty="0" err="1">
                <a:latin typeface="Arial" panose="020B0604020202020204" pitchFamily="34" charset="0"/>
                <a:cs typeface="Arial" panose="020B0604020202020204" pitchFamily="34" charset="0"/>
              </a:rPr>
              <a:t>console.error</a:t>
            </a:r>
            <a:r>
              <a:rPr lang="en-IN" dirty="0">
                <a:latin typeface="Arial" panose="020B0604020202020204" pitchFamily="34" charset="0"/>
                <a:cs typeface="Arial" panose="020B0604020202020204" pitchFamily="34" charset="0"/>
              </a:rPr>
              <a:t>().</a:t>
            </a:r>
          </a:p>
          <a:p>
            <a:r>
              <a:rPr lang="en-US" b="0" dirty="0">
                <a:solidFill>
                  <a:srgbClr val="9CDCFE"/>
                </a:solidFill>
                <a:effectLst/>
                <a:latin typeface="Consolas" panose="020B0609020204030204" pitchFamily="49" charset="0"/>
              </a:rPr>
              <a:t>age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55</a:t>
            </a:r>
            <a:r>
              <a:rPr lang="en-US" b="0" dirty="0">
                <a:solidFill>
                  <a:srgbClr val="D4D4D4"/>
                </a:solidFill>
                <a:effectLst/>
                <a:latin typeface="Consolas" panose="020B0609020204030204" pitchFamily="49" charset="0"/>
              </a:rPr>
              <a:t>;    </a:t>
            </a:r>
          </a:p>
          <a:p>
            <a:r>
              <a:rPr lang="en-US" b="0" dirty="0" err="1">
                <a:solidFill>
                  <a:srgbClr val="9CDCFE"/>
                </a:solidFill>
                <a:effectLst/>
                <a:latin typeface="Consolas" panose="020B0609020204030204" pitchFamily="49" charset="0"/>
              </a:rPr>
              <a:t>console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warn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`My age is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age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11013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1F49-226D-4B08-9275-99C68C56BC3F}"/>
              </a:ext>
            </a:extLst>
          </p:cNvPr>
          <p:cNvSpPr>
            <a:spLocks noGrp="1"/>
          </p:cNvSpPr>
          <p:nvPr>
            <p:ph type="ctrTitle"/>
          </p:nvPr>
        </p:nvSpPr>
        <p:spPr>
          <a:xfrm>
            <a:off x="198412" y="377504"/>
            <a:ext cx="10335491" cy="922790"/>
          </a:xfrm>
        </p:spPr>
        <p:txBody>
          <a:bodyPr/>
          <a:lstStyle/>
          <a:p>
            <a:r>
              <a:rPr lang="en-IN" sz="2800" dirty="0">
                <a:latin typeface="Arial" panose="020B0604020202020204" pitchFamily="34" charset="0"/>
                <a:cs typeface="Arial" panose="020B0604020202020204" pitchFamily="34" charset="0"/>
              </a:rPr>
              <a:t>MongoDB</a:t>
            </a:r>
            <a:r>
              <a:rPr lang="en-IN" sz="2800" dirty="0">
                <a:latin typeface="Arial Rounded MT Bold" panose="020F0704030504030204" pitchFamily="34" charset="0"/>
                <a:cs typeface="Arial" panose="020B0604020202020204" pitchFamily="34" charset="0"/>
              </a:rPr>
              <a:t> </a:t>
            </a:r>
            <a:r>
              <a:rPr lang="en-IN" sz="2800" dirty="0">
                <a:solidFill>
                  <a:srgbClr val="00FF00"/>
                </a:solidFill>
                <a:latin typeface="Arial Rounded MT Bold" panose="020F0704030504030204" pitchFamily="34" charset="0"/>
                <a:cs typeface="Arial" panose="020B0604020202020204" pitchFamily="34" charset="0"/>
              </a:rPr>
              <a:t>Overview</a:t>
            </a:r>
          </a:p>
        </p:txBody>
      </p:sp>
      <p:sp>
        <p:nvSpPr>
          <p:cNvPr id="4" name="TextBox 3">
            <a:extLst>
              <a:ext uri="{FF2B5EF4-FFF2-40B4-BE49-F238E27FC236}">
                <a16:creationId xmlns:a16="http://schemas.microsoft.com/office/drawing/2014/main" id="{460FA4E4-A4E2-4C90-84C2-5161A6CED472}"/>
              </a:ext>
            </a:extLst>
          </p:cNvPr>
          <p:cNvSpPr txBox="1"/>
          <p:nvPr/>
        </p:nvSpPr>
        <p:spPr>
          <a:xfrm>
            <a:off x="759520" y="1389649"/>
            <a:ext cx="9213273" cy="3862596"/>
          </a:xfrm>
          <a:prstGeom prst="rect">
            <a:avLst/>
          </a:prstGeom>
          <a:noFill/>
        </p:spPr>
        <p:txBody>
          <a:bodyPr wrap="square" rtlCol="0">
            <a:spAutoFit/>
          </a:bodyPr>
          <a:lstStyle/>
          <a:p>
            <a:pPr marL="285750" indent="-285750" rtl="0">
              <a:lnSpc>
                <a:spcPct val="250000"/>
              </a:lnSpc>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MongoDB is a </a:t>
            </a:r>
            <a:r>
              <a:rPr lang="en-US" sz="1800" b="1" i="0" u="none" strike="noStrike" dirty="0">
                <a:effectLst/>
                <a:latin typeface="Arial" panose="020B0604020202020204" pitchFamily="34" charset="0"/>
                <a:cs typeface="Arial" panose="020B0604020202020204" pitchFamily="34" charset="0"/>
              </a:rPr>
              <a:t>No-SQL</a:t>
            </a:r>
            <a:r>
              <a:rPr lang="en-US" sz="1800" b="0" i="0" u="none" strike="noStrike" dirty="0">
                <a:effectLst/>
                <a:latin typeface="Arial" panose="020B0604020202020204" pitchFamily="34" charset="0"/>
                <a:cs typeface="Arial" panose="020B0604020202020204" pitchFamily="34" charset="0"/>
              </a:rPr>
              <a:t> database. </a:t>
            </a:r>
          </a:p>
          <a:p>
            <a:pPr marL="285750" indent="-285750" rtl="0">
              <a:lnSpc>
                <a:spcPct val="150000"/>
              </a:lnSpc>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It is an </a:t>
            </a:r>
            <a:r>
              <a:rPr lang="en-US" sz="1800" b="1" i="1" u="none" strike="noStrike" dirty="0">
                <a:effectLst/>
                <a:latin typeface="Comic Sans MS" panose="030F0702030302020204" pitchFamily="66" charset="0"/>
                <a:cs typeface="Arial" panose="020B0604020202020204" pitchFamily="34" charset="0"/>
              </a:rPr>
              <a:t>open-source</a:t>
            </a:r>
            <a:r>
              <a:rPr lang="en-US" sz="1800" b="0" i="1" u="none" strike="noStrike" dirty="0">
                <a:effectLst/>
                <a:latin typeface="Comic Sans MS" panose="030F0702030302020204" pitchFamily="66" charset="0"/>
                <a:cs typeface="Arial" panose="020B0604020202020204" pitchFamily="34" charset="0"/>
              </a:rPr>
              <a:t>, </a:t>
            </a:r>
            <a:r>
              <a:rPr lang="en-US" sz="1800" b="1" i="1" u="none" strike="noStrike" dirty="0">
                <a:effectLst/>
                <a:latin typeface="Comic Sans MS" panose="030F0702030302020204" pitchFamily="66" charset="0"/>
                <a:cs typeface="Arial" panose="020B0604020202020204" pitchFamily="34" charset="0"/>
              </a:rPr>
              <a:t>cross-platform</a:t>
            </a:r>
            <a:r>
              <a:rPr lang="en-US" sz="1800" b="0" i="1" u="none" strike="noStrike" dirty="0">
                <a:effectLst/>
                <a:latin typeface="Comic Sans MS" panose="030F0702030302020204" pitchFamily="66" charset="0"/>
                <a:cs typeface="Arial" panose="020B0604020202020204" pitchFamily="34" charset="0"/>
              </a:rPr>
              <a:t>, </a:t>
            </a:r>
            <a:r>
              <a:rPr lang="en-US" sz="1800" b="1" i="1" u="none" strike="noStrike" dirty="0">
                <a:effectLst/>
                <a:latin typeface="Comic Sans MS" panose="030F0702030302020204" pitchFamily="66" charset="0"/>
                <a:cs typeface="Arial" panose="020B0604020202020204" pitchFamily="34" charset="0"/>
              </a:rPr>
              <a:t>document-oriented</a:t>
            </a:r>
            <a:r>
              <a:rPr lang="en-US" sz="1800" b="0" i="1" u="none" strike="noStrike" dirty="0">
                <a:effectLst/>
                <a:latin typeface="Arial" panose="020B0604020202020204" pitchFamily="34" charset="0"/>
                <a:cs typeface="Arial" panose="020B0604020202020204" pitchFamily="34" charset="0"/>
              </a:rPr>
              <a:t> </a:t>
            </a:r>
            <a:r>
              <a:rPr lang="en-US" sz="1800" b="0" i="0" u="none" strike="noStrike" dirty="0">
                <a:effectLst/>
                <a:latin typeface="Arial" panose="020B0604020202020204" pitchFamily="34" charset="0"/>
                <a:cs typeface="Arial" panose="020B0604020202020204" pitchFamily="34" charset="0"/>
              </a:rPr>
              <a:t>database written in C++ developed and supported by a company named 10gen aka </a:t>
            </a:r>
            <a:r>
              <a:rPr lang="en-US" sz="1800" b="1" i="1" u="none" strike="noStrike" dirty="0" err="1">
                <a:effectLst/>
                <a:latin typeface="Comic Sans MS" panose="030F0702030302020204" pitchFamily="66" charset="0"/>
                <a:cs typeface="Arial" panose="020B0604020202020204" pitchFamily="34" charset="0"/>
              </a:rPr>
              <a:t>MongoDb</a:t>
            </a:r>
            <a:r>
              <a:rPr lang="en-US" sz="1800" b="1" i="1" u="none" strike="noStrike" dirty="0">
                <a:effectLst/>
                <a:latin typeface="Comic Sans MS" panose="030F0702030302020204" pitchFamily="66" charset="0"/>
                <a:cs typeface="Arial" panose="020B0604020202020204" pitchFamily="34" charset="0"/>
              </a:rPr>
              <a:t> inc</a:t>
            </a:r>
            <a:r>
              <a:rPr lang="en-US" sz="1800" b="0" i="0" u="none" strike="noStrike" dirty="0">
                <a:effectLst/>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85750" indent="-285750" rtl="0">
              <a:lnSpc>
                <a:spcPct val="250000"/>
              </a:lnSpc>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Development of MongoDB began in 2007 , started as a platform as a service.</a:t>
            </a:r>
          </a:p>
          <a:p>
            <a:pPr marL="285750" indent="-285750" rtl="0">
              <a:lnSpc>
                <a:spcPct val="250000"/>
              </a:lnSpc>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Later in 2009, it was introduced in the market as an open source </a:t>
            </a:r>
            <a:r>
              <a:rPr lang="en-US" sz="1800" b="1" i="1" u="none" strike="noStrike" dirty="0">
                <a:effectLst/>
                <a:latin typeface="Comic Sans MS" panose="030F0702030302020204" pitchFamily="66" charset="0"/>
                <a:cs typeface="Arial" panose="020B0604020202020204" pitchFamily="34" charset="0"/>
              </a:rPr>
              <a:t>database server</a:t>
            </a:r>
            <a:r>
              <a:rPr lang="en-US" sz="1800" b="0" i="0" u="none" strike="noStrike" dirty="0">
                <a:effectLst/>
                <a:latin typeface="Arial" panose="020B0604020202020204" pitchFamily="34" charset="0"/>
                <a:cs typeface="Arial" panose="020B0604020202020204" pitchFamily="34" charset="0"/>
              </a:rPr>
              <a:t>.</a:t>
            </a:r>
            <a:endParaRPr lang="en-US" sz="2800" b="0" dirty="0">
              <a:effectLst/>
              <a:latin typeface="Arial" panose="020B0604020202020204" pitchFamily="34" charset="0"/>
              <a:cs typeface="Arial" panose="020B0604020202020204" pitchFamily="34" charset="0"/>
            </a:endParaRPr>
          </a:p>
          <a:p>
            <a:br>
              <a:rPr lang="en-US" sz="2800" dirty="0">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981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2F38-8B77-4689-837D-77897F3512FC}"/>
              </a:ext>
            </a:extLst>
          </p:cNvPr>
          <p:cNvSpPr>
            <a:spLocks noGrp="1"/>
          </p:cNvSpPr>
          <p:nvPr>
            <p:ph type="title"/>
          </p:nvPr>
        </p:nvSpPr>
        <p:spPr>
          <a:xfrm>
            <a:off x="646112" y="452718"/>
            <a:ext cx="9404723" cy="1038732"/>
          </a:xfrm>
        </p:spPr>
        <p:txBody>
          <a:bodyPr/>
          <a:lstStyle/>
          <a:p>
            <a:r>
              <a:rPr lang="en-IN" sz="4400" dirty="0">
                <a:latin typeface="Century" panose="02040604050505020304" pitchFamily="18" charset="0"/>
              </a:rPr>
              <a:t>Node.js REPL</a:t>
            </a:r>
          </a:p>
        </p:txBody>
      </p:sp>
      <p:sp>
        <p:nvSpPr>
          <p:cNvPr id="3" name="Content Placeholder 2">
            <a:extLst>
              <a:ext uri="{FF2B5EF4-FFF2-40B4-BE49-F238E27FC236}">
                <a16:creationId xmlns:a16="http://schemas.microsoft.com/office/drawing/2014/main" id="{E6AE4E94-5EE9-4E0A-948C-769D44D8DE83}"/>
              </a:ext>
            </a:extLst>
          </p:cNvPr>
          <p:cNvSpPr>
            <a:spLocks noGrp="1"/>
          </p:cNvSpPr>
          <p:nvPr>
            <p:ph idx="1"/>
          </p:nvPr>
        </p:nvSpPr>
        <p:spPr>
          <a:xfrm>
            <a:off x="1103312" y="1491450"/>
            <a:ext cx="8946541" cy="4756952"/>
          </a:xfrm>
        </p:spPr>
        <p:txBody>
          <a:bodyPr>
            <a:normAutofit/>
          </a:bodyPr>
          <a:lstStyle/>
          <a:p>
            <a:r>
              <a:rPr lang="en-US" dirty="0">
                <a:latin typeface="Arial" panose="020B0604020202020204" pitchFamily="34" charset="0"/>
                <a:cs typeface="Arial" panose="020B0604020202020204" pitchFamily="34" charset="0"/>
              </a:rPr>
              <a:t>The term REPL stands for Read Eval Print and Loop. It specifies a computer environment like a window console or a Unix/Linux shell where you can enter the commands and the system responds with an output in an interactive mode.</a:t>
            </a:r>
          </a:p>
          <a:p>
            <a:pPr marL="0" indent="0">
              <a:buNone/>
            </a:pPr>
            <a:r>
              <a:rPr lang="en-US" sz="2400" b="1" dirty="0">
                <a:latin typeface="Arial" panose="020B0604020202020204" pitchFamily="34" charset="0"/>
                <a:cs typeface="Arial" panose="020B0604020202020204" pitchFamily="34" charset="0"/>
              </a:rPr>
              <a:t>REPL Environment</a:t>
            </a:r>
          </a:p>
          <a:p>
            <a:r>
              <a:rPr lang="en-US" dirty="0">
                <a:latin typeface="Arial" panose="020B0604020202020204" pitchFamily="34" charset="0"/>
                <a:cs typeface="Arial" panose="020B0604020202020204" pitchFamily="34" charset="0"/>
              </a:rPr>
              <a:t>The Node.js or node come bundled with REPL environment. Each part of the REPL environment has a specific work.</a:t>
            </a:r>
          </a:p>
          <a:p>
            <a:r>
              <a:rPr lang="en-US" dirty="0">
                <a:latin typeface="Arial" panose="020B0604020202020204" pitchFamily="34" charset="0"/>
                <a:cs typeface="Arial" panose="020B0604020202020204" pitchFamily="34" charset="0"/>
              </a:rPr>
              <a:t>Read: It reads user's input; parse the input into JavaScript data-structure and stores in memory.</a:t>
            </a:r>
          </a:p>
          <a:p>
            <a:r>
              <a:rPr lang="en-US" dirty="0">
                <a:latin typeface="Arial" panose="020B0604020202020204" pitchFamily="34" charset="0"/>
                <a:cs typeface="Arial" panose="020B0604020202020204" pitchFamily="34" charset="0"/>
              </a:rPr>
              <a:t>Eval: It takes and evaluates the data structure.</a:t>
            </a:r>
          </a:p>
          <a:p>
            <a:r>
              <a:rPr lang="en-US" dirty="0">
                <a:latin typeface="Arial" panose="020B0604020202020204" pitchFamily="34" charset="0"/>
                <a:cs typeface="Arial" panose="020B0604020202020204" pitchFamily="34" charset="0"/>
              </a:rPr>
              <a:t>Print: It prints the result.</a:t>
            </a:r>
          </a:p>
          <a:p>
            <a:r>
              <a:rPr lang="en-US" dirty="0">
                <a:latin typeface="Arial" panose="020B0604020202020204" pitchFamily="34" charset="0"/>
                <a:cs typeface="Arial" panose="020B0604020202020204" pitchFamily="34" charset="0"/>
              </a:rPr>
              <a:t>Loop: It loops the above command until user press ctrl-c twice.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61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8AD1E-6D6F-4FBA-A3A9-0C66C6B70F43}"/>
              </a:ext>
            </a:extLst>
          </p:cNvPr>
          <p:cNvSpPr>
            <a:spLocks noGrp="1"/>
          </p:cNvSpPr>
          <p:nvPr>
            <p:ph idx="1"/>
          </p:nvPr>
        </p:nvSpPr>
        <p:spPr>
          <a:xfrm>
            <a:off x="925759" y="426129"/>
            <a:ext cx="8946541" cy="5804518"/>
          </a:xfrm>
        </p:spPr>
        <p:txBody>
          <a:bodyPr/>
          <a:lstStyle/>
          <a:p>
            <a:r>
              <a:rPr lang="en-US" dirty="0">
                <a:latin typeface="Arial" panose="020B0604020202020204" pitchFamily="34" charset="0"/>
                <a:cs typeface="Arial" panose="020B0604020202020204" pitchFamily="34" charset="0"/>
              </a:rPr>
              <a:t>You can start REPL by simply running "node" on the command prompt.</a:t>
            </a:r>
          </a:p>
          <a:p>
            <a:r>
              <a:rPr lang="en-US" dirty="0">
                <a:latin typeface="Arial" panose="020B0604020202020204" pitchFamily="34" charset="0"/>
                <a:cs typeface="Arial" panose="020B0604020202020204" pitchFamily="34" charset="0"/>
              </a:rPr>
              <a:t>You can execute various mathematical operations on REPL Node.js command prompt:</a:t>
            </a:r>
          </a:p>
          <a:p>
            <a:pPr marL="0" indent="0">
              <a:buNone/>
            </a:pPr>
            <a:r>
              <a:rPr lang="en-US" sz="2400" b="1" dirty="0">
                <a:latin typeface="Arial" panose="020B0604020202020204" pitchFamily="34" charset="0"/>
                <a:cs typeface="Arial" panose="020B0604020202020204" pitchFamily="34" charset="0"/>
              </a:rPr>
              <a:t>Node.js Simple expressions</a:t>
            </a:r>
          </a:p>
        </p:txBody>
      </p:sp>
      <p:pic>
        <p:nvPicPr>
          <p:cNvPr id="5" name="Picture 4">
            <a:extLst>
              <a:ext uri="{FF2B5EF4-FFF2-40B4-BE49-F238E27FC236}">
                <a16:creationId xmlns:a16="http://schemas.microsoft.com/office/drawing/2014/main" id="{F78FCB69-7F04-4639-AE93-BF5B2A762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367" y="2370338"/>
            <a:ext cx="7825957" cy="3533036"/>
          </a:xfrm>
          <a:prstGeom prst="rect">
            <a:avLst/>
          </a:prstGeom>
        </p:spPr>
      </p:pic>
    </p:spTree>
    <p:extLst>
      <p:ext uri="{BB962C8B-B14F-4D97-AF65-F5344CB8AC3E}">
        <p14:creationId xmlns:p14="http://schemas.microsoft.com/office/powerpoint/2010/main" val="3266646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FEE1E-DA78-4291-B0E4-99C2873126AE}"/>
              </a:ext>
            </a:extLst>
          </p:cNvPr>
          <p:cNvSpPr>
            <a:spLocks noGrp="1"/>
          </p:cNvSpPr>
          <p:nvPr>
            <p:ph idx="1"/>
          </p:nvPr>
        </p:nvSpPr>
        <p:spPr>
          <a:xfrm>
            <a:off x="1103312" y="443884"/>
            <a:ext cx="8946541" cy="5804518"/>
          </a:xfrm>
        </p:spPr>
        <p:txBody>
          <a:bodyPr/>
          <a:lstStyle/>
          <a:p>
            <a:pPr marL="0" indent="0">
              <a:buNone/>
            </a:pPr>
            <a:r>
              <a:rPr lang="en-US" sz="2400" b="1" dirty="0">
                <a:latin typeface="Arial" panose="020B0604020202020204" pitchFamily="34" charset="0"/>
                <a:cs typeface="Arial" panose="020B0604020202020204" pitchFamily="34" charset="0"/>
              </a:rPr>
              <a:t>Using variable</a:t>
            </a:r>
          </a:p>
          <a:p>
            <a:r>
              <a:rPr lang="en-US" dirty="0">
                <a:latin typeface="Arial" panose="020B0604020202020204" pitchFamily="34" charset="0"/>
                <a:cs typeface="Arial" panose="020B0604020202020204" pitchFamily="34" charset="0"/>
              </a:rPr>
              <a:t>Variables are used to store values and print later. If you don't use var keyword then value is stored in the variable and printed whereas if var keyword is used then value is stored but not printed. You can print variables using console.log()</a:t>
            </a:r>
          </a:p>
          <a:p>
            <a:endParaRPr lang="en-IN" dirty="0"/>
          </a:p>
        </p:txBody>
      </p:sp>
      <p:pic>
        <p:nvPicPr>
          <p:cNvPr id="5" name="Picture 4">
            <a:extLst>
              <a:ext uri="{FF2B5EF4-FFF2-40B4-BE49-F238E27FC236}">
                <a16:creationId xmlns:a16="http://schemas.microsoft.com/office/drawing/2014/main" id="{1EC9E4FE-1C35-4081-8F8A-AEF640B65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678" y="2440042"/>
            <a:ext cx="6989885" cy="3960608"/>
          </a:xfrm>
          <a:prstGeom prst="rect">
            <a:avLst/>
          </a:prstGeom>
        </p:spPr>
      </p:pic>
    </p:spTree>
    <p:extLst>
      <p:ext uri="{BB962C8B-B14F-4D97-AF65-F5344CB8AC3E}">
        <p14:creationId xmlns:p14="http://schemas.microsoft.com/office/powerpoint/2010/main" val="3990618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7C5B5-0396-4D0F-B40D-74631FA7880F}"/>
              </a:ext>
            </a:extLst>
          </p:cNvPr>
          <p:cNvSpPr>
            <a:spLocks noGrp="1"/>
          </p:cNvSpPr>
          <p:nvPr>
            <p:ph idx="1"/>
          </p:nvPr>
        </p:nvSpPr>
        <p:spPr>
          <a:xfrm>
            <a:off x="1103312" y="301842"/>
            <a:ext cx="8946541" cy="5893294"/>
          </a:xfrm>
        </p:spPr>
        <p:txBody>
          <a:bodyPr>
            <a:normAutofit/>
          </a:bodyPr>
          <a:lstStyle/>
          <a:p>
            <a:pPr marL="0" indent="0">
              <a:buNone/>
            </a:pPr>
            <a:r>
              <a:rPr lang="en-IN" sz="2400" b="1" dirty="0">
                <a:latin typeface="Arial" panose="020B0604020202020204" pitchFamily="34" charset="0"/>
                <a:cs typeface="Arial" panose="020B0604020202020204" pitchFamily="34" charset="0"/>
              </a:rPr>
              <a:t>Node.js Multiline expressions and Underscore Variable</a:t>
            </a:r>
          </a:p>
          <a:p>
            <a:r>
              <a:rPr lang="en-IN" dirty="0">
                <a:latin typeface="Arial" panose="020B0604020202020204" pitchFamily="34" charset="0"/>
                <a:cs typeface="Arial" panose="020B0604020202020204" pitchFamily="34" charset="0"/>
              </a:rPr>
              <a:t>Node REPL supports multiline expressions.</a:t>
            </a:r>
          </a:p>
          <a:p>
            <a:r>
              <a:rPr lang="en-US" dirty="0">
                <a:latin typeface="Arial" panose="020B0604020202020204" pitchFamily="34" charset="0"/>
                <a:cs typeface="Arial" panose="020B0604020202020204" pitchFamily="34" charset="0"/>
              </a:rPr>
              <a:t>We can use underscore _ to get the last result.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CA621CE6-2A51-4E40-8F99-A20B78E97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639" y="2039422"/>
            <a:ext cx="7171247" cy="4155714"/>
          </a:xfrm>
          <a:prstGeom prst="rect">
            <a:avLst/>
          </a:prstGeom>
        </p:spPr>
      </p:pic>
    </p:spTree>
    <p:extLst>
      <p:ext uri="{BB962C8B-B14F-4D97-AF65-F5344CB8AC3E}">
        <p14:creationId xmlns:p14="http://schemas.microsoft.com/office/powerpoint/2010/main" val="3134002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7C4E-6DBA-4EF3-9256-350A72A51E5D}"/>
              </a:ext>
            </a:extLst>
          </p:cNvPr>
          <p:cNvSpPr>
            <a:spLocks noGrp="1"/>
          </p:cNvSpPr>
          <p:nvPr>
            <p:ph type="title"/>
          </p:nvPr>
        </p:nvSpPr>
        <p:spPr>
          <a:xfrm>
            <a:off x="646112" y="452718"/>
            <a:ext cx="9404723" cy="976587"/>
          </a:xfrm>
        </p:spPr>
        <p:txBody>
          <a:bodyPr/>
          <a:lstStyle/>
          <a:p>
            <a:r>
              <a:rPr lang="en-IN" dirty="0">
                <a:solidFill>
                  <a:srgbClr val="92D050"/>
                </a:solidFill>
                <a:latin typeface="Century" panose="02040604050505020304" pitchFamily="18" charset="0"/>
              </a:rPr>
              <a:t>Node.js REPL Commands</a:t>
            </a:r>
          </a:p>
        </p:txBody>
      </p:sp>
      <p:graphicFrame>
        <p:nvGraphicFramePr>
          <p:cNvPr id="4" name="Content Placeholder 3">
            <a:extLst>
              <a:ext uri="{FF2B5EF4-FFF2-40B4-BE49-F238E27FC236}">
                <a16:creationId xmlns:a16="http://schemas.microsoft.com/office/drawing/2014/main" id="{FB45231A-E8F9-42F1-B431-B9283BC6F1CC}"/>
              </a:ext>
            </a:extLst>
          </p:cNvPr>
          <p:cNvGraphicFramePr>
            <a:graphicFrameLocks noGrp="1"/>
          </p:cNvGraphicFramePr>
          <p:nvPr>
            <p:ph idx="1"/>
            <p:extLst>
              <p:ext uri="{D42A27DB-BD31-4B8C-83A1-F6EECF244321}">
                <p14:modId xmlns:p14="http://schemas.microsoft.com/office/powerpoint/2010/main" val="3409805839"/>
              </p:ext>
            </p:extLst>
          </p:nvPr>
        </p:nvGraphicFramePr>
        <p:xfrm>
          <a:off x="1491449" y="1429304"/>
          <a:ext cx="6773662" cy="5004465"/>
        </p:xfrm>
        <a:graphic>
          <a:graphicData uri="http://schemas.openxmlformats.org/drawingml/2006/table">
            <a:tbl>
              <a:tblPr/>
              <a:tblGrid>
                <a:gridCol w="2982897">
                  <a:extLst>
                    <a:ext uri="{9D8B030D-6E8A-4147-A177-3AD203B41FA5}">
                      <a16:colId xmlns:a16="http://schemas.microsoft.com/office/drawing/2014/main" val="3882735692"/>
                    </a:ext>
                  </a:extLst>
                </a:gridCol>
                <a:gridCol w="3790765">
                  <a:extLst>
                    <a:ext uri="{9D8B030D-6E8A-4147-A177-3AD203B41FA5}">
                      <a16:colId xmlns:a16="http://schemas.microsoft.com/office/drawing/2014/main" val="2649590936"/>
                    </a:ext>
                  </a:extLst>
                </a:gridCol>
              </a:tblGrid>
              <a:tr h="328475">
                <a:tc>
                  <a:txBody>
                    <a:bodyPr/>
                    <a:lstStyle/>
                    <a:p>
                      <a:pPr algn="l" fontAlgn="t"/>
                      <a:r>
                        <a:rPr lang="en-IN" sz="1200" b="1" dirty="0">
                          <a:solidFill>
                            <a:srgbClr val="000000"/>
                          </a:solidFill>
                          <a:effectLst/>
                          <a:latin typeface="verdana" panose="020B0604030504040204" pitchFamily="34" charset="0"/>
                        </a:rPr>
                        <a:t>Commands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b="1" dirty="0">
                          <a:solidFill>
                            <a:srgbClr val="000000"/>
                          </a:solidFill>
                          <a:effectLst/>
                          <a:latin typeface="verdana" panose="020B0604030504040204" pitchFamily="34" charset="0"/>
                        </a:rPr>
                        <a:t>Description</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70707690"/>
                  </a:ext>
                </a:extLst>
              </a:tr>
              <a:tr h="482169">
                <a:tc>
                  <a:txBody>
                    <a:bodyPr/>
                    <a:lstStyle/>
                    <a:p>
                      <a:pPr algn="l" fontAlgn="t"/>
                      <a:r>
                        <a:rPr lang="en-IN" sz="1400" dirty="0">
                          <a:solidFill>
                            <a:srgbClr val="000000"/>
                          </a:solidFill>
                          <a:effectLst/>
                          <a:latin typeface="Arial" panose="020B0604020202020204" pitchFamily="34" charset="0"/>
                          <a:cs typeface="Arial" panose="020B0604020202020204" pitchFamily="34" charset="0"/>
                        </a:rPr>
                        <a:t>ctrl + c</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is used to terminate the current command.</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48847043"/>
                  </a:ext>
                </a:extLst>
              </a:tr>
              <a:tr h="284917">
                <a:tc>
                  <a:txBody>
                    <a:bodyPr/>
                    <a:lstStyle/>
                    <a:p>
                      <a:pPr algn="l" fontAlgn="t"/>
                      <a:r>
                        <a:rPr lang="en-IN" sz="1400">
                          <a:solidFill>
                            <a:srgbClr val="000000"/>
                          </a:solidFill>
                          <a:effectLst/>
                          <a:latin typeface="Arial" panose="020B0604020202020204" pitchFamily="34" charset="0"/>
                          <a:cs typeface="Arial" panose="020B0604020202020204" pitchFamily="34" charset="0"/>
                        </a:rPr>
                        <a:t>ctrl + c twice</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terminates the node repl.</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06228172"/>
                  </a:ext>
                </a:extLst>
              </a:tr>
              <a:tr h="284917">
                <a:tc>
                  <a:txBody>
                    <a:bodyPr/>
                    <a:lstStyle/>
                    <a:p>
                      <a:pPr algn="l" fontAlgn="t"/>
                      <a:r>
                        <a:rPr lang="en-IN" sz="1400">
                          <a:solidFill>
                            <a:srgbClr val="000000"/>
                          </a:solidFill>
                          <a:effectLst/>
                          <a:latin typeface="Arial" panose="020B0604020202020204" pitchFamily="34" charset="0"/>
                          <a:cs typeface="Arial" panose="020B0604020202020204" pitchFamily="34" charset="0"/>
                        </a:rPr>
                        <a:t>ctrl + d</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terminates the node repl.</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33062934"/>
                  </a:ext>
                </a:extLst>
              </a:tr>
              <a:tr h="679420">
                <a:tc>
                  <a:txBody>
                    <a:bodyPr/>
                    <a:lstStyle/>
                    <a:p>
                      <a:pPr algn="l" fontAlgn="t"/>
                      <a:r>
                        <a:rPr lang="en-IN" sz="1400">
                          <a:solidFill>
                            <a:srgbClr val="000000"/>
                          </a:solidFill>
                          <a:effectLst/>
                          <a:latin typeface="Arial" panose="020B0604020202020204" pitchFamily="34" charset="0"/>
                          <a:cs typeface="Arial" panose="020B0604020202020204" pitchFamily="34" charset="0"/>
                        </a:rPr>
                        <a:t>up/down keys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is used to see command history and modify previous commands.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0240608"/>
                  </a:ext>
                </a:extLst>
              </a:tr>
              <a:tr h="482169">
                <a:tc>
                  <a:txBody>
                    <a:bodyPr/>
                    <a:lstStyle/>
                    <a:p>
                      <a:pPr algn="l" fontAlgn="t"/>
                      <a:r>
                        <a:rPr lang="en-IN" sz="1400">
                          <a:solidFill>
                            <a:srgbClr val="000000"/>
                          </a:solidFill>
                          <a:effectLst/>
                          <a:latin typeface="Arial" panose="020B0604020202020204" pitchFamily="34" charset="0"/>
                          <a:cs typeface="Arial" panose="020B0604020202020204" pitchFamily="34" charset="0"/>
                        </a:rPr>
                        <a:t>tab keys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specifies the list of current command.</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67782309"/>
                  </a:ext>
                </a:extLst>
              </a:tr>
              <a:tr h="482169">
                <a:tc>
                  <a:txBody>
                    <a:bodyPr/>
                    <a:lstStyle/>
                    <a:p>
                      <a:pPr algn="l" fontAlgn="t"/>
                      <a:r>
                        <a:rPr lang="en-IN" sz="1400">
                          <a:solidFill>
                            <a:srgbClr val="000000"/>
                          </a:solidFill>
                          <a:effectLst/>
                          <a:latin typeface="Arial" panose="020B0604020202020204" pitchFamily="34" charset="0"/>
                          <a:cs typeface="Arial" panose="020B0604020202020204" pitchFamily="34" charset="0"/>
                        </a:rPr>
                        <a:t>.help</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specifies the list of all commands.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65159380"/>
                  </a:ext>
                </a:extLst>
              </a:tr>
              <a:tr h="482169">
                <a:tc>
                  <a:txBody>
                    <a:bodyPr/>
                    <a:lstStyle/>
                    <a:p>
                      <a:pPr algn="l" fontAlgn="t"/>
                      <a:r>
                        <a:rPr lang="en-IN" sz="1400">
                          <a:solidFill>
                            <a:srgbClr val="000000"/>
                          </a:solidFill>
                          <a:effectLst/>
                          <a:latin typeface="Arial" panose="020B0604020202020204" pitchFamily="34" charset="0"/>
                          <a:cs typeface="Arial" panose="020B0604020202020204" pitchFamily="34" charset="0"/>
                        </a:rPr>
                        <a:t>.break</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is used to exit from multi-line expressions.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39067062"/>
                  </a:ext>
                </a:extLst>
              </a:tr>
              <a:tr h="482169">
                <a:tc>
                  <a:txBody>
                    <a:bodyPr/>
                    <a:lstStyle/>
                    <a:p>
                      <a:pPr algn="l" fontAlgn="t"/>
                      <a:r>
                        <a:rPr lang="en-IN" sz="1400">
                          <a:solidFill>
                            <a:srgbClr val="000000"/>
                          </a:solidFill>
                          <a:effectLst/>
                          <a:latin typeface="Arial" panose="020B0604020202020204" pitchFamily="34" charset="0"/>
                          <a:cs typeface="Arial" panose="020B0604020202020204" pitchFamily="34" charset="0"/>
                        </a:rPr>
                        <a:t>.clear</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Arial" panose="020B0604020202020204" pitchFamily="34" charset="0"/>
                          <a:cs typeface="Arial" panose="020B0604020202020204" pitchFamily="34" charset="0"/>
                        </a:rPr>
                        <a:t>It is used to exit from multi-line expressions.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01401684"/>
                  </a:ext>
                </a:extLst>
              </a:tr>
              <a:tr h="482169">
                <a:tc>
                  <a:txBody>
                    <a:bodyPr/>
                    <a:lstStyle/>
                    <a:p>
                      <a:pPr algn="l" fontAlgn="t"/>
                      <a:r>
                        <a:rPr lang="en-IN" sz="1400">
                          <a:solidFill>
                            <a:srgbClr val="000000"/>
                          </a:solidFill>
                          <a:effectLst/>
                          <a:latin typeface="Arial" panose="020B0604020202020204" pitchFamily="34" charset="0"/>
                          <a:cs typeface="Arial" panose="020B0604020202020204" pitchFamily="34" charset="0"/>
                        </a:rPr>
                        <a:t>.save filename</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saves current node repl session to a file.</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70907330"/>
                  </a:ext>
                </a:extLst>
              </a:tr>
              <a:tr h="482169">
                <a:tc>
                  <a:txBody>
                    <a:bodyPr/>
                    <a:lstStyle/>
                    <a:p>
                      <a:pPr algn="l" fontAlgn="t"/>
                      <a:r>
                        <a:rPr lang="en-IN" sz="1400">
                          <a:solidFill>
                            <a:srgbClr val="000000"/>
                          </a:solidFill>
                          <a:effectLst/>
                          <a:latin typeface="Arial" panose="020B0604020202020204" pitchFamily="34" charset="0"/>
                          <a:cs typeface="Arial" panose="020B0604020202020204" pitchFamily="34" charset="0"/>
                        </a:rPr>
                        <a:t>.load filename</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Arial" panose="020B0604020202020204" pitchFamily="34" charset="0"/>
                          <a:cs typeface="Arial" panose="020B0604020202020204" pitchFamily="34" charset="0"/>
                        </a:rPr>
                        <a:t>It is used to load file content in current node </a:t>
                      </a:r>
                      <a:r>
                        <a:rPr lang="en-US" sz="1400" dirty="0" err="1">
                          <a:solidFill>
                            <a:srgbClr val="000000"/>
                          </a:solidFill>
                          <a:effectLst/>
                          <a:latin typeface="Arial" panose="020B0604020202020204" pitchFamily="34" charset="0"/>
                          <a:cs typeface="Arial" panose="020B0604020202020204" pitchFamily="34" charset="0"/>
                        </a:rPr>
                        <a:t>repl</a:t>
                      </a:r>
                      <a:r>
                        <a:rPr lang="en-US" sz="1400" dirty="0">
                          <a:solidFill>
                            <a:srgbClr val="000000"/>
                          </a:solidFill>
                          <a:effectLst/>
                          <a:latin typeface="Arial" panose="020B0604020202020204" pitchFamily="34" charset="0"/>
                          <a:cs typeface="Arial" panose="020B0604020202020204" pitchFamily="34" charset="0"/>
                        </a:rPr>
                        <a:t> session.</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99628472"/>
                  </a:ext>
                </a:extLst>
              </a:tr>
            </a:tbl>
          </a:graphicData>
        </a:graphic>
      </p:graphicFrame>
    </p:spTree>
    <p:extLst>
      <p:ext uri="{BB962C8B-B14F-4D97-AF65-F5344CB8AC3E}">
        <p14:creationId xmlns:p14="http://schemas.microsoft.com/office/powerpoint/2010/main" val="1638676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D205-4CCC-44F4-9447-C72918C21EEF}"/>
              </a:ext>
            </a:extLst>
          </p:cNvPr>
          <p:cNvSpPr>
            <a:spLocks noGrp="1"/>
          </p:cNvSpPr>
          <p:nvPr>
            <p:ph type="title"/>
          </p:nvPr>
        </p:nvSpPr>
        <p:spPr/>
        <p:txBody>
          <a:bodyPr/>
          <a:lstStyle/>
          <a:p>
            <a:r>
              <a:rPr lang="en-IN" sz="4400" dirty="0">
                <a:solidFill>
                  <a:srgbClr val="92D050"/>
                </a:solidFill>
                <a:latin typeface="Century" panose="02040604050505020304" pitchFamily="18" charset="0"/>
              </a:rPr>
              <a:t>Node.js Modules</a:t>
            </a:r>
          </a:p>
        </p:txBody>
      </p:sp>
      <p:sp>
        <p:nvSpPr>
          <p:cNvPr id="3" name="Content Placeholder 2">
            <a:extLst>
              <a:ext uri="{FF2B5EF4-FFF2-40B4-BE49-F238E27FC236}">
                <a16:creationId xmlns:a16="http://schemas.microsoft.com/office/drawing/2014/main" id="{92B839E7-FCD2-4E2C-A8FF-A5EFD844219B}"/>
              </a:ext>
            </a:extLst>
          </p:cNvPr>
          <p:cNvSpPr>
            <a:spLocks noGrp="1"/>
          </p:cNvSpPr>
          <p:nvPr>
            <p:ph idx="1"/>
          </p:nvPr>
        </p:nvSpPr>
        <p:spPr>
          <a:xfrm>
            <a:off x="1104294" y="1853248"/>
            <a:ext cx="8946541" cy="4195481"/>
          </a:xfrm>
        </p:spPr>
        <p:txBody>
          <a:bodyPr/>
          <a:lstStyle/>
          <a:p>
            <a:pPr marL="0" indent="0">
              <a:buNone/>
            </a:pPr>
            <a:r>
              <a:rPr lang="en-US" sz="2500" b="1" dirty="0">
                <a:latin typeface="Arial" panose="020B0604020202020204" pitchFamily="34" charset="0"/>
                <a:cs typeface="Arial" panose="020B0604020202020204" pitchFamily="34" charset="0"/>
              </a:rPr>
              <a:t>What is a Module in Node.js?</a:t>
            </a:r>
          </a:p>
          <a:p>
            <a:r>
              <a:rPr lang="en-US" sz="2100" dirty="0">
                <a:latin typeface="Arial" panose="020B0604020202020204" pitchFamily="34" charset="0"/>
                <a:cs typeface="Arial" panose="020B0604020202020204" pitchFamily="34" charset="0"/>
              </a:rPr>
              <a:t>Consider modules to be the same as JavaScript libraries.</a:t>
            </a:r>
          </a:p>
          <a:p>
            <a:r>
              <a:rPr lang="en-US" sz="2100" dirty="0">
                <a:latin typeface="Arial" panose="020B0604020202020204" pitchFamily="34" charset="0"/>
                <a:cs typeface="Arial" panose="020B0604020202020204" pitchFamily="34" charset="0"/>
              </a:rPr>
              <a:t>A set of functions you want to include in your application.</a:t>
            </a:r>
          </a:p>
          <a:p>
            <a:pPr marL="0" indent="0">
              <a:buNone/>
            </a:pPr>
            <a:r>
              <a:rPr lang="en-US" sz="2500" b="1" dirty="0">
                <a:latin typeface="Arial" panose="020B0604020202020204" pitchFamily="34" charset="0"/>
                <a:cs typeface="Arial" panose="020B0604020202020204" pitchFamily="34" charset="0"/>
              </a:rPr>
              <a:t>Include Modules</a:t>
            </a:r>
          </a:p>
          <a:p>
            <a:pPr marL="0" indent="0">
              <a:buNone/>
            </a:pPr>
            <a:r>
              <a:rPr lang="en-US" sz="2100" dirty="0">
                <a:latin typeface="Arial" panose="020B0604020202020204" pitchFamily="34" charset="0"/>
                <a:cs typeface="Arial" panose="020B0604020202020204" pitchFamily="34" charset="0"/>
              </a:rPr>
              <a:t>To include a module, use the require() function with the name of the module:</a:t>
            </a:r>
          </a:p>
          <a:p>
            <a:r>
              <a:rPr lang="en-IN" sz="2100" b="0" dirty="0">
                <a:solidFill>
                  <a:srgbClr val="569CD6"/>
                </a:solidFill>
                <a:effectLst/>
                <a:latin typeface="Arial" panose="020B0604020202020204" pitchFamily="34" charset="0"/>
                <a:cs typeface="Arial" panose="020B0604020202020204" pitchFamily="34" charset="0"/>
              </a:rPr>
              <a:t>var</a:t>
            </a:r>
            <a:r>
              <a:rPr lang="en-IN" sz="2100" b="0" dirty="0">
                <a:solidFill>
                  <a:srgbClr val="D4D4D4"/>
                </a:solidFill>
                <a:effectLst/>
                <a:latin typeface="Arial" panose="020B0604020202020204" pitchFamily="34" charset="0"/>
                <a:cs typeface="Arial" panose="020B0604020202020204" pitchFamily="34" charset="0"/>
              </a:rPr>
              <a:t> </a:t>
            </a:r>
            <a:r>
              <a:rPr lang="en-IN" sz="2100" b="0" dirty="0">
                <a:solidFill>
                  <a:srgbClr val="4EC9B0"/>
                </a:solidFill>
                <a:effectLst/>
                <a:latin typeface="Arial" panose="020B0604020202020204" pitchFamily="34" charset="0"/>
                <a:cs typeface="Arial" panose="020B0604020202020204" pitchFamily="34" charset="0"/>
              </a:rPr>
              <a:t>http</a:t>
            </a:r>
            <a:r>
              <a:rPr lang="en-IN" sz="2100" b="0" dirty="0">
                <a:solidFill>
                  <a:srgbClr val="D4D4D4"/>
                </a:solidFill>
                <a:effectLst/>
                <a:latin typeface="Arial" panose="020B0604020202020204" pitchFamily="34" charset="0"/>
                <a:cs typeface="Arial" panose="020B0604020202020204" pitchFamily="34" charset="0"/>
              </a:rPr>
              <a:t> = </a:t>
            </a:r>
            <a:r>
              <a:rPr lang="en-IN" sz="2100" b="0" dirty="0">
                <a:solidFill>
                  <a:srgbClr val="DCDCAA"/>
                </a:solidFill>
                <a:effectLst/>
                <a:latin typeface="Arial" panose="020B0604020202020204" pitchFamily="34" charset="0"/>
                <a:cs typeface="Arial" panose="020B0604020202020204" pitchFamily="34" charset="0"/>
              </a:rPr>
              <a:t>require</a:t>
            </a:r>
            <a:r>
              <a:rPr lang="en-IN" sz="2100" b="0" dirty="0">
                <a:solidFill>
                  <a:srgbClr val="D4D4D4"/>
                </a:solidFill>
                <a:effectLst/>
                <a:latin typeface="Arial" panose="020B0604020202020204" pitchFamily="34" charset="0"/>
                <a:cs typeface="Arial" panose="020B0604020202020204" pitchFamily="34" charset="0"/>
              </a:rPr>
              <a:t>(</a:t>
            </a:r>
            <a:r>
              <a:rPr lang="en-IN" sz="2100" b="0" dirty="0">
                <a:solidFill>
                  <a:srgbClr val="CE9178"/>
                </a:solidFill>
                <a:effectLst/>
                <a:latin typeface="Arial" panose="020B0604020202020204" pitchFamily="34" charset="0"/>
                <a:cs typeface="Arial" panose="020B0604020202020204" pitchFamily="34" charset="0"/>
              </a:rPr>
              <a:t>"http"</a:t>
            </a:r>
            <a:r>
              <a:rPr lang="en-IN" sz="2100" b="0" dirty="0">
                <a:solidFill>
                  <a:srgbClr val="D4D4D4"/>
                </a:solidFill>
                <a:effectLst/>
                <a:latin typeface="Arial" panose="020B0604020202020204" pitchFamily="34" charset="0"/>
                <a:cs typeface="Arial" panose="020B0604020202020204" pitchFamily="34" charset="0"/>
              </a:rPr>
              <a:t>);</a:t>
            </a:r>
          </a:p>
          <a:p>
            <a:r>
              <a:rPr lang="en-US" sz="2100" dirty="0">
                <a:latin typeface="Arial" panose="020B0604020202020204" pitchFamily="34" charset="0"/>
                <a:cs typeface="Arial" panose="020B0604020202020204" pitchFamily="34" charset="0"/>
              </a:rPr>
              <a:t>Now your application has access to the HTTP module</a:t>
            </a:r>
          </a:p>
          <a:p>
            <a:endParaRPr lang="en-IN" dirty="0"/>
          </a:p>
        </p:txBody>
      </p:sp>
    </p:spTree>
    <p:extLst>
      <p:ext uri="{BB962C8B-B14F-4D97-AF65-F5344CB8AC3E}">
        <p14:creationId xmlns:p14="http://schemas.microsoft.com/office/powerpoint/2010/main" val="1317445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488460-5223-43E6-84A8-7319483DCD38}"/>
              </a:ext>
            </a:extLst>
          </p:cNvPr>
          <p:cNvSpPr>
            <a:spLocks noGrp="1"/>
          </p:cNvSpPr>
          <p:nvPr>
            <p:ph idx="1"/>
          </p:nvPr>
        </p:nvSpPr>
        <p:spPr>
          <a:xfrm>
            <a:off x="1112190" y="825624"/>
            <a:ext cx="8946541" cy="5600331"/>
          </a:xfrm>
        </p:spPr>
        <p:txBody>
          <a:bodyPr/>
          <a:lstStyle/>
          <a:p>
            <a:pPr marL="0" indent="0">
              <a:buNone/>
            </a:pPr>
            <a:r>
              <a:rPr lang="en-US" sz="2500" b="1" dirty="0">
                <a:latin typeface="Arial" panose="020B0604020202020204" pitchFamily="34" charset="0"/>
                <a:cs typeface="Arial" panose="020B0604020202020204" pitchFamily="34" charset="0"/>
              </a:rPr>
              <a:t>Create Your Own Modules</a:t>
            </a:r>
          </a:p>
          <a:p>
            <a:r>
              <a:rPr lang="en-US" sz="2100" dirty="0">
                <a:latin typeface="Arial" panose="020B0604020202020204" pitchFamily="34" charset="0"/>
                <a:cs typeface="Arial" panose="020B0604020202020204" pitchFamily="34" charset="0"/>
              </a:rPr>
              <a:t>You can create your own modules, and easily include them in your applications.</a:t>
            </a:r>
          </a:p>
          <a:p>
            <a:pPr marL="0" indent="0">
              <a:buNone/>
            </a:pPr>
            <a:r>
              <a:rPr lang="en-US" sz="2100" dirty="0">
                <a:latin typeface="Arial" panose="020B0604020202020204" pitchFamily="34" charset="0"/>
                <a:cs typeface="Arial" panose="020B0604020202020204" pitchFamily="34" charset="0"/>
              </a:rPr>
              <a:t>The following example creates a module that returns a date and time object:</a:t>
            </a:r>
          </a:p>
          <a:p>
            <a:r>
              <a:rPr lang="en-US" sz="2000" b="0" dirty="0">
                <a:solidFill>
                  <a:srgbClr val="569CD6"/>
                </a:solidFill>
                <a:effectLst/>
                <a:latin typeface="Consolas" panose="020B0609020204030204" pitchFamily="49" charset="0"/>
              </a:rPr>
              <a:t>var</a:t>
            </a:r>
            <a:r>
              <a:rPr lang="en-US" sz="2000" b="0" dirty="0">
                <a:solidFill>
                  <a:srgbClr val="D4D4D4"/>
                </a:solidFill>
                <a:effectLst/>
                <a:latin typeface="Consolas" panose="020B0609020204030204" pitchFamily="49" charset="0"/>
              </a:rPr>
              <a:t> </a:t>
            </a:r>
            <a:r>
              <a:rPr lang="en-US" sz="2000" b="0" dirty="0" err="1">
                <a:solidFill>
                  <a:srgbClr val="4EC9B0"/>
                </a:solidFill>
                <a:effectLst/>
                <a:latin typeface="Consolas" panose="020B0609020204030204" pitchFamily="49" charset="0"/>
              </a:rPr>
              <a:t>os</a:t>
            </a:r>
            <a:r>
              <a:rPr lang="en-US" sz="2000" b="0" dirty="0">
                <a:solidFill>
                  <a:srgbClr val="D4D4D4"/>
                </a:solidFill>
                <a:effectLst/>
                <a:latin typeface="Consolas" panose="020B0609020204030204" pitchFamily="49" charset="0"/>
              </a:rPr>
              <a:t> = </a:t>
            </a:r>
            <a:r>
              <a:rPr lang="en-US" sz="2000" b="0" dirty="0">
                <a:solidFill>
                  <a:srgbClr val="DCDCAA"/>
                </a:solidFill>
                <a:effectLst/>
                <a:latin typeface="Consolas" panose="020B0609020204030204" pitchFamily="49" charset="0"/>
              </a:rPr>
              <a:t>require</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os</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pPr marL="0" indent="0">
              <a:buNone/>
            </a:pPr>
            <a:r>
              <a:rPr lang="en-US" dirty="0">
                <a:solidFill>
                  <a:srgbClr val="4EC9B0"/>
                </a:solidFill>
                <a:latin typeface="Consolas" panose="020B0609020204030204" pitchFamily="49" charset="0"/>
              </a:rPr>
              <a:t>   </a:t>
            </a:r>
            <a:r>
              <a:rPr lang="en-US" sz="2000" b="0" dirty="0" err="1">
                <a:solidFill>
                  <a:srgbClr val="4EC9B0"/>
                </a:solidFill>
                <a:effectLst/>
                <a:latin typeface="Consolas" panose="020B0609020204030204" pitchFamily="49" charset="0"/>
              </a:rPr>
              <a:t>exports</a:t>
            </a:r>
            <a:r>
              <a:rPr lang="en-US" sz="2000" b="0" dirty="0" err="1">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system</a:t>
            </a:r>
            <a:r>
              <a:rPr lang="en-US" sz="2000" b="0" dirty="0">
                <a:solidFill>
                  <a:srgbClr val="D4D4D4"/>
                </a:solidFill>
                <a:effectLst/>
                <a:latin typeface="Consolas" panose="020B0609020204030204" pitchFamily="49" charset="0"/>
              </a:rPr>
              <a:t> = </a:t>
            </a:r>
            <a:r>
              <a:rPr lang="en-US" sz="2000" b="0" dirty="0">
                <a:solidFill>
                  <a:srgbClr val="569CD6"/>
                </a:solidFill>
                <a:effectLst/>
                <a:latin typeface="Consolas" panose="020B0609020204030204" pitchFamily="49" charset="0"/>
              </a:rPr>
              <a:t>function</a:t>
            </a:r>
            <a:r>
              <a:rPr lang="en-US" sz="2000" b="0" dirty="0">
                <a:solidFill>
                  <a:srgbClr val="D4D4D4"/>
                </a:solidFill>
                <a:effectLst/>
                <a:latin typeface="Consolas" panose="020B0609020204030204" pitchFamily="49" charset="0"/>
              </a:rPr>
              <a:t> () {</a:t>
            </a:r>
          </a:p>
          <a:p>
            <a:pPr marL="0" indent="0">
              <a:buNone/>
            </a:pP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a:t>
            </a:r>
            <a:r>
              <a:rPr lang="en-US" sz="2000" b="0" dirty="0" err="1">
                <a:solidFill>
                  <a:srgbClr val="4EC9B0"/>
                </a:solidFill>
                <a:effectLst/>
                <a:latin typeface="Consolas" panose="020B0609020204030204" pitchFamily="49" charset="0"/>
              </a:rPr>
              <a:t>os</a:t>
            </a:r>
            <a:r>
              <a:rPr lang="en-US" sz="2000" b="0" dirty="0" err="1">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type</a:t>
            </a:r>
            <a:r>
              <a:rPr lang="en-US" sz="2000" b="0" dirty="0">
                <a:solidFill>
                  <a:srgbClr val="D4D4D4"/>
                </a:solidFill>
                <a:effectLst/>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sz="2000" b="0" dirty="0">
                <a:solidFill>
                  <a:srgbClr val="D4D4D4"/>
                </a:solidFill>
                <a:effectLst/>
                <a:latin typeface="Consolas" panose="020B0609020204030204" pitchFamily="49" charset="0"/>
              </a:rPr>
              <a:t> };</a:t>
            </a:r>
          </a:p>
          <a:p>
            <a:r>
              <a:rPr lang="en-US" sz="2100" dirty="0">
                <a:latin typeface="Arial" panose="020B0604020202020204" pitchFamily="34" charset="0"/>
                <a:cs typeface="Arial" panose="020B0604020202020204" pitchFamily="34" charset="0"/>
              </a:rPr>
              <a:t>We make use of the exports keyword to make properties and methods available outside the module file.</a:t>
            </a:r>
          </a:p>
          <a:p>
            <a:endParaRPr lang="en-US" dirty="0">
              <a:latin typeface="Arial" panose="020B0604020202020204" pitchFamily="34" charset="0"/>
              <a:cs typeface="Arial" panose="020B0604020202020204" pitchFamily="34" charset="0"/>
            </a:endParaRPr>
          </a:p>
          <a:p>
            <a:endParaRPr lang="en-US" b="0" dirty="0">
              <a:solidFill>
                <a:srgbClr val="D4D4D4"/>
              </a:solidFill>
              <a:effectLst/>
              <a:latin typeface="Arial" panose="020B0604020202020204" pitchFamily="34" charset="0"/>
              <a:cs typeface="Arial" panose="020B0604020202020204" pitchFamily="34" charset="0"/>
            </a:endParaRPr>
          </a:p>
          <a:p>
            <a:endParaRPr lang="en-US"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702591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52A6B-08F8-4656-93B6-964D9880B85E}"/>
              </a:ext>
            </a:extLst>
          </p:cNvPr>
          <p:cNvSpPr>
            <a:spLocks noGrp="1"/>
          </p:cNvSpPr>
          <p:nvPr>
            <p:ph idx="1"/>
          </p:nvPr>
        </p:nvSpPr>
        <p:spPr>
          <a:xfrm>
            <a:off x="1103312" y="745724"/>
            <a:ext cx="8946541" cy="5502677"/>
          </a:xfrm>
        </p:spPr>
        <p:txBody>
          <a:bodyPr/>
          <a:lstStyle/>
          <a:p>
            <a:pPr marL="0" indent="0">
              <a:buNone/>
            </a:pPr>
            <a:r>
              <a:rPr lang="en-US" sz="2400" b="1" dirty="0">
                <a:latin typeface="Arial" panose="020B0604020202020204" pitchFamily="34" charset="0"/>
                <a:cs typeface="Arial" panose="020B0604020202020204" pitchFamily="34" charset="0"/>
              </a:rPr>
              <a:t>Include Your Own Module</a:t>
            </a:r>
          </a:p>
          <a:p>
            <a:r>
              <a:rPr lang="en-US" dirty="0">
                <a:latin typeface="Arial" panose="020B0604020202020204" pitchFamily="34" charset="0"/>
                <a:cs typeface="Arial" panose="020B0604020202020204" pitchFamily="34" charset="0"/>
              </a:rPr>
              <a:t>Now you can include and use the module in any of your Node.js files.</a:t>
            </a:r>
          </a:p>
          <a:p>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EB336C4-7F7B-482C-ADD3-AAD5C18B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321" y="1978560"/>
            <a:ext cx="6417196" cy="1642627"/>
          </a:xfrm>
          <a:prstGeom prst="rect">
            <a:avLst/>
          </a:prstGeom>
        </p:spPr>
      </p:pic>
      <p:pic>
        <p:nvPicPr>
          <p:cNvPr id="9" name="Picture 8">
            <a:extLst>
              <a:ext uri="{FF2B5EF4-FFF2-40B4-BE49-F238E27FC236}">
                <a16:creationId xmlns:a16="http://schemas.microsoft.com/office/drawing/2014/main" id="{E39CB3EE-A8FD-4FF0-BCBC-CAFA696B6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321" y="4110582"/>
            <a:ext cx="6417196" cy="2001694"/>
          </a:xfrm>
          <a:prstGeom prst="rect">
            <a:avLst/>
          </a:prstGeom>
        </p:spPr>
      </p:pic>
    </p:spTree>
    <p:extLst>
      <p:ext uri="{BB962C8B-B14F-4D97-AF65-F5344CB8AC3E}">
        <p14:creationId xmlns:p14="http://schemas.microsoft.com/office/powerpoint/2010/main" val="2712305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B16A-1A33-4BC6-B26C-492AFC4AA5CC}"/>
              </a:ext>
            </a:extLst>
          </p:cNvPr>
          <p:cNvSpPr>
            <a:spLocks noGrp="1"/>
          </p:cNvSpPr>
          <p:nvPr>
            <p:ph type="title"/>
          </p:nvPr>
        </p:nvSpPr>
        <p:spPr>
          <a:xfrm>
            <a:off x="645130" y="443840"/>
            <a:ext cx="9404723" cy="1400530"/>
          </a:xfrm>
        </p:spPr>
        <p:txBody>
          <a:bodyPr/>
          <a:lstStyle/>
          <a:p>
            <a:r>
              <a:rPr lang="en-IN" sz="4400" dirty="0">
                <a:solidFill>
                  <a:srgbClr val="92D050"/>
                </a:solidFill>
                <a:latin typeface="Century" panose="02040604050505020304" pitchFamily="18" charset="0"/>
              </a:rPr>
              <a:t>Node.js Package Manager</a:t>
            </a:r>
          </a:p>
        </p:txBody>
      </p:sp>
      <p:sp>
        <p:nvSpPr>
          <p:cNvPr id="3" name="Content Placeholder 2">
            <a:extLst>
              <a:ext uri="{FF2B5EF4-FFF2-40B4-BE49-F238E27FC236}">
                <a16:creationId xmlns:a16="http://schemas.microsoft.com/office/drawing/2014/main" id="{A534C9C9-4F7E-4F61-99BF-4B4E19174B98}"/>
              </a:ext>
            </a:extLst>
          </p:cNvPr>
          <p:cNvSpPr>
            <a:spLocks noGrp="1"/>
          </p:cNvSpPr>
          <p:nvPr>
            <p:ph idx="1"/>
          </p:nvPr>
        </p:nvSpPr>
        <p:spPr>
          <a:xfrm>
            <a:off x="1103312" y="1704514"/>
            <a:ext cx="8946541" cy="4543888"/>
          </a:xfrm>
        </p:spPr>
        <p:txBody>
          <a:bodyPr>
            <a:normAutofit/>
          </a:bodyPr>
          <a:lstStyle/>
          <a:p>
            <a:pPr marL="0" indent="0">
              <a:buNone/>
            </a:pPr>
            <a:r>
              <a:rPr lang="en-US" sz="2200" dirty="0">
                <a:latin typeface="Arial" panose="020B0604020202020204" pitchFamily="34" charset="0"/>
                <a:cs typeface="Arial" panose="020B0604020202020204" pitchFamily="34" charset="0"/>
              </a:rPr>
              <a:t>Node Package Manager provides two main functionalities:</a:t>
            </a:r>
          </a:p>
          <a:p>
            <a:r>
              <a:rPr lang="en-US" sz="2200" dirty="0">
                <a:latin typeface="Arial" panose="020B0604020202020204" pitchFamily="34" charset="0"/>
                <a:cs typeface="Arial" panose="020B0604020202020204" pitchFamily="34" charset="0"/>
              </a:rPr>
              <a:t>It provides online repositories for node.js packages/modules which are searchable on search.nodejs.org</a:t>
            </a:r>
          </a:p>
          <a:p>
            <a:r>
              <a:rPr lang="en-US" sz="2200" dirty="0">
                <a:latin typeface="Arial" panose="020B0604020202020204" pitchFamily="34" charset="0"/>
                <a:cs typeface="Arial" panose="020B0604020202020204" pitchFamily="34" charset="0"/>
              </a:rPr>
              <a:t>It also provides command line utility to install Node.js packages, do version management and dependency management of Node.js packages.</a:t>
            </a:r>
          </a:p>
          <a:p>
            <a:pPr marL="0" indent="0">
              <a:buNone/>
            </a:pPr>
            <a:r>
              <a:rPr lang="en-US" sz="2200" dirty="0">
                <a:latin typeface="Arial" panose="020B0604020202020204" pitchFamily="34" charset="0"/>
                <a:cs typeface="Arial" panose="020B0604020202020204" pitchFamily="34" charset="0"/>
              </a:rPr>
              <a:t>The </a:t>
            </a:r>
            <a:r>
              <a:rPr lang="en-US" sz="2200" dirty="0" err="1">
                <a:latin typeface="Arial" panose="020B0604020202020204" pitchFamily="34" charset="0"/>
                <a:cs typeface="Arial" panose="020B0604020202020204" pitchFamily="34" charset="0"/>
              </a:rPr>
              <a:t>npm</a:t>
            </a:r>
            <a:r>
              <a:rPr lang="en-US" sz="2200" dirty="0">
                <a:latin typeface="Arial" panose="020B0604020202020204" pitchFamily="34" charset="0"/>
                <a:cs typeface="Arial" panose="020B0604020202020204" pitchFamily="34" charset="0"/>
              </a:rPr>
              <a:t> comes bundled with Node.js </a:t>
            </a:r>
            <a:r>
              <a:rPr lang="en-US" sz="2200" dirty="0" err="1">
                <a:latin typeface="Arial" panose="020B0604020202020204" pitchFamily="34" charset="0"/>
                <a:cs typeface="Arial" panose="020B0604020202020204" pitchFamily="34" charset="0"/>
              </a:rPr>
              <a:t>installables</a:t>
            </a:r>
            <a:r>
              <a:rPr lang="en-US" sz="2200" dirty="0">
                <a:latin typeface="Arial" panose="020B0604020202020204" pitchFamily="34" charset="0"/>
                <a:cs typeface="Arial" panose="020B0604020202020204" pitchFamily="34" charset="0"/>
              </a:rPr>
              <a:t> in versions after that v0.6.3. You can check the version by opening Node.js command prompt and typing the following command:</a:t>
            </a:r>
          </a:p>
          <a:p>
            <a:r>
              <a:rPr lang="en-IN" sz="2200" dirty="0" err="1">
                <a:latin typeface="Arial" panose="020B0604020202020204" pitchFamily="34" charset="0"/>
                <a:cs typeface="Arial" panose="020B0604020202020204" pitchFamily="34" charset="0"/>
              </a:rPr>
              <a:t>npm</a:t>
            </a:r>
            <a:r>
              <a:rPr lang="en-IN" sz="2200" dirty="0">
                <a:latin typeface="Arial" panose="020B0604020202020204" pitchFamily="34" charset="0"/>
                <a:cs typeface="Arial" panose="020B0604020202020204" pitchFamily="34" charset="0"/>
              </a:rPr>
              <a:t>  version </a:t>
            </a:r>
          </a:p>
        </p:txBody>
      </p:sp>
    </p:spTree>
    <p:extLst>
      <p:ext uri="{BB962C8B-B14F-4D97-AF65-F5344CB8AC3E}">
        <p14:creationId xmlns:p14="http://schemas.microsoft.com/office/powerpoint/2010/main" val="1799662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1E96-89C5-41C8-9DEE-D9AC63286533}"/>
              </a:ext>
            </a:extLst>
          </p:cNvPr>
          <p:cNvSpPr>
            <a:spLocks noGrp="1"/>
          </p:cNvSpPr>
          <p:nvPr>
            <p:ph type="title"/>
          </p:nvPr>
        </p:nvSpPr>
        <p:spPr/>
        <p:txBody>
          <a:bodyPr/>
          <a:lstStyle/>
          <a:p>
            <a:r>
              <a:rPr lang="en-IN" sz="4400" dirty="0">
                <a:solidFill>
                  <a:srgbClr val="92D050"/>
                </a:solidFill>
                <a:latin typeface="Century" panose="02040604050505020304" pitchFamily="18" charset="0"/>
              </a:rPr>
              <a:t>Installing Modules using </a:t>
            </a:r>
            <a:r>
              <a:rPr lang="en-IN" sz="4400" dirty="0" err="1">
                <a:solidFill>
                  <a:srgbClr val="92D050"/>
                </a:solidFill>
                <a:latin typeface="Century" panose="02040604050505020304" pitchFamily="18" charset="0"/>
              </a:rPr>
              <a:t>npm</a:t>
            </a:r>
            <a:endParaRPr lang="en-IN" sz="4400" dirty="0">
              <a:solidFill>
                <a:srgbClr val="92D050"/>
              </a:solidFill>
              <a:latin typeface="Century" panose="02040604050505020304" pitchFamily="18" charset="0"/>
            </a:endParaRPr>
          </a:p>
        </p:txBody>
      </p:sp>
      <p:sp>
        <p:nvSpPr>
          <p:cNvPr id="3" name="Content Placeholder 2">
            <a:extLst>
              <a:ext uri="{FF2B5EF4-FFF2-40B4-BE49-F238E27FC236}">
                <a16:creationId xmlns:a16="http://schemas.microsoft.com/office/drawing/2014/main" id="{B12A0501-4F6E-48C9-B3BC-A8944BA48A9D}"/>
              </a:ext>
            </a:extLst>
          </p:cNvPr>
          <p:cNvSpPr>
            <a:spLocks noGrp="1"/>
          </p:cNvSpPr>
          <p:nvPr>
            <p:ph idx="1"/>
          </p:nvPr>
        </p:nvSpPr>
        <p:spPr/>
        <p:txBody>
          <a:bodyPr>
            <a:normAutofit/>
          </a:bodyPr>
          <a:lstStyle/>
          <a:p>
            <a:pPr marL="0" indent="0">
              <a:buNone/>
            </a:pPr>
            <a:r>
              <a:rPr lang="en-US" sz="2200" dirty="0">
                <a:latin typeface="Arial" panose="020B0604020202020204" pitchFamily="34" charset="0"/>
                <a:cs typeface="Arial" panose="020B0604020202020204" pitchFamily="34" charset="0"/>
              </a:rPr>
              <a:t>Following is the syntax to install any Node.js module:</a:t>
            </a:r>
          </a:p>
          <a:p>
            <a:r>
              <a:rPr lang="en-US" sz="2200" dirty="0" err="1">
                <a:latin typeface="Arial" panose="020B0604020202020204" pitchFamily="34" charset="0"/>
                <a:cs typeface="Arial" panose="020B0604020202020204" pitchFamily="34" charset="0"/>
              </a:rPr>
              <a:t>npm</a:t>
            </a:r>
            <a:r>
              <a:rPr lang="en-US" sz="2200" dirty="0">
                <a:latin typeface="Arial" panose="020B0604020202020204" pitchFamily="34" charset="0"/>
                <a:cs typeface="Arial" panose="020B0604020202020204" pitchFamily="34" charset="0"/>
              </a:rPr>
              <a:t> install &lt;Module Name&gt; </a:t>
            </a:r>
          </a:p>
          <a:p>
            <a:pPr marL="0" indent="0">
              <a:buNone/>
            </a:pPr>
            <a:r>
              <a:rPr lang="en-US" sz="2200" dirty="0">
                <a:latin typeface="Arial" panose="020B0604020202020204" pitchFamily="34" charset="0"/>
                <a:cs typeface="Arial" panose="020B0604020202020204" pitchFamily="34" charset="0"/>
              </a:rPr>
              <a:t>Let's install a famous Node.js web framework called express:</a:t>
            </a:r>
          </a:p>
          <a:p>
            <a:pPr marL="0" indent="0">
              <a:buNone/>
            </a:pPr>
            <a:r>
              <a:rPr lang="en-US" sz="2200" dirty="0">
                <a:latin typeface="Arial" panose="020B0604020202020204" pitchFamily="34" charset="0"/>
                <a:cs typeface="Arial" panose="020B0604020202020204" pitchFamily="34" charset="0"/>
              </a:rPr>
              <a:t>Open the Node.js command prompt and execute the following command:</a:t>
            </a:r>
          </a:p>
          <a:p>
            <a:r>
              <a:rPr lang="en-US" sz="2200" dirty="0" err="1">
                <a:latin typeface="Arial" panose="020B0604020202020204" pitchFamily="34" charset="0"/>
                <a:cs typeface="Arial" panose="020B0604020202020204" pitchFamily="34" charset="0"/>
              </a:rPr>
              <a:t>npm</a:t>
            </a:r>
            <a:r>
              <a:rPr lang="en-US" sz="2200" dirty="0">
                <a:latin typeface="Arial" panose="020B0604020202020204" pitchFamily="34" charset="0"/>
                <a:cs typeface="Arial" panose="020B0604020202020204" pitchFamily="34" charset="0"/>
              </a:rPr>
              <a:t> install express  </a:t>
            </a:r>
          </a:p>
          <a:p>
            <a:pPr marL="0" indent="0">
              <a:buNone/>
            </a:pP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334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2CF74F7C-CA93-491D-9973-537AD73B2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914401"/>
            <a:ext cx="5734050" cy="5457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32F0A4FB-B5C1-4D13-95FD-EF285EF1AC20}"/>
              </a:ext>
            </a:extLst>
          </p:cNvPr>
          <p:cNvGraphicFramePr>
            <a:graphicFrameLocks noGrp="1"/>
          </p:cNvGraphicFramePr>
          <p:nvPr/>
        </p:nvGraphicFramePr>
        <p:xfrm>
          <a:off x="6221834" y="1797502"/>
          <a:ext cx="5734050" cy="3937000"/>
        </p:xfrm>
        <a:graphic>
          <a:graphicData uri="http://schemas.openxmlformats.org/drawingml/2006/table">
            <a:tbl>
              <a:tblPr firstRow="1" bandRow="1">
                <a:tableStyleId>{073A0DAA-6AF3-43AB-8588-CEC1D06C72B9}</a:tableStyleId>
              </a:tblPr>
              <a:tblGrid>
                <a:gridCol w="2867025">
                  <a:extLst>
                    <a:ext uri="{9D8B030D-6E8A-4147-A177-3AD203B41FA5}">
                      <a16:colId xmlns:a16="http://schemas.microsoft.com/office/drawing/2014/main" val="3301925830"/>
                    </a:ext>
                  </a:extLst>
                </a:gridCol>
                <a:gridCol w="2867025">
                  <a:extLst>
                    <a:ext uri="{9D8B030D-6E8A-4147-A177-3AD203B41FA5}">
                      <a16:colId xmlns:a16="http://schemas.microsoft.com/office/drawing/2014/main" val="1470551926"/>
                    </a:ext>
                  </a:extLst>
                </a:gridCol>
              </a:tblGrid>
              <a:tr h="370840">
                <a:tc>
                  <a:txBody>
                    <a:bodyPr/>
                    <a:lstStyle/>
                    <a:p>
                      <a:pPr algn="ctr"/>
                      <a:r>
                        <a:rPr lang="en-IN" dirty="0"/>
                        <a:t>BSON</a:t>
                      </a:r>
                    </a:p>
                  </a:txBody>
                  <a:tcPr/>
                </a:tc>
                <a:tc>
                  <a:txBody>
                    <a:bodyPr/>
                    <a:lstStyle/>
                    <a:p>
                      <a:pPr algn="ctr"/>
                      <a:r>
                        <a:rPr lang="en-IN" dirty="0"/>
                        <a:t>JSON</a:t>
                      </a:r>
                    </a:p>
                  </a:txBody>
                  <a:tcPr/>
                </a:tc>
                <a:extLst>
                  <a:ext uri="{0D108BD9-81ED-4DB2-BD59-A6C34878D82A}">
                    <a16:rowId xmlns:a16="http://schemas.microsoft.com/office/drawing/2014/main" val="1507202755"/>
                  </a:ext>
                </a:extLst>
              </a:tr>
              <a:tr h="0">
                <a:tc>
                  <a:txBody>
                    <a:bodyPr/>
                    <a:lstStyle/>
                    <a:p>
                      <a:pPr rtl="0"/>
                      <a:br>
                        <a:rPr lang="en-US" b="0" dirty="0">
                          <a:effectLst/>
                        </a:rPr>
                      </a:br>
                      <a:r>
                        <a:rPr lang="en-US" sz="1800" b="0" i="0" u="none" strike="noStrike" kern="1200" dirty="0">
                          <a:solidFill>
                            <a:schemeClr val="dk1"/>
                          </a:solidFill>
                          <a:effectLst/>
                          <a:latin typeface="+mn-lt"/>
                          <a:ea typeface="+mn-ea"/>
                          <a:cs typeface="+mn-cs"/>
                        </a:rPr>
                        <a:t>BSON is used for the documents..</a:t>
                      </a:r>
                      <a:endParaRPr lang="en-US" b="0" dirty="0">
                        <a:effectLst/>
                      </a:endParaRPr>
                    </a:p>
                  </a:txBody>
                  <a:tcPr/>
                </a:tc>
                <a:tc>
                  <a:txBody>
                    <a:bodyPr/>
                    <a:lstStyle/>
                    <a:p>
                      <a:pPr rtl="0"/>
                      <a:br>
                        <a:rPr lang="en-US" b="0" dirty="0">
                          <a:effectLst/>
                        </a:rPr>
                      </a:br>
                      <a:r>
                        <a:rPr lang="en-US" sz="1800" b="0" i="0" u="none" strike="noStrike" kern="1200" dirty="0">
                          <a:solidFill>
                            <a:schemeClr val="dk1"/>
                          </a:solidFill>
                          <a:effectLst/>
                          <a:latin typeface="+mn-lt"/>
                          <a:ea typeface="+mn-ea"/>
                          <a:cs typeface="+mn-cs"/>
                        </a:rPr>
                        <a:t>JSON is used for the </a:t>
                      </a:r>
                      <a:r>
                        <a:rPr lang="en-US" sz="1800" b="0" i="0" u="none" strike="noStrike" kern="1200" dirty="0" err="1">
                          <a:solidFill>
                            <a:schemeClr val="dk1"/>
                          </a:solidFill>
                          <a:effectLst/>
                          <a:latin typeface="+mn-lt"/>
                          <a:ea typeface="+mn-ea"/>
                          <a:cs typeface="+mn-cs"/>
                        </a:rPr>
                        <a:t>javacript</a:t>
                      </a:r>
                      <a:r>
                        <a:rPr lang="en-US" sz="1800" b="0" i="0" u="none" strike="noStrike" kern="1200" dirty="0">
                          <a:solidFill>
                            <a:schemeClr val="dk1"/>
                          </a:solidFill>
                          <a:effectLst/>
                          <a:latin typeface="+mn-lt"/>
                          <a:ea typeface="+mn-ea"/>
                          <a:cs typeface="+mn-cs"/>
                        </a:rPr>
                        <a:t> objects, </a:t>
                      </a:r>
                      <a:br>
                        <a:rPr lang="en-US" dirty="0"/>
                      </a:br>
                      <a:endParaRPr lang="en-IN" dirty="0"/>
                    </a:p>
                  </a:txBody>
                  <a:tcPr/>
                </a:tc>
                <a:extLst>
                  <a:ext uri="{0D108BD9-81ED-4DB2-BD59-A6C34878D82A}">
                    <a16:rowId xmlns:a16="http://schemas.microsoft.com/office/drawing/2014/main" val="4077422825"/>
                  </a:ext>
                </a:extLst>
              </a:tr>
              <a:tr h="370840">
                <a:tc>
                  <a:txBody>
                    <a:bodyPr/>
                    <a:lstStyle/>
                    <a:p>
                      <a:r>
                        <a:rPr lang="en-US" sz="1800" b="0" i="0" u="none" strike="noStrike" kern="1200" dirty="0">
                          <a:solidFill>
                            <a:schemeClr val="dk1"/>
                          </a:solidFill>
                          <a:effectLst/>
                          <a:latin typeface="+mn-lt"/>
                          <a:ea typeface="+mn-ea"/>
                          <a:cs typeface="+mn-cs"/>
                        </a:rPr>
                        <a:t>this is not JavaScript Object notation but it is  Binary JSON</a:t>
                      </a:r>
                      <a:endParaRPr lang="en-IN" dirty="0"/>
                    </a:p>
                  </a:txBody>
                  <a:tcPr/>
                </a:tc>
                <a:tc>
                  <a:txBody>
                    <a:bodyPr/>
                    <a:lstStyle/>
                    <a:p>
                      <a:r>
                        <a:rPr lang="en-IN" dirty="0"/>
                        <a:t>This is JavaScript object Notation</a:t>
                      </a:r>
                    </a:p>
                  </a:txBody>
                  <a:tcPr/>
                </a:tc>
                <a:extLst>
                  <a:ext uri="{0D108BD9-81ED-4DB2-BD59-A6C34878D82A}">
                    <a16:rowId xmlns:a16="http://schemas.microsoft.com/office/drawing/2014/main" val="364151560"/>
                  </a:ext>
                </a:extLst>
              </a:tr>
              <a:tr h="370840">
                <a:tc>
                  <a:txBody>
                    <a:bodyPr/>
                    <a:lstStyle/>
                    <a:p>
                      <a:r>
                        <a:rPr lang="en-US" sz="1800" b="0" i="0" u="none" strike="noStrike" kern="1200" dirty="0">
                          <a:solidFill>
                            <a:schemeClr val="dk1"/>
                          </a:solidFill>
                          <a:effectLst/>
                          <a:latin typeface="+mn-lt"/>
                          <a:ea typeface="+mn-ea"/>
                          <a:cs typeface="+mn-cs"/>
                        </a:rPr>
                        <a:t> It is a binary form for representing simple or complex data structures including associative arrays</a:t>
                      </a:r>
                      <a:endParaRPr lang="en-IN" dirty="0"/>
                    </a:p>
                  </a:txBody>
                  <a:tcPr/>
                </a:tc>
                <a:tc>
                  <a:txBody>
                    <a:bodyPr/>
                    <a:lstStyle/>
                    <a:p>
                      <a:r>
                        <a:rPr lang="en-IN" dirty="0"/>
                        <a:t>It is mainly used in </a:t>
                      </a:r>
                      <a:r>
                        <a:rPr lang="en-IN" dirty="0" err="1"/>
                        <a:t>Javascript</a:t>
                      </a:r>
                      <a:r>
                        <a:rPr lang="en-IN" dirty="0"/>
                        <a:t> language while programming.</a:t>
                      </a:r>
                    </a:p>
                  </a:txBody>
                  <a:tcPr/>
                </a:tc>
                <a:extLst>
                  <a:ext uri="{0D108BD9-81ED-4DB2-BD59-A6C34878D82A}">
                    <a16:rowId xmlns:a16="http://schemas.microsoft.com/office/drawing/2014/main" val="3452497435"/>
                  </a:ext>
                </a:extLst>
              </a:tr>
            </a:tbl>
          </a:graphicData>
        </a:graphic>
      </p:graphicFrame>
    </p:spTree>
    <p:extLst>
      <p:ext uri="{BB962C8B-B14F-4D97-AF65-F5344CB8AC3E}">
        <p14:creationId xmlns:p14="http://schemas.microsoft.com/office/powerpoint/2010/main" val="204640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1+#ppt_w/2"/>
                                          </p:val>
                                        </p:tav>
                                        <p:tav tm="100000">
                                          <p:val>
                                            <p:strVal val="#ppt_x"/>
                                          </p:val>
                                        </p:tav>
                                      </p:tavLst>
                                    </p:anim>
                                    <p:anim calcmode="lin" valueType="num">
                                      <p:cBhvr additive="base">
                                        <p:cTn id="8" dur="500" fill="hold"/>
                                        <p:tgtEl>
                                          <p:spTgt spid="10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latin typeface="Century "/>
              </a:rPr>
              <a:t>EXPRESS PRESENTATION-</a:t>
            </a:r>
            <a:br>
              <a:rPr lang="en-US" dirty="0"/>
            </a:br>
            <a:endParaRPr lang="en-US" dirty="0"/>
          </a:p>
        </p:txBody>
      </p:sp>
      <p:sp>
        <p:nvSpPr>
          <p:cNvPr id="3" name="Content Placeholder 2"/>
          <p:cNvSpPr>
            <a:spLocks noGrp="1"/>
          </p:cNvSpPr>
          <p:nvPr>
            <p:ph idx="1"/>
          </p:nvPr>
        </p:nvSpPr>
        <p:spPr>
          <a:xfrm>
            <a:off x="1981200" y="2819400"/>
            <a:ext cx="7080190" cy="3429000"/>
          </a:xfrm>
        </p:spPr>
        <p:txBody>
          <a:bodyPr/>
          <a:lstStyle/>
          <a:p>
            <a:r>
              <a:rPr lang="en-US" sz="2400" dirty="0">
                <a:latin typeface="Arial" pitchFamily="34" charset="0"/>
                <a:cs typeface="Arial" pitchFamily="34" charset="0"/>
              </a:rPr>
              <a:t>Express is a web framework for Node </a:t>
            </a:r>
            <a:r>
              <a:rPr lang="en-US" sz="2400" dirty="0" err="1">
                <a:latin typeface="Arial" pitchFamily="34" charset="0"/>
                <a:cs typeface="Arial" pitchFamily="34" charset="0"/>
              </a:rPr>
              <a:t>js</a:t>
            </a:r>
            <a:r>
              <a:rPr lang="en-US" sz="2400" dirty="0">
                <a:latin typeface="Arial" pitchFamily="34" charset="0"/>
                <a:cs typeface="Arial" pitchFamily="34" charset="0"/>
              </a:rPr>
              <a:t>. </a:t>
            </a:r>
          </a:p>
          <a:p>
            <a:r>
              <a:rPr lang="en-US" sz="2400" dirty="0">
                <a:latin typeface="Arial" pitchFamily="34" charset="0"/>
                <a:cs typeface="Arial" pitchFamily="34" charset="0"/>
              </a:rPr>
              <a:t>You can assume express as a layer built on the top of the Node.js that helps manage a server and routes. It provides a robust set of features to develop web and mobile applications.</a:t>
            </a:r>
          </a:p>
          <a:p>
            <a:endParaRPr lang="en-US" dirty="0">
              <a:latin typeface="Arial" pitchFamily="34" charset="0"/>
              <a:cs typeface="Arial" pitchFamily="34" charset="0"/>
            </a:endParaRPr>
          </a:p>
        </p:txBody>
      </p:sp>
    </p:spTree>
    <p:extLst>
      <p:ext uri="{BB962C8B-B14F-4D97-AF65-F5344CB8AC3E}">
        <p14:creationId xmlns:p14="http://schemas.microsoft.com/office/powerpoint/2010/main" val="1563866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latin typeface="Century "/>
              </a:rPr>
              <a:t>NPM</a:t>
            </a:r>
            <a:r>
              <a:rPr lang="en-US" dirty="0">
                <a:solidFill>
                  <a:srgbClr val="FFC000"/>
                </a:solidFill>
                <a:latin typeface="Century "/>
              </a:rPr>
              <a:t> –</a:t>
            </a:r>
            <a:br>
              <a:rPr lang="en-US" dirty="0"/>
            </a:br>
            <a:endParaRPr lang="en-US" dirty="0"/>
          </a:p>
        </p:txBody>
      </p:sp>
      <p:sp>
        <p:nvSpPr>
          <p:cNvPr id="3" name="Content Placeholder 2"/>
          <p:cNvSpPr>
            <a:spLocks noGrp="1"/>
          </p:cNvSpPr>
          <p:nvPr>
            <p:ph idx="1"/>
          </p:nvPr>
        </p:nvSpPr>
        <p:spPr>
          <a:xfrm>
            <a:off x="1981200" y="1828801"/>
            <a:ext cx="7772400" cy="4724399"/>
          </a:xfrm>
        </p:spPr>
        <p:txBody>
          <a:bodyPr>
            <a:normAutofit/>
          </a:bodyPr>
          <a:lstStyle/>
          <a:p>
            <a:r>
              <a:rPr lang="en-US" dirty="0">
                <a:latin typeface="Arial" pitchFamily="34" charset="0"/>
                <a:cs typeface="Arial" pitchFamily="34" charset="0"/>
              </a:rPr>
              <a:t>Once </a:t>
            </a:r>
            <a:r>
              <a:rPr lang="en-US" dirty="0" err="1">
                <a:latin typeface="Arial" pitchFamily="34" charset="0"/>
                <a:cs typeface="Arial" pitchFamily="34" charset="0"/>
              </a:rPr>
              <a:t>nodejs</a:t>
            </a:r>
            <a:r>
              <a:rPr lang="en-US" dirty="0">
                <a:latin typeface="Arial" pitchFamily="34" charset="0"/>
                <a:cs typeface="Arial" pitchFamily="34" charset="0"/>
              </a:rPr>
              <a:t> is installed </a:t>
            </a:r>
            <a:r>
              <a:rPr lang="en-US" dirty="0" err="1">
                <a:latin typeface="Arial" pitchFamily="34" charset="0"/>
                <a:cs typeface="Arial" pitchFamily="34" charset="0"/>
              </a:rPr>
              <a:t>npm</a:t>
            </a:r>
            <a:r>
              <a:rPr lang="en-US" dirty="0">
                <a:latin typeface="Arial" pitchFamily="34" charset="0"/>
                <a:cs typeface="Arial" pitchFamily="34" charset="0"/>
              </a:rPr>
              <a:t> comes installed with it. NPM basically is the package manager for node. It helps with installing various packages and resolving their various dependencies. It greatly helps with your Node development.</a:t>
            </a:r>
          </a:p>
          <a:p>
            <a:r>
              <a:rPr lang="en-US" dirty="0" err="1">
                <a:latin typeface="Arial" pitchFamily="34" charset="0"/>
                <a:cs typeface="Arial" pitchFamily="34" charset="0"/>
              </a:rPr>
              <a:t>npm</a:t>
            </a:r>
            <a:r>
              <a:rPr lang="en-US" dirty="0">
                <a:latin typeface="Arial" pitchFamily="34" charset="0"/>
                <a:cs typeface="Arial" pitchFamily="34" charset="0"/>
              </a:rPr>
              <a:t> init-</a:t>
            </a:r>
          </a:p>
          <a:p>
            <a:r>
              <a:rPr lang="en-US" dirty="0">
                <a:latin typeface="Arial" pitchFamily="34" charset="0"/>
                <a:cs typeface="Arial" pitchFamily="34" charset="0"/>
              </a:rPr>
              <a:t>This command creates a </a:t>
            </a:r>
            <a:r>
              <a:rPr lang="en-US" dirty="0" err="1">
                <a:latin typeface="Arial" pitchFamily="34" charset="0"/>
                <a:cs typeface="Arial" pitchFamily="34" charset="0"/>
              </a:rPr>
              <a:t>package.json</a:t>
            </a:r>
            <a:r>
              <a:rPr lang="en-US" dirty="0">
                <a:latin typeface="Arial" pitchFamily="34" charset="0"/>
                <a:cs typeface="Arial" pitchFamily="34" charset="0"/>
              </a:rPr>
              <a:t> file which contains information about the current project.</a:t>
            </a:r>
          </a:p>
          <a:p>
            <a:r>
              <a:rPr lang="en-US" dirty="0">
                <a:latin typeface="Arial" pitchFamily="34" charset="0"/>
                <a:cs typeface="Arial" pitchFamily="34" charset="0"/>
              </a:rPr>
              <a:t>Some of this information includes: </a:t>
            </a:r>
          </a:p>
          <a:p>
            <a:r>
              <a:rPr lang="en-US" dirty="0">
                <a:latin typeface="Arial" pitchFamily="34" charset="0"/>
                <a:cs typeface="Arial" pitchFamily="34" charset="0"/>
              </a:rPr>
              <a:t>A list of node packages required for the project — If another developer wants to run a project, </a:t>
            </a:r>
            <a:r>
              <a:rPr lang="en-US" dirty="0" err="1">
                <a:latin typeface="Arial" pitchFamily="34" charset="0"/>
                <a:cs typeface="Arial" pitchFamily="34" charset="0"/>
              </a:rPr>
              <a:t>npm</a:t>
            </a:r>
            <a:r>
              <a:rPr lang="en-US" dirty="0">
                <a:latin typeface="Arial" pitchFamily="34" charset="0"/>
                <a:cs typeface="Arial" pitchFamily="34" charset="0"/>
              </a:rPr>
              <a:t> looks inside </a:t>
            </a:r>
            <a:r>
              <a:rPr lang="en-US" dirty="0" err="1">
                <a:latin typeface="Arial" pitchFamily="34" charset="0"/>
                <a:cs typeface="Arial" pitchFamily="34" charset="0"/>
              </a:rPr>
              <a:t>package.json</a:t>
            </a:r>
            <a:r>
              <a:rPr lang="en-US" dirty="0">
                <a:latin typeface="Arial" pitchFamily="34" charset="0"/>
                <a:cs typeface="Arial" pitchFamily="34" charset="0"/>
              </a:rPr>
              <a:t> and downloads the packages in this list. If you have Node(</a:t>
            </a:r>
            <a:r>
              <a:rPr lang="en-US" dirty="0" err="1">
                <a:latin typeface="Arial" pitchFamily="34" charset="0"/>
                <a:cs typeface="Arial" pitchFamily="34" charset="0"/>
              </a:rPr>
              <a:t>nodejs</a:t>
            </a:r>
            <a:r>
              <a:rPr lang="en-US" dirty="0">
                <a:latin typeface="Arial" pitchFamily="34" charset="0"/>
                <a:cs typeface="Arial" pitchFamily="34" charset="0"/>
              </a:rPr>
              <a:t>) installed on your computer, you can create a </a:t>
            </a:r>
            <a:r>
              <a:rPr lang="en-US" b="1" dirty="0" err="1">
                <a:latin typeface="Arial" pitchFamily="34" charset="0"/>
                <a:cs typeface="Arial" pitchFamily="34" charset="0"/>
              </a:rPr>
              <a:t>package.json</a:t>
            </a:r>
            <a:r>
              <a:rPr lang="en-US" b="1" dirty="0">
                <a:latin typeface="Arial" pitchFamily="34" charset="0"/>
                <a:cs typeface="Arial" pitchFamily="34" charset="0"/>
              </a:rPr>
              <a:t> </a:t>
            </a:r>
            <a:r>
              <a:rPr lang="en-US" dirty="0">
                <a:latin typeface="Arial" pitchFamily="34" charset="0"/>
                <a:cs typeface="Arial" pitchFamily="34" charset="0"/>
              </a:rPr>
              <a:t>file by typing ‘</a:t>
            </a:r>
            <a:r>
              <a:rPr lang="en-US" dirty="0" err="1">
                <a:latin typeface="Arial" pitchFamily="34" charset="0"/>
                <a:cs typeface="Arial" pitchFamily="34" charset="0"/>
              </a:rPr>
              <a:t>npm</a:t>
            </a:r>
            <a:r>
              <a:rPr lang="en-US" dirty="0">
                <a:latin typeface="Arial" pitchFamily="34" charset="0"/>
                <a:cs typeface="Arial" pitchFamily="34" charset="0"/>
              </a:rPr>
              <a:t> init’ into the terminal.</a:t>
            </a:r>
          </a:p>
          <a:p>
            <a:endParaRPr lang="en-US" dirty="0"/>
          </a:p>
        </p:txBody>
      </p:sp>
    </p:spTree>
    <p:extLst>
      <p:ext uri="{BB962C8B-B14F-4D97-AF65-F5344CB8AC3E}">
        <p14:creationId xmlns:p14="http://schemas.microsoft.com/office/powerpoint/2010/main" val="2135454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PNG"/>
          <p:cNvPicPr>
            <a:picLocks noChangeAspect="1"/>
          </p:cNvPicPr>
          <p:nvPr/>
        </p:nvPicPr>
        <p:blipFill>
          <a:blip r:embed="rId2"/>
          <a:stretch>
            <a:fillRect/>
          </a:stretch>
        </p:blipFill>
        <p:spPr>
          <a:xfrm>
            <a:off x="1524000" y="1371600"/>
            <a:ext cx="9144000" cy="5486400"/>
          </a:xfrm>
          <a:prstGeom prst="rect">
            <a:avLst/>
          </a:prstGeom>
        </p:spPr>
      </p:pic>
    </p:spTree>
    <p:extLst>
      <p:ext uri="{BB962C8B-B14F-4D97-AF65-F5344CB8AC3E}">
        <p14:creationId xmlns:p14="http://schemas.microsoft.com/office/powerpoint/2010/main" val="1331046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2.PNG"/>
          <p:cNvPicPr>
            <a:picLocks noChangeAspect="1"/>
          </p:cNvPicPr>
          <p:nvPr/>
        </p:nvPicPr>
        <p:blipFill>
          <a:blip r:embed="rId2"/>
          <a:stretch>
            <a:fillRect/>
          </a:stretch>
        </p:blipFill>
        <p:spPr>
          <a:xfrm>
            <a:off x="1524000" y="1295400"/>
            <a:ext cx="9144000" cy="5562600"/>
          </a:xfrm>
          <a:prstGeom prst="rect">
            <a:avLst/>
          </a:prstGeom>
        </p:spPr>
      </p:pic>
    </p:spTree>
    <p:extLst>
      <p:ext uri="{BB962C8B-B14F-4D97-AF65-F5344CB8AC3E}">
        <p14:creationId xmlns:p14="http://schemas.microsoft.com/office/powerpoint/2010/main" val="3232813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FFC000"/>
                </a:solidFill>
                <a:latin typeface="Century "/>
                <a:cs typeface="Arial" pitchFamily="34" charset="0"/>
              </a:rPr>
              <a:t>npm</a:t>
            </a:r>
            <a:r>
              <a:rPr lang="en-US" b="1" dirty="0">
                <a:solidFill>
                  <a:srgbClr val="FFC000"/>
                </a:solidFill>
                <a:latin typeface="Century "/>
                <a:cs typeface="Arial" pitchFamily="34" charset="0"/>
              </a:rPr>
              <a:t> install express-</a:t>
            </a:r>
            <a:br>
              <a:rPr lang="en-US" dirty="0"/>
            </a:br>
            <a:endParaRPr lang="en-US" dirty="0"/>
          </a:p>
        </p:txBody>
      </p:sp>
      <p:sp>
        <p:nvSpPr>
          <p:cNvPr id="3" name="Content Placeholder 2"/>
          <p:cNvSpPr>
            <a:spLocks noGrp="1"/>
          </p:cNvSpPr>
          <p:nvPr>
            <p:ph idx="1"/>
          </p:nvPr>
        </p:nvSpPr>
        <p:spPr>
          <a:xfrm>
            <a:off x="2133600" y="2895600"/>
            <a:ext cx="7391400" cy="3352800"/>
          </a:xfrm>
        </p:spPr>
        <p:txBody>
          <a:bodyPr>
            <a:normAutofit/>
          </a:bodyPr>
          <a:lstStyle/>
          <a:p>
            <a:r>
              <a:rPr lang="en-US" sz="2500" dirty="0">
                <a:latin typeface="Arial" pitchFamily="34" charset="0"/>
                <a:cs typeface="Arial" pitchFamily="34" charset="0"/>
              </a:rPr>
              <a:t>This command installs express for your current project only. These can be seen in the </a:t>
            </a:r>
            <a:r>
              <a:rPr lang="en-US" sz="2500" dirty="0" err="1">
                <a:latin typeface="Arial" pitchFamily="34" charset="0"/>
                <a:cs typeface="Arial" pitchFamily="34" charset="0"/>
              </a:rPr>
              <a:t>package.json</a:t>
            </a:r>
            <a:r>
              <a:rPr lang="en-US" sz="2500" dirty="0">
                <a:latin typeface="Arial" pitchFamily="34" charset="0"/>
                <a:cs typeface="Arial" pitchFamily="34" charset="0"/>
              </a:rPr>
              <a:t> file under the dependencies</a:t>
            </a:r>
          </a:p>
        </p:txBody>
      </p:sp>
    </p:spTree>
    <p:extLst>
      <p:ext uri="{BB962C8B-B14F-4D97-AF65-F5344CB8AC3E}">
        <p14:creationId xmlns:p14="http://schemas.microsoft.com/office/powerpoint/2010/main" val="1494607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3.PNG"/>
          <p:cNvPicPr>
            <a:picLocks noChangeAspect="1"/>
          </p:cNvPicPr>
          <p:nvPr/>
        </p:nvPicPr>
        <p:blipFill>
          <a:blip r:embed="rId2"/>
          <a:stretch>
            <a:fillRect/>
          </a:stretch>
        </p:blipFill>
        <p:spPr>
          <a:xfrm>
            <a:off x="1524000" y="1295400"/>
            <a:ext cx="9144000" cy="5562600"/>
          </a:xfrm>
          <a:prstGeom prst="rect">
            <a:avLst/>
          </a:prstGeom>
        </p:spPr>
      </p:pic>
    </p:spTree>
    <p:extLst>
      <p:ext uri="{BB962C8B-B14F-4D97-AF65-F5344CB8AC3E}">
        <p14:creationId xmlns:p14="http://schemas.microsoft.com/office/powerpoint/2010/main" val="1574331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FFC000"/>
                </a:solidFill>
                <a:latin typeface="Century "/>
              </a:rPr>
              <a:t>npm</a:t>
            </a:r>
            <a:r>
              <a:rPr lang="en-US" b="1" dirty="0">
                <a:solidFill>
                  <a:srgbClr val="FFC000"/>
                </a:solidFill>
                <a:latin typeface="Century "/>
              </a:rPr>
              <a:t> install </a:t>
            </a:r>
            <a:r>
              <a:rPr lang="en-US" b="1" dirty="0" err="1">
                <a:solidFill>
                  <a:srgbClr val="FFC000"/>
                </a:solidFill>
                <a:latin typeface="Century "/>
              </a:rPr>
              <a:t>nodemon</a:t>
            </a:r>
            <a:r>
              <a:rPr lang="en-US" b="1" dirty="0">
                <a:solidFill>
                  <a:srgbClr val="FFC000"/>
                </a:solidFill>
                <a:latin typeface="Century "/>
              </a:rPr>
              <a:t>-</a:t>
            </a:r>
          </a:p>
        </p:txBody>
      </p:sp>
      <p:sp>
        <p:nvSpPr>
          <p:cNvPr id="3" name="Content Placeholder 2"/>
          <p:cNvSpPr>
            <a:spLocks noGrp="1"/>
          </p:cNvSpPr>
          <p:nvPr>
            <p:ph idx="1"/>
          </p:nvPr>
        </p:nvSpPr>
        <p:spPr>
          <a:xfrm>
            <a:off x="2057400" y="3048000"/>
            <a:ext cx="8153400" cy="3429000"/>
          </a:xfrm>
        </p:spPr>
        <p:txBody>
          <a:bodyPr/>
          <a:lstStyle/>
          <a:p>
            <a:r>
              <a:rPr lang="en-US" sz="2500" dirty="0">
                <a:latin typeface="Arial" pitchFamily="34" charset="0"/>
                <a:cs typeface="Arial" pitchFamily="34" charset="0"/>
              </a:rPr>
              <a:t>This command installs </a:t>
            </a:r>
            <a:r>
              <a:rPr lang="en-US" sz="2500" dirty="0" err="1">
                <a:latin typeface="Arial" pitchFamily="34" charset="0"/>
                <a:cs typeface="Arial" pitchFamily="34" charset="0"/>
              </a:rPr>
              <a:t>nodemon</a:t>
            </a:r>
            <a:r>
              <a:rPr lang="en-US" sz="2500" dirty="0">
                <a:latin typeface="Arial" pitchFamily="34" charset="0"/>
                <a:cs typeface="Arial" pitchFamily="34" charset="0"/>
              </a:rPr>
              <a:t> package in the current project or directory. It automatically restarts the server whenever changes are made in the main file of the express and saved. </a:t>
            </a:r>
            <a:r>
              <a:rPr lang="en-US" sz="2500" dirty="0" err="1">
                <a:latin typeface="Arial" pitchFamily="34" charset="0"/>
                <a:cs typeface="Arial" pitchFamily="34" charset="0"/>
              </a:rPr>
              <a:t>Eg</a:t>
            </a:r>
            <a:r>
              <a:rPr lang="en-US" sz="2500" dirty="0">
                <a:latin typeface="Arial" pitchFamily="34" charset="0"/>
                <a:cs typeface="Arial" pitchFamily="34" charset="0"/>
              </a:rPr>
              <a:t>. Use ‘</a:t>
            </a:r>
            <a:r>
              <a:rPr lang="en-US" sz="2500" dirty="0" err="1">
                <a:latin typeface="Arial" pitchFamily="34" charset="0"/>
                <a:cs typeface="Arial" pitchFamily="34" charset="0"/>
              </a:rPr>
              <a:t>nodemon</a:t>
            </a:r>
            <a:r>
              <a:rPr lang="en-US" sz="2500" dirty="0">
                <a:latin typeface="Arial" pitchFamily="34" charset="0"/>
                <a:cs typeface="Arial" pitchFamily="34" charset="0"/>
              </a:rPr>
              <a:t> basic_express.js’ command.</a:t>
            </a:r>
          </a:p>
          <a:p>
            <a:endParaRPr lang="en-US" dirty="0"/>
          </a:p>
        </p:txBody>
      </p:sp>
    </p:spTree>
    <p:extLst>
      <p:ext uri="{BB962C8B-B14F-4D97-AF65-F5344CB8AC3E}">
        <p14:creationId xmlns:p14="http://schemas.microsoft.com/office/powerpoint/2010/main" val="4012886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4.PNG"/>
          <p:cNvPicPr>
            <a:picLocks noChangeAspect="1"/>
          </p:cNvPicPr>
          <p:nvPr/>
        </p:nvPicPr>
        <p:blipFill>
          <a:blip r:embed="rId2"/>
          <a:stretch>
            <a:fillRect/>
          </a:stretch>
        </p:blipFill>
        <p:spPr>
          <a:xfrm>
            <a:off x="1524000" y="1219201"/>
            <a:ext cx="9144000" cy="5638799"/>
          </a:xfrm>
          <a:prstGeom prst="rect">
            <a:avLst/>
          </a:prstGeom>
        </p:spPr>
      </p:pic>
    </p:spTree>
    <p:extLst>
      <p:ext uri="{BB962C8B-B14F-4D97-AF65-F5344CB8AC3E}">
        <p14:creationId xmlns:p14="http://schemas.microsoft.com/office/powerpoint/2010/main" val="1504076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5.PNG"/>
          <p:cNvPicPr>
            <a:picLocks noChangeAspect="1"/>
          </p:cNvPicPr>
          <p:nvPr/>
        </p:nvPicPr>
        <p:blipFill>
          <a:blip r:embed="rId2"/>
          <a:stretch>
            <a:fillRect/>
          </a:stretch>
        </p:blipFill>
        <p:spPr>
          <a:xfrm>
            <a:off x="1524000" y="1219202"/>
            <a:ext cx="9144000" cy="5638799"/>
          </a:xfrm>
          <a:prstGeom prst="rect">
            <a:avLst/>
          </a:prstGeom>
        </p:spPr>
      </p:pic>
    </p:spTree>
    <p:extLst>
      <p:ext uri="{BB962C8B-B14F-4D97-AF65-F5344CB8AC3E}">
        <p14:creationId xmlns:p14="http://schemas.microsoft.com/office/powerpoint/2010/main" val="3658380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6.PNG"/>
          <p:cNvPicPr>
            <a:picLocks noChangeAspect="1"/>
          </p:cNvPicPr>
          <p:nvPr/>
        </p:nvPicPr>
        <p:blipFill>
          <a:blip r:embed="rId2"/>
          <a:stretch>
            <a:fillRect/>
          </a:stretch>
        </p:blipFill>
        <p:spPr>
          <a:xfrm>
            <a:off x="1524000" y="1143001"/>
            <a:ext cx="9144000" cy="5714999"/>
          </a:xfrm>
          <a:prstGeom prst="rect">
            <a:avLst/>
          </a:prstGeom>
        </p:spPr>
      </p:pic>
    </p:spTree>
    <p:extLst>
      <p:ext uri="{BB962C8B-B14F-4D97-AF65-F5344CB8AC3E}">
        <p14:creationId xmlns:p14="http://schemas.microsoft.com/office/powerpoint/2010/main" val="104191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1F49-226D-4B08-9275-99C68C56BC3F}"/>
              </a:ext>
            </a:extLst>
          </p:cNvPr>
          <p:cNvSpPr>
            <a:spLocks noGrp="1"/>
          </p:cNvSpPr>
          <p:nvPr>
            <p:ph type="ctrTitle"/>
          </p:nvPr>
        </p:nvSpPr>
        <p:spPr>
          <a:xfrm>
            <a:off x="198412" y="377504"/>
            <a:ext cx="10335491" cy="922790"/>
          </a:xfrm>
        </p:spPr>
        <p:txBody>
          <a:bodyPr/>
          <a:lstStyle/>
          <a:p>
            <a:r>
              <a:rPr lang="en-IN" sz="2800" dirty="0">
                <a:solidFill>
                  <a:srgbClr val="00FF00"/>
                </a:solidFill>
                <a:latin typeface="Arial Rounded MT Bold" panose="020F0704030504030204" pitchFamily="34" charset="0"/>
                <a:cs typeface="Arial" panose="020B0604020202020204" pitchFamily="34" charset="0"/>
              </a:rPr>
              <a:t>Advantages of </a:t>
            </a:r>
            <a:r>
              <a:rPr lang="en-IN" sz="2800" dirty="0">
                <a:solidFill>
                  <a:schemeClr val="tx1"/>
                </a:solidFill>
                <a:latin typeface="Arial" panose="020B0604020202020204" pitchFamily="34" charset="0"/>
                <a:cs typeface="Arial" panose="020B0604020202020204" pitchFamily="34" charset="0"/>
              </a:rPr>
              <a:t>MongoDB</a:t>
            </a:r>
          </a:p>
        </p:txBody>
      </p:sp>
      <p:sp>
        <p:nvSpPr>
          <p:cNvPr id="4" name="TextBox 3">
            <a:extLst>
              <a:ext uri="{FF2B5EF4-FFF2-40B4-BE49-F238E27FC236}">
                <a16:creationId xmlns:a16="http://schemas.microsoft.com/office/drawing/2014/main" id="{460FA4E4-A4E2-4C90-84C2-5161A6CED472}"/>
              </a:ext>
            </a:extLst>
          </p:cNvPr>
          <p:cNvSpPr txBox="1"/>
          <p:nvPr/>
        </p:nvSpPr>
        <p:spPr>
          <a:xfrm>
            <a:off x="759520" y="1389649"/>
            <a:ext cx="9213273" cy="5047536"/>
          </a:xfrm>
          <a:prstGeom prst="rect">
            <a:avLst/>
          </a:prstGeom>
          <a:noFill/>
        </p:spPr>
        <p:txBody>
          <a:bodyPr wrap="square" rtlCol="0">
            <a:spAutoFit/>
          </a:bodyPr>
          <a:lstStyle/>
          <a:p>
            <a:pPr marL="342900" indent="-342900">
              <a:buFont typeface="+mj-lt"/>
              <a:buAutoNum type="arabicPeriod"/>
            </a:pPr>
            <a:r>
              <a:rPr lang="en-US" dirty="0">
                <a:latin typeface="Arial" panose="020B0604020202020204" pitchFamily="34" charset="0"/>
                <a:cs typeface="Arial" panose="020B0604020202020204" pitchFamily="34" charset="0"/>
              </a:rPr>
              <a:t>Support </a:t>
            </a:r>
            <a:r>
              <a:rPr lang="en-US" sz="2000" i="1" dirty="0">
                <a:latin typeface="Comic Sans MS" panose="030F0702030302020204" pitchFamily="66" charset="0"/>
                <a:cs typeface="Arial" panose="020B0604020202020204" pitchFamily="34" charset="0"/>
              </a:rPr>
              <a:t>ad hoc queries</a:t>
            </a:r>
          </a:p>
          <a:p>
            <a:pPr marL="342900" indent="-342900">
              <a:buFont typeface="+mj-lt"/>
              <a:buAutoNum type="arabicPeriod"/>
            </a:pPr>
            <a:r>
              <a:rPr lang="en-US" sz="2000" i="1" dirty="0">
                <a:latin typeface="Comic Sans MS" panose="030F0702030302020204" pitchFamily="66" charset="0"/>
                <a:cs typeface="Arial" panose="020B0604020202020204" pitchFamily="34" charset="0"/>
              </a:rPr>
              <a:t>Indexing</a:t>
            </a:r>
          </a:p>
          <a:p>
            <a:pPr marL="342900" indent="-342900">
              <a:buFont typeface="+mj-lt"/>
              <a:buAutoNum type="arabicPeriod"/>
            </a:pPr>
            <a:r>
              <a:rPr lang="en-US" sz="2000" i="1" dirty="0">
                <a:latin typeface="Comic Sans MS" panose="030F0702030302020204" pitchFamily="66" charset="0"/>
                <a:cs typeface="Arial" panose="020B0604020202020204" pitchFamily="34" charset="0"/>
              </a:rPr>
              <a:t>Replication</a:t>
            </a:r>
          </a:p>
          <a:p>
            <a:pPr marL="342900" indent="-342900">
              <a:buFont typeface="+mj-lt"/>
              <a:buAutoNum type="arabicPeriod"/>
            </a:pPr>
            <a:r>
              <a:rPr lang="en-US" sz="2000" i="1" dirty="0">
                <a:latin typeface="Comic Sans MS" panose="030F0702030302020204" pitchFamily="66" charset="0"/>
                <a:cs typeface="Arial" panose="020B0604020202020204" pitchFamily="34" charset="0"/>
              </a:rPr>
              <a:t>Duplication</a:t>
            </a:r>
            <a:r>
              <a:rPr lang="en-US" dirty="0">
                <a:latin typeface="Arial" panose="020B0604020202020204" pitchFamily="34" charset="0"/>
                <a:cs typeface="Arial" panose="020B0604020202020204" pitchFamily="34" charset="0"/>
              </a:rPr>
              <a:t> of data</a:t>
            </a:r>
            <a:endParaRPr lang="en-US" sz="2800" dirty="0">
              <a:latin typeface="Arial" panose="020B0604020202020204" pitchFamily="34" charset="0"/>
              <a:cs typeface="Arial" panose="020B0604020202020204" pitchFamily="34" charset="0"/>
            </a:endParaRPr>
          </a:p>
          <a:p>
            <a:pPr marL="342900" indent="-342900">
              <a:buFont typeface="+mj-lt"/>
              <a:buAutoNum type="arabicPeriod"/>
            </a:pPr>
            <a:r>
              <a:rPr lang="en-US" sz="2000" i="1" dirty="0">
                <a:latin typeface="Comic Sans MS" panose="030F0702030302020204" pitchFamily="66" charset="0"/>
                <a:cs typeface="Arial" panose="020B0604020202020204" pitchFamily="34" charset="0"/>
              </a:rPr>
              <a:t>Load balancing</a:t>
            </a:r>
          </a:p>
          <a:p>
            <a:pPr marL="342900" indent="-342900">
              <a:buFont typeface="+mj-lt"/>
              <a:buAutoNum type="arabicPeriod"/>
            </a:pPr>
            <a:r>
              <a:rPr lang="en-US" dirty="0">
                <a:latin typeface="Arial" panose="020B0604020202020204" pitchFamily="34" charset="0"/>
                <a:cs typeface="Arial" panose="020B0604020202020204" pitchFamily="34" charset="0"/>
              </a:rPr>
              <a:t>Supports </a:t>
            </a:r>
            <a:r>
              <a:rPr lang="en-US" sz="2000" i="1" dirty="0">
                <a:latin typeface="Comic Sans MS" panose="030F0702030302020204" pitchFamily="66" charset="0"/>
                <a:cs typeface="Arial" panose="020B0604020202020204" pitchFamily="34" charset="0"/>
              </a:rPr>
              <a:t>map reduce </a:t>
            </a:r>
            <a:r>
              <a:rPr lang="en-US" dirty="0">
                <a:latin typeface="Arial" panose="020B0604020202020204" pitchFamily="34" charset="0"/>
                <a:cs typeface="Arial" panose="020B0604020202020204" pitchFamily="34" charset="0"/>
              </a:rPr>
              <a:t>and </a:t>
            </a:r>
            <a:r>
              <a:rPr lang="en-US" sz="2000" i="1" dirty="0">
                <a:latin typeface="Comic Sans MS" panose="030F0702030302020204" pitchFamily="66" charset="0"/>
                <a:cs typeface="Arial" panose="020B0604020202020204" pitchFamily="34" charset="0"/>
              </a:rPr>
              <a:t>aggregation tools</a:t>
            </a:r>
            <a:r>
              <a:rPr lang="en-US"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marL="342900" indent="-342900">
              <a:buFont typeface="+mj-lt"/>
              <a:buAutoNum type="arabicPeriod"/>
            </a:pPr>
            <a:r>
              <a:rPr lang="en-US" dirty="0">
                <a:latin typeface="Arial" panose="020B0604020202020204" pitchFamily="34" charset="0"/>
                <a:cs typeface="Arial" panose="020B0604020202020204" pitchFamily="34" charset="0"/>
              </a:rPr>
              <a:t>Uses </a:t>
            </a:r>
            <a:r>
              <a:rPr lang="en-US" sz="2000" i="1" dirty="0">
                <a:latin typeface="Comic Sans MS" panose="030F0702030302020204" pitchFamily="66" charset="0"/>
                <a:cs typeface="Arial" panose="020B0604020202020204" pitchFamily="34" charset="0"/>
                <a:hlinkClick r:id="rId2">
                  <a:extLst>
                    <a:ext uri="{A12FA001-AC4F-418D-AE19-62706E023703}">
                      <ahyp:hlinkClr xmlns:ahyp="http://schemas.microsoft.com/office/drawing/2018/hyperlinkcolor" val="tx"/>
                    </a:ext>
                  </a:extLst>
                </a:hlinkClick>
              </a:rPr>
              <a:t>JavaScript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instead of Procedures.</a:t>
            </a:r>
            <a:endParaRPr lang="en-US" sz="2800" dirty="0">
              <a:latin typeface="Arial" panose="020B0604020202020204" pitchFamily="34" charset="0"/>
              <a:cs typeface="Arial" panose="020B0604020202020204" pitchFamily="34" charset="0"/>
            </a:endParaRPr>
          </a:p>
          <a:p>
            <a:pPr marL="342900" indent="-342900">
              <a:buFont typeface="+mj-lt"/>
              <a:buAutoNum type="arabicPeriod"/>
            </a:pPr>
            <a:r>
              <a:rPr lang="en-US" dirty="0">
                <a:latin typeface="Arial" panose="020B0604020202020204" pitchFamily="34" charset="0"/>
                <a:cs typeface="Arial" panose="020B0604020202020204" pitchFamily="34" charset="0"/>
              </a:rPr>
              <a:t>It is a</a:t>
            </a:r>
            <a:r>
              <a:rPr lang="en-US" sz="2000" i="1" dirty="0">
                <a:latin typeface="Comic Sans MS" panose="030F0702030302020204" pitchFamily="66" charset="0"/>
                <a:cs typeface="Arial" panose="020B0604020202020204" pitchFamily="34" charset="0"/>
              </a:rPr>
              <a:t> schema-less </a:t>
            </a:r>
            <a:r>
              <a:rPr lang="en-US" dirty="0">
                <a:latin typeface="Arial" panose="020B0604020202020204" pitchFamily="34" charset="0"/>
                <a:cs typeface="Arial" panose="020B0604020202020204" pitchFamily="34" charset="0"/>
              </a:rPr>
              <a:t>database </a:t>
            </a:r>
            <a:r>
              <a:rPr lang="en-US" b="1" dirty="0">
                <a:latin typeface="Arial" panose="020B0604020202020204" pitchFamily="34" charset="0"/>
                <a:cs typeface="Arial" panose="020B0604020202020204" pitchFamily="34" charset="0"/>
              </a:rPr>
              <a:t>written in</a:t>
            </a:r>
            <a:r>
              <a:rPr lang="en-US" sz="2000" i="1" dirty="0">
                <a:latin typeface="Comic Sans MS" panose="030F0702030302020204" pitchFamily="66" charset="0"/>
                <a:cs typeface="Arial" panose="020B0604020202020204" pitchFamily="34" charset="0"/>
              </a:rPr>
              <a:t> </a:t>
            </a:r>
            <a:r>
              <a:rPr lang="en-US" sz="2000" i="1" dirty="0">
                <a:latin typeface="Comic Sans MS" panose="030F0702030302020204" pitchFamily="66" charset="0"/>
                <a:cs typeface="Arial" panose="020B0604020202020204" pitchFamily="34" charset="0"/>
                <a:hlinkClick r:id="rId3">
                  <a:extLst>
                    <a:ext uri="{A12FA001-AC4F-418D-AE19-62706E023703}">
                      <ahyp:hlinkClr xmlns:ahyp="http://schemas.microsoft.com/office/drawing/2018/hyperlinkcolor" val="tx"/>
                    </a:ext>
                  </a:extLst>
                </a:hlinkClick>
              </a:rPr>
              <a:t>C++</a:t>
            </a:r>
            <a:r>
              <a:rPr lang="en-US" sz="2000" i="1" dirty="0">
                <a:latin typeface="Comic Sans MS" panose="030F0702030302020204" pitchFamily="66" charset="0"/>
                <a:cs typeface="Arial" panose="020B0604020202020204" pitchFamily="34" charset="0"/>
              </a:rPr>
              <a:t>.</a:t>
            </a:r>
          </a:p>
          <a:p>
            <a:pPr marL="342900" indent="-342900">
              <a:buFont typeface="+mj-lt"/>
              <a:buAutoNum type="arabicPeriod"/>
            </a:pPr>
            <a:r>
              <a:rPr lang="en-US" dirty="0">
                <a:latin typeface="Arial" panose="020B0604020202020204" pitchFamily="34" charset="0"/>
                <a:cs typeface="Arial" panose="020B0604020202020204" pitchFamily="34" charset="0"/>
              </a:rPr>
              <a:t>Provides </a:t>
            </a:r>
            <a:r>
              <a:rPr lang="en-US" sz="2000" i="1" dirty="0">
                <a:latin typeface="Comic Sans MS" panose="030F0702030302020204" pitchFamily="66" charset="0"/>
                <a:cs typeface="Arial" panose="020B0604020202020204" pitchFamily="34" charset="0"/>
              </a:rPr>
              <a:t>high performance</a:t>
            </a:r>
            <a:r>
              <a:rPr lang="en-US"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marL="342900" indent="-342900">
              <a:buFont typeface="+mj-lt"/>
              <a:buAutoNum type="arabicPeriod"/>
            </a:pPr>
            <a:r>
              <a:rPr lang="en-US" sz="2000" i="1" dirty="0">
                <a:latin typeface="Comic Sans MS" panose="030F0702030302020204" pitchFamily="66" charset="0"/>
                <a:cs typeface="Arial" panose="020B0604020202020204" pitchFamily="34" charset="0"/>
              </a:rPr>
              <a:t>Stores files of any size </a:t>
            </a:r>
            <a:r>
              <a:rPr lang="en-US" dirty="0">
                <a:latin typeface="Arial" panose="020B0604020202020204" pitchFamily="34" charset="0"/>
                <a:cs typeface="Arial" panose="020B0604020202020204" pitchFamily="34" charset="0"/>
              </a:rPr>
              <a:t>easily without complicating your stack.</a:t>
            </a:r>
            <a:endParaRPr lang="en-US" sz="2800" dirty="0">
              <a:latin typeface="Arial" panose="020B0604020202020204" pitchFamily="34" charset="0"/>
              <a:cs typeface="Arial" panose="020B0604020202020204" pitchFamily="34" charset="0"/>
            </a:endParaRPr>
          </a:p>
          <a:p>
            <a:pPr marL="342900" indent="-342900">
              <a:buFont typeface="+mj-lt"/>
              <a:buAutoNum type="arabicPeriod"/>
            </a:pPr>
            <a:r>
              <a:rPr lang="en-US" sz="2000" i="1" dirty="0">
                <a:latin typeface="Comic Sans MS" panose="030F0702030302020204" pitchFamily="66" charset="0"/>
                <a:cs typeface="Arial" panose="020B0604020202020204" pitchFamily="34" charset="0"/>
              </a:rPr>
              <a:t>Easy to administer </a:t>
            </a:r>
            <a:r>
              <a:rPr lang="en-US" dirty="0">
                <a:latin typeface="Arial" panose="020B0604020202020204" pitchFamily="34" charset="0"/>
                <a:cs typeface="Arial" panose="020B0604020202020204" pitchFamily="34" charset="0"/>
              </a:rPr>
              <a:t>in the case of failures.</a:t>
            </a:r>
            <a:endParaRPr lang="en-US" sz="2800" dirty="0">
              <a:latin typeface="Arial" panose="020B0604020202020204" pitchFamily="34" charset="0"/>
              <a:cs typeface="Arial" panose="020B0604020202020204" pitchFamily="34" charset="0"/>
            </a:endParaRPr>
          </a:p>
          <a:p>
            <a:pPr marL="342900" indent="-342900">
              <a:buFont typeface="+mj-lt"/>
              <a:buAutoNum type="arabicPeriod"/>
            </a:pPr>
            <a:r>
              <a:rPr lang="en-US" dirty="0">
                <a:latin typeface="Arial" panose="020B0604020202020204" pitchFamily="34" charset="0"/>
                <a:cs typeface="Arial" panose="020B0604020202020204" pitchFamily="34" charset="0"/>
              </a:rPr>
              <a:t>And the list goes on…</a:t>
            </a:r>
            <a:endParaRPr lang="en-US" sz="2800" dirty="0">
              <a:latin typeface="Arial" panose="020B0604020202020204" pitchFamily="34" charset="0"/>
              <a:cs typeface="Arial" panose="020B0604020202020204" pitchFamily="34" charset="0"/>
            </a:endParaRPr>
          </a:p>
          <a:p>
            <a:br>
              <a:rPr lang="en-US" sz="2800" dirty="0"/>
            </a:br>
            <a:br>
              <a:rPr lang="en-US" sz="2800" dirty="0">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990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latin typeface="Century "/>
              </a:rPr>
              <a:t>Express.js Request Object-</a:t>
            </a:r>
            <a:br>
              <a:rPr lang="en-US" dirty="0"/>
            </a:br>
            <a:endParaRPr lang="en-US" dirty="0"/>
          </a:p>
        </p:txBody>
      </p:sp>
      <p:sp>
        <p:nvSpPr>
          <p:cNvPr id="3" name="Content Placeholder 2"/>
          <p:cNvSpPr>
            <a:spLocks noGrp="1"/>
          </p:cNvSpPr>
          <p:nvPr>
            <p:ph idx="1"/>
          </p:nvPr>
        </p:nvSpPr>
        <p:spPr>
          <a:xfrm>
            <a:off x="1981200" y="2052920"/>
            <a:ext cx="8001000" cy="4500281"/>
          </a:xfrm>
        </p:spPr>
        <p:txBody>
          <a:bodyPr/>
          <a:lstStyle/>
          <a:p>
            <a:r>
              <a:rPr lang="en-US" sz="2400" dirty="0">
                <a:latin typeface="Arial" pitchFamily="34" charset="0"/>
                <a:cs typeface="Arial" pitchFamily="34" charset="0"/>
              </a:rPr>
              <a:t>Express.js Request and Response objects are the parameters of the callback function which is used in Express application. The express.js request object represents the HTTP request and has properties for the request query string, parameters, body, HTTP headers, and so on.</a:t>
            </a:r>
          </a:p>
          <a:p>
            <a:r>
              <a:rPr lang="en-US" sz="2400" dirty="0">
                <a:latin typeface="Arial" pitchFamily="34" charset="0"/>
                <a:cs typeface="Arial" pitchFamily="34" charset="0"/>
              </a:rPr>
              <a:t>Request object contains details about the client request.</a:t>
            </a:r>
          </a:p>
          <a:p>
            <a:endParaRPr lang="en-US" dirty="0"/>
          </a:p>
        </p:txBody>
      </p:sp>
    </p:spTree>
    <p:extLst>
      <p:ext uri="{BB962C8B-B14F-4D97-AF65-F5344CB8AC3E}">
        <p14:creationId xmlns:p14="http://schemas.microsoft.com/office/powerpoint/2010/main" val="2172753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8.PNG"/>
          <p:cNvPicPr>
            <a:picLocks noChangeAspect="1"/>
          </p:cNvPicPr>
          <p:nvPr/>
        </p:nvPicPr>
        <p:blipFill>
          <a:blip r:embed="rId2"/>
          <a:stretch>
            <a:fillRect/>
          </a:stretch>
        </p:blipFill>
        <p:spPr>
          <a:xfrm>
            <a:off x="1524000" y="1219201"/>
            <a:ext cx="9144000" cy="5638799"/>
          </a:xfrm>
          <a:prstGeom prst="rect">
            <a:avLst/>
          </a:prstGeom>
        </p:spPr>
      </p:pic>
    </p:spTree>
    <p:extLst>
      <p:ext uri="{BB962C8B-B14F-4D97-AF65-F5344CB8AC3E}">
        <p14:creationId xmlns:p14="http://schemas.microsoft.com/office/powerpoint/2010/main" val="467611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9.PNG"/>
          <p:cNvPicPr>
            <a:picLocks noChangeAspect="1"/>
          </p:cNvPicPr>
          <p:nvPr/>
        </p:nvPicPr>
        <p:blipFill>
          <a:blip r:embed="rId2"/>
          <a:stretch>
            <a:fillRect/>
          </a:stretch>
        </p:blipFill>
        <p:spPr>
          <a:xfrm>
            <a:off x="1524000" y="1219200"/>
            <a:ext cx="9144000" cy="5638800"/>
          </a:xfrm>
          <a:prstGeom prst="rect">
            <a:avLst/>
          </a:prstGeom>
        </p:spPr>
      </p:pic>
    </p:spTree>
    <p:extLst>
      <p:ext uri="{BB962C8B-B14F-4D97-AF65-F5344CB8AC3E}">
        <p14:creationId xmlns:p14="http://schemas.microsoft.com/office/powerpoint/2010/main" val="2983297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152401"/>
            <a:ext cx="8305800" cy="7525137"/>
          </a:xfrm>
          <a:prstGeom prst="rect">
            <a:avLst/>
          </a:prstGeom>
          <a:noFill/>
        </p:spPr>
        <p:txBody>
          <a:bodyPr wrap="square" rtlCol="0">
            <a:spAutoFit/>
          </a:bodyPr>
          <a:lstStyle/>
          <a:p>
            <a:r>
              <a:rPr lang="en-US" sz="2500" dirty="0">
                <a:latin typeface="Arial" pitchFamily="34" charset="0"/>
                <a:cs typeface="Arial" pitchFamily="34" charset="0"/>
              </a:rPr>
              <a:t>The above snapshot shows the various request object properties such as </a:t>
            </a:r>
          </a:p>
          <a:p>
            <a:r>
              <a:rPr lang="en-US" sz="2500" dirty="0">
                <a:latin typeface="Arial" pitchFamily="34" charset="0"/>
                <a:cs typeface="Arial" pitchFamily="34" charset="0"/>
              </a:rPr>
              <a:t>-&gt;</a:t>
            </a:r>
            <a:r>
              <a:rPr lang="en-US" sz="2500" dirty="0" err="1">
                <a:latin typeface="Arial" pitchFamily="34" charset="0"/>
                <a:cs typeface="Arial" pitchFamily="34" charset="0"/>
              </a:rPr>
              <a:t>req.ip</a:t>
            </a:r>
            <a:r>
              <a:rPr lang="en-US" sz="2500" dirty="0">
                <a:latin typeface="Arial" pitchFamily="34" charset="0"/>
                <a:cs typeface="Arial" pitchFamily="34" charset="0"/>
              </a:rPr>
              <a:t> which gives the remote </a:t>
            </a:r>
            <a:r>
              <a:rPr lang="en-US" sz="2500" dirty="0" err="1">
                <a:latin typeface="Arial" pitchFamily="34" charset="0"/>
                <a:cs typeface="Arial" pitchFamily="34" charset="0"/>
              </a:rPr>
              <a:t>ip</a:t>
            </a:r>
            <a:r>
              <a:rPr lang="en-US" sz="2500" dirty="0">
                <a:latin typeface="Arial" pitchFamily="34" charset="0"/>
                <a:cs typeface="Arial" pitchFamily="34" charset="0"/>
              </a:rPr>
              <a:t> address of the system form which the request has been made.</a:t>
            </a:r>
          </a:p>
          <a:p>
            <a:r>
              <a:rPr lang="en-US" sz="2500" dirty="0">
                <a:latin typeface="Arial" pitchFamily="34" charset="0"/>
                <a:cs typeface="Arial" pitchFamily="34" charset="0"/>
              </a:rPr>
              <a:t> -&gt;</a:t>
            </a:r>
            <a:r>
              <a:rPr lang="en-US" sz="2500" dirty="0" err="1">
                <a:latin typeface="Arial" pitchFamily="34" charset="0"/>
                <a:cs typeface="Arial" pitchFamily="34" charset="0"/>
              </a:rPr>
              <a:t>req.method</a:t>
            </a:r>
            <a:r>
              <a:rPr lang="en-US" sz="2500" dirty="0">
                <a:latin typeface="Arial" pitchFamily="34" charset="0"/>
                <a:cs typeface="Arial" pitchFamily="34" charset="0"/>
              </a:rPr>
              <a:t> gives the particular request method used currently, in this case get method is being used.</a:t>
            </a:r>
          </a:p>
          <a:p>
            <a:r>
              <a:rPr lang="en-US" sz="2500" dirty="0">
                <a:latin typeface="Arial" pitchFamily="34" charset="0"/>
                <a:cs typeface="Arial" pitchFamily="34" charset="0"/>
              </a:rPr>
              <a:t> -&gt;</a:t>
            </a:r>
            <a:r>
              <a:rPr lang="en-US" sz="2500" dirty="0" err="1">
                <a:latin typeface="Arial" pitchFamily="34" charset="0"/>
                <a:cs typeface="Arial" pitchFamily="34" charset="0"/>
              </a:rPr>
              <a:t>req.headers</a:t>
            </a:r>
            <a:r>
              <a:rPr lang="en-US" sz="2500" dirty="0">
                <a:latin typeface="Arial" pitchFamily="34" charset="0"/>
                <a:cs typeface="Arial" pitchFamily="34" charset="0"/>
              </a:rPr>
              <a:t> gives various types of information such as host, user-agent and so on.</a:t>
            </a:r>
          </a:p>
          <a:p>
            <a:r>
              <a:rPr lang="en-US" sz="2500" dirty="0">
                <a:latin typeface="Arial" pitchFamily="34" charset="0"/>
                <a:cs typeface="Arial" pitchFamily="34" charset="0"/>
              </a:rPr>
              <a:t> -&gt;</a:t>
            </a:r>
            <a:r>
              <a:rPr lang="en-US" sz="2500" dirty="0" err="1">
                <a:latin typeface="Arial" pitchFamily="34" charset="0"/>
                <a:cs typeface="Arial" pitchFamily="34" charset="0"/>
              </a:rPr>
              <a:t>req.route</a:t>
            </a:r>
            <a:r>
              <a:rPr lang="en-US" sz="2500" dirty="0">
                <a:latin typeface="Arial" pitchFamily="34" charset="0"/>
                <a:cs typeface="Arial" pitchFamily="34" charset="0"/>
              </a:rPr>
              <a:t> gives the currently matched route.</a:t>
            </a:r>
          </a:p>
          <a:p>
            <a:r>
              <a:rPr lang="en-US" sz="2500" dirty="0">
                <a:latin typeface="Arial" pitchFamily="34" charset="0"/>
                <a:cs typeface="Arial" pitchFamily="34" charset="0"/>
              </a:rPr>
              <a:t>-&gt;</a:t>
            </a:r>
            <a:r>
              <a:rPr lang="en-US" sz="2500" dirty="0" err="1">
                <a:latin typeface="Arial" pitchFamily="34" charset="0"/>
                <a:cs typeface="Arial" pitchFamily="34" charset="0"/>
              </a:rPr>
              <a:t>req.hostname</a:t>
            </a:r>
            <a:r>
              <a:rPr lang="en-US" sz="2500" dirty="0">
                <a:latin typeface="Arial" pitchFamily="34" charset="0"/>
                <a:cs typeface="Arial" pitchFamily="34" charset="0"/>
              </a:rPr>
              <a:t> gives the hostname from the current http header.</a:t>
            </a:r>
          </a:p>
          <a:p>
            <a:r>
              <a:rPr lang="en-US" sz="2500" dirty="0">
                <a:latin typeface="Arial" pitchFamily="34" charset="0"/>
                <a:cs typeface="Arial" pitchFamily="34" charset="0"/>
              </a:rPr>
              <a:t>-&gt;</a:t>
            </a:r>
            <a:r>
              <a:rPr lang="en-US" sz="2500" dirty="0" err="1">
                <a:latin typeface="Arial" pitchFamily="34" charset="0"/>
                <a:cs typeface="Arial" pitchFamily="34" charset="0"/>
              </a:rPr>
              <a:t>req.path</a:t>
            </a:r>
            <a:r>
              <a:rPr lang="en-US" sz="2500" dirty="0">
                <a:latin typeface="Arial" pitchFamily="34" charset="0"/>
                <a:cs typeface="Arial" pitchFamily="34" charset="0"/>
              </a:rPr>
              <a:t> gives the path part of the request </a:t>
            </a:r>
            <a:r>
              <a:rPr lang="en-US" sz="2500" dirty="0" err="1">
                <a:latin typeface="Arial" pitchFamily="34" charset="0"/>
                <a:cs typeface="Arial" pitchFamily="34" charset="0"/>
              </a:rPr>
              <a:t>url</a:t>
            </a:r>
            <a:r>
              <a:rPr lang="en-US" sz="2500" dirty="0">
                <a:latin typeface="Arial" pitchFamily="34" charset="0"/>
                <a:cs typeface="Arial" pitchFamily="34" charset="0"/>
              </a:rPr>
              <a:t>.</a:t>
            </a:r>
          </a:p>
          <a:p>
            <a:r>
              <a:rPr lang="en-US" sz="2500" dirty="0">
                <a:latin typeface="Arial" pitchFamily="34" charset="0"/>
                <a:cs typeface="Arial" pitchFamily="34" charset="0"/>
              </a:rPr>
              <a:t>Some more important request object methods: are-</a:t>
            </a:r>
          </a:p>
          <a:p>
            <a:r>
              <a:rPr lang="en-US" sz="2500" dirty="0">
                <a:latin typeface="Arial" pitchFamily="34" charset="0"/>
                <a:cs typeface="Arial" pitchFamily="34" charset="0"/>
              </a:rPr>
              <a:t>-&gt;req.app: This holds a reference to the instance of the express application.</a:t>
            </a:r>
          </a:p>
          <a:p>
            <a:r>
              <a:rPr lang="en-US" sz="2500" dirty="0">
                <a:latin typeface="Arial" pitchFamily="34" charset="0"/>
                <a:cs typeface="Arial" pitchFamily="34" charset="0"/>
              </a:rPr>
              <a:t>-&gt;</a:t>
            </a:r>
            <a:r>
              <a:rPr lang="en-US" sz="2500" dirty="0" err="1">
                <a:latin typeface="Arial" pitchFamily="34" charset="0"/>
                <a:cs typeface="Arial" pitchFamily="34" charset="0"/>
              </a:rPr>
              <a:t>req.body</a:t>
            </a:r>
            <a:r>
              <a:rPr lang="en-US" sz="2500" dirty="0">
                <a:latin typeface="Arial" pitchFamily="34" charset="0"/>
                <a:cs typeface="Arial" pitchFamily="34" charset="0"/>
              </a:rPr>
              <a:t>: This contains key-value pairs of data submitted in the request body.</a:t>
            </a:r>
          </a:p>
          <a:p>
            <a:endParaRPr lang="en-US" sz="25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2808995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latin typeface="Century "/>
              </a:rPr>
              <a:t>Express.js Response Object-</a:t>
            </a:r>
            <a:br>
              <a:rPr lang="en-US" dirty="0"/>
            </a:br>
            <a:endParaRPr lang="en-US" dirty="0"/>
          </a:p>
        </p:txBody>
      </p:sp>
      <p:sp>
        <p:nvSpPr>
          <p:cNvPr id="3" name="Content Placeholder 2"/>
          <p:cNvSpPr>
            <a:spLocks noGrp="1"/>
          </p:cNvSpPr>
          <p:nvPr>
            <p:ph idx="1"/>
          </p:nvPr>
        </p:nvSpPr>
        <p:spPr>
          <a:xfrm>
            <a:off x="2057400" y="2052920"/>
            <a:ext cx="8305800" cy="4195481"/>
          </a:xfrm>
        </p:spPr>
        <p:txBody>
          <a:bodyPr>
            <a:normAutofit fontScale="92500"/>
          </a:bodyPr>
          <a:lstStyle/>
          <a:p>
            <a:r>
              <a:rPr lang="en-US" sz="2500" dirty="0">
                <a:latin typeface="Century "/>
              </a:rPr>
              <a:t>The Response object (res) specifies the HTTP response which is sent by an Express app when it gets an HTTP request. Response object sends response back to the client browser.</a:t>
            </a:r>
          </a:p>
          <a:p>
            <a:r>
              <a:rPr lang="en-US" sz="2500" dirty="0" err="1">
                <a:latin typeface="Century "/>
              </a:rPr>
              <a:t>Properies</a:t>
            </a:r>
            <a:r>
              <a:rPr lang="en-US" sz="2500" dirty="0">
                <a:latin typeface="Century "/>
              </a:rPr>
              <a:t> of response object are-</a:t>
            </a:r>
          </a:p>
          <a:p>
            <a:r>
              <a:rPr lang="en-US" sz="2500" dirty="0">
                <a:latin typeface="Century "/>
              </a:rPr>
              <a:t>res.app – This property holds a reference to the instance of the express application. ‘res.app’ is identical to the ‘req.app’ property in the request object.</a:t>
            </a:r>
          </a:p>
          <a:p>
            <a:r>
              <a:rPr lang="en-US" sz="2500" dirty="0" err="1">
                <a:latin typeface="Century "/>
              </a:rPr>
              <a:t>Res.headerSent</a:t>
            </a:r>
            <a:r>
              <a:rPr lang="en-US" sz="2500" dirty="0">
                <a:latin typeface="Century "/>
              </a:rPr>
              <a:t> – It is the </a:t>
            </a:r>
            <a:r>
              <a:rPr lang="en-US" sz="2500" dirty="0" err="1">
                <a:latin typeface="Century "/>
              </a:rPr>
              <a:t>boolean</a:t>
            </a:r>
            <a:r>
              <a:rPr lang="en-US" sz="2500" dirty="0">
                <a:latin typeface="Century "/>
              </a:rPr>
              <a:t> property that indicates if the app </a:t>
            </a:r>
            <a:r>
              <a:rPr lang="en-US" sz="2500" dirty="0" err="1">
                <a:latin typeface="Century "/>
              </a:rPr>
              <a:t>sents</a:t>
            </a:r>
            <a:r>
              <a:rPr lang="en-US" sz="2500" dirty="0">
                <a:latin typeface="Century "/>
              </a:rPr>
              <a:t> http headers for the response.</a:t>
            </a:r>
          </a:p>
          <a:p>
            <a:endParaRPr lang="en-US" dirty="0"/>
          </a:p>
        </p:txBody>
      </p:sp>
    </p:spTree>
    <p:extLst>
      <p:ext uri="{BB962C8B-B14F-4D97-AF65-F5344CB8AC3E}">
        <p14:creationId xmlns:p14="http://schemas.microsoft.com/office/powerpoint/2010/main" val="2952319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2209801"/>
            <a:ext cx="7772400" cy="2292935"/>
          </a:xfrm>
          <a:prstGeom prst="rect">
            <a:avLst/>
          </a:prstGeom>
          <a:noFill/>
        </p:spPr>
        <p:txBody>
          <a:bodyPr wrap="square" rtlCol="0">
            <a:spAutoFit/>
          </a:bodyPr>
          <a:lstStyle/>
          <a:p>
            <a:r>
              <a:rPr lang="en-US" sz="2500" dirty="0">
                <a:latin typeface="Arial" pitchFamily="34" charset="0"/>
                <a:cs typeface="Arial" pitchFamily="34" charset="0"/>
              </a:rPr>
              <a:t>Example:</a:t>
            </a:r>
          </a:p>
          <a:p>
            <a:r>
              <a:rPr lang="en-US" sz="2500" dirty="0" err="1">
                <a:latin typeface="Arial" pitchFamily="34" charset="0"/>
                <a:cs typeface="Arial" pitchFamily="34" charset="0"/>
              </a:rPr>
              <a:t>app.get</a:t>
            </a:r>
            <a:r>
              <a:rPr lang="en-US" sz="2500" dirty="0">
                <a:latin typeface="Arial" pitchFamily="34" charset="0"/>
                <a:cs typeface="Arial" pitchFamily="34" charset="0"/>
              </a:rPr>
              <a:t>(‘/’, function(</a:t>
            </a:r>
            <a:r>
              <a:rPr lang="en-US" sz="2500" dirty="0" err="1">
                <a:latin typeface="Arial" pitchFamily="34" charset="0"/>
                <a:cs typeface="Arial" pitchFamily="34" charset="0"/>
              </a:rPr>
              <a:t>req</a:t>
            </a:r>
            <a:r>
              <a:rPr lang="en-US" sz="2500" dirty="0">
                <a:latin typeface="Arial" pitchFamily="34" charset="0"/>
                <a:cs typeface="Arial" pitchFamily="34" charset="0"/>
              </a:rPr>
              <a:t>, res) =&gt; {</a:t>
            </a:r>
          </a:p>
          <a:p>
            <a:r>
              <a:rPr lang="en-US" sz="2500" dirty="0">
                <a:latin typeface="Arial" pitchFamily="34" charset="0"/>
                <a:cs typeface="Arial" pitchFamily="34" charset="0"/>
              </a:rPr>
              <a:t>console.dir(</a:t>
            </a:r>
            <a:r>
              <a:rPr lang="en-US" sz="2500" dirty="0" err="1">
                <a:latin typeface="Arial" pitchFamily="34" charset="0"/>
                <a:cs typeface="Arial" pitchFamily="34" charset="0"/>
              </a:rPr>
              <a:t>res.headerSent</a:t>
            </a:r>
            <a:r>
              <a:rPr lang="en-US" sz="2500" dirty="0">
                <a:latin typeface="Arial" pitchFamily="34" charset="0"/>
                <a:cs typeface="Arial" pitchFamily="34" charset="0"/>
              </a:rPr>
              <a:t>)   //false</a:t>
            </a:r>
          </a:p>
          <a:p>
            <a:r>
              <a:rPr lang="en-US" sz="2500" dirty="0" err="1">
                <a:latin typeface="Arial" pitchFamily="34" charset="0"/>
                <a:cs typeface="Arial" pitchFamily="34" charset="0"/>
              </a:rPr>
              <a:t>res.send</a:t>
            </a:r>
            <a:r>
              <a:rPr lang="en-US" sz="2500" dirty="0">
                <a:latin typeface="Arial" pitchFamily="34" charset="0"/>
                <a:cs typeface="Arial" pitchFamily="34" charset="0"/>
              </a:rPr>
              <a:t>(‘OK’)	</a:t>
            </a:r>
          </a:p>
          <a:p>
            <a:r>
              <a:rPr lang="en-US" sz="2500" dirty="0">
                <a:latin typeface="Arial" pitchFamily="34" charset="0"/>
                <a:cs typeface="Arial" pitchFamily="34" charset="0"/>
              </a:rPr>
              <a:t>console.dir(</a:t>
            </a:r>
            <a:r>
              <a:rPr lang="en-US" sz="2500" dirty="0" err="1">
                <a:latin typeface="Arial" pitchFamily="34" charset="0"/>
                <a:cs typeface="Arial" pitchFamily="34" charset="0"/>
              </a:rPr>
              <a:t>res.headerSent</a:t>
            </a:r>
            <a:r>
              <a:rPr lang="en-US" sz="2500" dirty="0">
                <a:latin typeface="Arial" pitchFamily="34" charset="0"/>
                <a:cs typeface="Arial" pitchFamily="34" charset="0"/>
              </a:rPr>
              <a:t>)   //true });</a:t>
            </a:r>
          </a:p>
          <a:p>
            <a:endParaRPr lang="en-US" dirty="0"/>
          </a:p>
        </p:txBody>
      </p:sp>
    </p:spTree>
    <p:extLst>
      <p:ext uri="{BB962C8B-B14F-4D97-AF65-F5344CB8AC3E}">
        <p14:creationId xmlns:p14="http://schemas.microsoft.com/office/powerpoint/2010/main" val="4229860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latin typeface="Century "/>
              </a:rPr>
              <a:t>Express.js Get request-</a:t>
            </a:r>
            <a:br>
              <a:rPr lang="en-US" dirty="0"/>
            </a:br>
            <a:endParaRPr lang="en-US" dirty="0"/>
          </a:p>
        </p:txBody>
      </p:sp>
      <p:sp>
        <p:nvSpPr>
          <p:cNvPr id="3" name="Content Placeholder 2"/>
          <p:cNvSpPr>
            <a:spLocks noGrp="1"/>
          </p:cNvSpPr>
          <p:nvPr>
            <p:ph idx="1"/>
          </p:nvPr>
        </p:nvSpPr>
        <p:spPr>
          <a:xfrm>
            <a:off x="1981200" y="2052920"/>
            <a:ext cx="8001000" cy="4195481"/>
          </a:xfrm>
        </p:spPr>
        <p:txBody>
          <a:bodyPr/>
          <a:lstStyle/>
          <a:p>
            <a:r>
              <a:rPr lang="en-US" sz="2500" dirty="0">
                <a:latin typeface="Arial" pitchFamily="34" charset="0"/>
                <a:cs typeface="Arial" pitchFamily="34" charset="0"/>
              </a:rPr>
              <a:t>GET and POST both are two common HTTP requests used for building REST API's. GET requests are used to send only limited amount of data because data is sent into header while POST requests are used to send large amount of data because data is sent in the body.</a:t>
            </a:r>
          </a:p>
          <a:p>
            <a:r>
              <a:rPr lang="en-US" sz="2500" dirty="0">
                <a:latin typeface="Arial" pitchFamily="34" charset="0"/>
                <a:cs typeface="Arial" pitchFamily="34" charset="0"/>
              </a:rPr>
              <a:t> Express.js facilitates you to handle GET and POST requests using the instance of express.</a:t>
            </a:r>
          </a:p>
          <a:p>
            <a:endParaRPr lang="en-US" dirty="0"/>
          </a:p>
        </p:txBody>
      </p:sp>
    </p:spTree>
    <p:extLst>
      <p:ext uri="{BB962C8B-B14F-4D97-AF65-F5344CB8AC3E}">
        <p14:creationId xmlns:p14="http://schemas.microsoft.com/office/powerpoint/2010/main" val="2950679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ury "/>
              </a:rPr>
              <a:t>EXAMPLE-</a:t>
            </a:r>
          </a:p>
        </p:txBody>
      </p:sp>
      <p:pic>
        <p:nvPicPr>
          <p:cNvPr id="4" name="Content Placeholder 3" descr="osc_10.PNG"/>
          <p:cNvPicPr>
            <a:picLocks noGrp="1" noChangeAspect="1"/>
          </p:cNvPicPr>
          <p:nvPr>
            <p:ph idx="1"/>
          </p:nvPr>
        </p:nvPicPr>
        <p:blipFill>
          <a:blip r:embed="rId2"/>
          <a:stretch>
            <a:fillRect/>
          </a:stretch>
        </p:blipFill>
        <p:spPr>
          <a:xfrm>
            <a:off x="1752601" y="1524000"/>
            <a:ext cx="8610599" cy="5334000"/>
          </a:xfrm>
        </p:spPr>
      </p:pic>
    </p:spTree>
    <p:extLst>
      <p:ext uri="{BB962C8B-B14F-4D97-AF65-F5344CB8AC3E}">
        <p14:creationId xmlns:p14="http://schemas.microsoft.com/office/powerpoint/2010/main" val="2639781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1.PNG"/>
          <p:cNvPicPr>
            <a:picLocks noChangeAspect="1"/>
          </p:cNvPicPr>
          <p:nvPr/>
        </p:nvPicPr>
        <p:blipFill>
          <a:blip r:embed="rId2"/>
          <a:stretch>
            <a:fillRect/>
          </a:stretch>
        </p:blipFill>
        <p:spPr>
          <a:xfrm>
            <a:off x="1524000" y="992385"/>
            <a:ext cx="9144000" cy="5865615"/>
          </a:xfrm>
          <a:prstGeom prst="rect">
            <a:avLst/>
          </a:prstGeom>
        </p:spPr>
      </p:pic>
    </p:spTree>
    <p:extLst>
      <p:ext uri="{BB962C8B-B14F-4D97-AF65-F5344CB8AC3E}">
        <p14:creationId xmlns:p14="http://schemas.microsoft.com/office/powerpoint/2010/main" val="1866207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2.PNG"/>
          <p:cNvPicPr>
            <a:picLocks noChangeAspect="1"/>
          </p:cNvPicPr>
          <p:nvPr/>
        </p:nvPicPr>
        <p:blipFill>
          <a:blip r:embed="rId2"/>
          <a:stretch>
            <a:fillRect/>
          </a:stretch>
        </p:blipFill>
        <p:spPr>
          <a:xfrm>
            <a:off x="1524000" y="1143001"/>
            <a:ext cx="9144000" cy="5714999"/>
          </a:xfrm>
          <a:prstGeom prst="rect">
            <a:avLst/>
          </a:prstGeom>
        </p:spPr>
      </p:pic>
    </p:spTree>
    <p:extLst>
      <p:ext uri="{BB962C8B-B14F-4D97-AF65-F5344CB8AC3E}">
        <p14:creationId xmlns:p14="http://schemas.microsoft.com/office/powerpoint/2010/main" val="59951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1F49-226D-4B08-9275-99C68C56BC3F}"/>
              </a:ext>
            </a:extLst>
          </p:cNvPr>
          <p:cNvSpPr>
            <a:spLocks noGrp="1"/>
          </p:cNvSpPr>
          <p:nvPr>
            <p:ph type="ctrTitle"/>
          </p:nvPr>
        </p:nvSpPr>
        <p:spPr>
          <a:xfrm>
            <a:off x="198412" y="377504"/>
            <a:ext cx="10335491" cy="922790"/>
          </a:xfrm>
        </p:spPr>
        <p:txBody>
          <a:bodyPr/>
          <a:lstStyle/>
          <a:p>
            <a:pPr rtl="0">
              <a:spcBef>
                <a:spcPts val="0"/>
              </a:spcBef>
              <a:spcAft>
                <a:spcPts val="0"/>
              </a:spcAft>
            </a:pPr>
            <a:r>
              <a:rPr lang="en-US" sz="2800" b="0" i="0" u="none" strike="noStrike" dirty="0">
                <a:solidFill>
                  <a:srgbClr val="00FF00"/>
                </a:solidFill>
                <a:effectLst/>
                <a:latin typeface="Arial Rounded MT Bold" panose="020F0704030504030204" pitchFamily="34" charset="0"/>
              </a:rPr>
              <a:t>Where</a:t>
            </a:r>
            <a:r>
              <a:rPr lang="en-US" sz="2800" b="0" i="0" u="none" strike="noStrike" dirty="0">
                <a:solidFill>
                  <a:schemeClr val="tx1"/>
                </a:solidFill>
                <a:effectLst/>
                <a:latin typeface="Arial Rounded MT Bold" panose="020F0704030504030204" pitchFamily="34" charset="0"/>
              </a:rPr>
              <a:t> </a:t>
            </a:r>
            <a:r>
              <a:rPr lang="en-US" sz="2800" b="0" i="0" u="none" strike="noStrike" dirty="0">
                <a:solidFill>
                  <a:schemeClr val="tx1"/>
                </a:solidFill>
                <a:effectLst/>
                <a:latin typeface="Arial" panose="020B0604020202020204" pitchFamily="34" charset="0"/>
                <a:cs typeface="Arial" panose="020B0604020202020204" pitchFamily="34" charset="0"/>
              </a:rPr>
              <a:t>should it be used?</a:t>
            </a:r>
            <a:endParaRPr lang="en-IN" sz="28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60FA4E4-A4E2-4C90-84C2-5161A6CED472}"/>
              </a:ext>
            </a:extLst>
          </p:cNvPr>
          <p:cNvSpPr txBox="1"/>
          <p:nvPr/>
        </p:nvSpPr>
        <p:spPr>
          <a:xfrm>
            <a:off x="759521" y="1389649"/>
            <a:ext cx="5028884" cy="5232202"/>
          </a:xfrm>
          <a:prstGeom prst="rect">
            <a:avLst/>
          </a:prstGeom>
          <a:noFill/>
        </p:spPr>
        <p:txBody>
          <a:bodyPr wrap="square" rtlCol="0">
            <a:spAutoFit/>
          </a:bodyPr>
          <a:lstStyle/>
          <a:p>
            <a:pPr marL="342900" indent="-342900" fontAlgn="base">
              <a:lnSpc>
                <a:spcPct val="250000"/>
              </a:lnSpc>
              <a:buFont typeface="+mj-lt"/>
              <a:buAutoNum type="arabicPeriod"/>
            </a:pPr>
            <a:r>
              <a:rPr lang="en-US" sz="2000" b="1" i="1" dirty="0">
                <a:latin typeface="Comic Sans MS" panose="030F0702030302020204" pitchFamily="66" charset="0"/>
              </a:rPr>
              <a:t>Big</a:t>
            </a:r>
            <a:r>
              <a:rPr lang="en-US" dirty="0"/>
              <a:t> and complex </a:t>
            </a:r>
            <a:r>
              <a:rPr lang="en-US" sz="2000" b="1" i="1" dirty="0">
                <a:latin typeface="Comic Sans MS" panose="030F0702030302020204" pitchFamily="66" charset="0"/>
              </a:rPr>
              <a:t>data</a:t>
            </a:r>
          </a:p>
          <a:p>
            <a:pPr marL="342900" indent="-342900" fontAlgn="base">
              <a:lnSpc>
                <a:spcPct val="250000"/>
              </a:lnSpc>
              <a:buFont typeface="+mj-lt"/>
              <a:buAutoNum type="arabicPeriod"/>
            </a:pPr>
            <a:r>
              <a:rPr lang="en-US" dirty="0"/>
              <a:t>Mobile and </a:t>
            </a:r>
            <a:r>
              <a:rPr lang="en-US" sz="2000" b="1" i="1" dirty="0">
                <a:latin typeface="Comic Sans MS" panose="030F0702030302020204" pitchFamily="66" charset="0"/>
              </a:rPr>
              <a:t>social infrastructure</a:t>
            </a:r>
          </a:p>
          <a:p>
            <a:pPr marL="342900" indent="-342900" fontAlgn="base">
              <a:lnSpc>
                <a:spcPct val="250000"/>
              </a:lnSpc>
              <a:buFont typeface="+mj-lt"/>
              <a:buAutoNum type="arabicPeriod"/>
            </a:pPr>
            <a:r>
              <a:rPr lang="en-US" sz="2000" b="1" i="1" dirty="0">
                <a:latin typeface="Comic Sans MS" panose="030F0702030302020204" pitchFamily="66" charset="0"/>
              </a:rPr>
              <a:t>Content management </a:t>
            </a:r>
            <a:r>
              <a:rPr lang="en-US" dirty="0"/>
              <a:t>and delivery</a:t>
            </a:r>
          </a:p>
          <a:p>
            <a:pPr marL="342900" indent="-342900" fontAlgn="base">
              <a:lnSpc>
                <a:spcPct val="250000"/>
              </a:lnSpc>
              <a:buFont typeface="+mj-lt"/>
              <a:buAutoNum type="arabicPeriod"/>
            </a:pPr>
            <a:r>
              <a:rPr lang="en-US" dirty="0"/>
              <a:t>User </a:t>
            </a:r>
            <a:r>
              <a:rPr lang="en-US" sz="2000" b="1" i="1" dirty="0">
                <a:latin typeface="Comic Sans MS" panose="030F0702030302020204" pitchFamily="66" charset="0"/>
              </a:rPr>
              <a:t>data management</a:t>
            </a:r>
          </a:p>
          <a:p>
            <a:pPr marL="342900" indent="-342900" fontAlgn="base">
              <a:lnSpc>
                <a:spcPct val="250000"/>
              </a:lnSpc>
              <a:buFont typeface="+mj-lt"/>
              <a:buAutoNum type="arabicPeriod"/>
            </a:pPr>
            <a:r>
              <a:rPr lang="en-US" sz="2000" b="1" i="1" dirty="0">
                <a:latin typeface="Comic Sans MS" panose="030F0702030302020204" pitchFamily="66" charset="0"/>
              </a:rPr>
              <a:t>Data hub</a:t>
            </a:r>
          </a:p>
          <a:p>
            <a:br>
              <a:rPr lang="en-US" sz="2800" dirty="0"/>
            </a:br>
            <a:br>
              <a:rPr lang="en-US" sz="2800" dirty="0">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143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3.PNG"/>
          <p:cNvPicPr>
            <a:picLocks noChangeAspect="1"/>
          </p:cNvPicPr>
          <p:nvPr/>
        </p:nvPicPr>
        <p:blipFill>
          <a:blip r:embed="rId2"/>
          <a:stretch>
            <a:fillRect/>
          </a:stretch>
        </p:blipFill>
        <p:spPr>
          <a:xfrm>
            <a:off x="1524000" y="1066801"/>
            <a:ext cx="9144000" cy="5791199"/>
          </a:xfrm>
          <a:prstGeom prst="rect">
            <a:avLst/>
          </a:prstGeom>
        </p:spPr>
      </p:pic>
    </p:spTree>
    <p:extLst>
      <p:ext uri="{BB962C8B-B14F-4D97-AF65-F5344CB8AC3E}">
        <p14:creationId xmlns:p14="http://schemas.microsoft.com/office/powerpoint/2010/main" val="8013867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latin typeface="Century "/>
              </a:rPr>
              <a:t>Express.js Post request-</a:t>
            </a:r>
            <a:br>
              <a:rPr lang="en-US" dirty="0"/>
            </a:br>
            <a:endParaRPr lang="en-US" dirty="0"/>
          </a:p>
        </p:txBody>
      </p:sp>
      <p:sp>
        <p:nvSpPr>
          <p:cNvPr id="3" name="Content Placeholder 2"/>
          <p:cNvSpPr>
            <a:spLocks noGrp="1"/>
          </p:cNvSpPr>
          <p:nvPr>
            <p:ph idx="1"/>
          </p:nvPr>
        </p:nvSpPr>
        <p:spPr>
          <a:xfrm>
            <a:off x="1981200" y="2052920"/>
            <a:ext cx="8305800" cy="4576481"/>
          </a:xfrm>
        </p:spPr>
        <p:txBody>
          <a:bodyPr/>
          <a:lstStyle/>
          <a:p>
            <a:r>
              <a:rPr lang="en-US" sz="2500" dirty="0">
                <a:latin typeface="Arial" pitchFamily="34" charset="0"/>
                <a:cs typeface="Arial" pitchFamily="34" charset="0"/>
              </a:rPr>
              <a:t>Post method facilitates you to send large amount of data because data is send in the body. Post method is secure because data is not visible in URL bar but it is not used as popularly as GET method. </a:t>
            </a:r>
          </a:p>
          <a:p>
            <a:r>
              <a:rPr lang="en-US" sz="2500" dirty="0">
                <a:latin typeface="Arial" pitchFamily="34" charset="0"/>
                <a:cs typeface="Arial" pitchFamily="34" charset="0"/>
              </a:rPr>
              <a:t>On the other hand GET method is more efficient and used more than POST.</a:t>
            </a:r>
          </a:p>
          <a:p>
            <a:endParaRPr lang="en-US" dirty="0"/>
          </a:p>
        </p:txBody>
      </p:sp>
    </p:spTree>
    <p:extLst>
      <p:ext uri="{BB962C8B-B14F-4D97-AF65-F5344CB8AC3E}">
        <p14:creationId xmlns:p14="http://schemas.microsoft.com/office/powerpoint/2010/main" val="1570517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Century "/>
              </a:rPr>
              <a:t>Example-</a:t>
            </a:r>
            <a:br>
              <a:rPr lang="en-US" dirty="0"/>
            </a:br>
            <a:endParaRPr lang="en-US" dirty="0"/>
          </a:p>
        </p:txBody>
      </p:sp>
      <p:pic>
        <p:nvPicPr>
          <p:cNvPr id="4" name="Content Placeholder 3" descr="osc_14.PNG"/>
          <p:cNvPicPr>
            <a:picLocks noGrp="1" noChangeAspect="1"/>
          </p:cNvPicPr>
          <p:nvPr>
            <p:ph idx="1"/>
          </p:nvPr>
        </p:nvPicPr>
        <p:blipFill>
          <a:blip r:embed="rId2"/>
          <a:stretch>
            <a:fillRect/>
          </a:stretch>
        </p:blipFill>
        <p:spPr>
          <a:xfrm>
            <a:off x="1905000" y="1447800"/>
            <a:ext cx="8534400" cy="5257800"/>
          </a:xfrm>
        </p:spPr>
      </p:pic>
    </p:spTree>
    <p:extLst>
      <p:ext uri="{BB962C8B-B14F-4D97-AF65-F5344CB8AC3E}">
        <p14:creationId xmlns:p14="http://schemas.microsoft.com/office/powerpoint/2010/main" val="19245899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7.PNG"/>
          <p:cNvPicPr>
            <a:picLocks noChangeAspect="1"/>
          </p:cNvPicPr>
          <p:nvPr/>
        </p:nvPicPr>
        <p:blipFill>
          <a:blip r:embed="rId2"/>
          <a:stretch>
            <a:fillRect/>
          </a:stretch>
        </p:blipFill>
        <p:spPr>
          <a:xfrm>
            <a:off x="1524000" y="609601"/>
            <a:ext cx="9144000" cy="6248399"/>
          </a:xfrm>
          <a:prstGeom prst="rect">
            <a:avLst/>
          </a:prstGeom>
        </p:spPr>
      </p:pic>
    </p:spTree>
    <p:extLst>
      <p:ext uri="{BB962C8B-B14F-4D97-AF65-F5344CB8AC3E}">
        <p14:creationId xmlns:p14="http://schemas.microsoft.com/office/powerpoint/2010/main" val="3949546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5.PNG"/>
          <p:cNvPicPr>
            <a:picLocks noChangeAspect="1"/>
          </p:cNvPicPr>
          <p:nvPr/>
        </p:nvPicPr>
        <p:blipFill>
          <a:blip r:embed="rId2"/>
          <a:stretch>
            <a:fillRect/>
          </a:stretch>
        </p:blipFill>
        <p:spPr>
          <a:xfrm>
            <a:off x="1524000" y="992384"/>
            <a:ext cx="9144000" cy="5865616"/>
          </a:xfrm>
          <a:prstGeom prst="rect">
            <a:avLst/>
          </a:prstGeom>
        </p:spPr>
      </p:pic>
    </p:spTree>
    <p:extLst>
      <p:ext uri="{BB962C8B-B14F-4D97-AF65-F5344CB8AC3E}">
        <p14:creationId xmlns:p14="http://schemas.microsoft.com/office/powerpoint/2010/main" val="2443549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6.PNG"/>
          <p:cNvPicPr>
            <a:picLocks noChangeAspect="1"/>
          </p:cNvPicPr>
          <p:nvPr/>
        </p:nvPicPr>
        <p:blipFill>
          <a:blip r:embed="rId2"/>
          <a:stretch>
            <a:fillRect/>
          </a:stretch>
        </p:blipFill>
        <p:spPr>
          <a:xfrm>
            <a:off x="1524000" y="992385"/>
            <a:ext cx="9144000" cy="5865615"/>
          </a:xfrm>
          <a:prstGeom prst="rect">
            <a:avLst/>
          </a:prstGeom>
        </p:spPr>
      </p:pic>
      <p:sp>
        <p:nvSpPr>
          <p:cNvPr id="3" name="TextBox 2"/>
          <p:cNvSpPr txBox="1"/>
          <p:nvPr/>
        </p:nvSpPr>
        <p:spPr>
          <a:xfrm>
            <a:off x="1905000" y="304801"/>
            <a:ext cx="8305800" cy="984885"/>
          </a:xfrm>
          <a:prstGeom prst="rect">
            <a:avLst/>
          </a:prstGeom>
          <a:noFill/>
        </p:spPr>
        <p:txBody>
          <a:bodyPr wrap="square" rtlCol="0">
            <a:spAutoFit/>
          </a:bodyPr>
          <a:lstStyle/>
          <a:p>
            <a:r>
              <a:rPr lang="en-US" sz="2000" dirty="0">
                <a:latin typeface="Century "/>
              </a:rPr>
              <a:t>In below snippet no entries are visible in the </a:t>
            </a:r>
            <a:r>
              <a:rPr lang="en-US" sz="2000" dirty="0" err="1">
                <a:latin typeface="Century "/>
              </a:rPr>
              <a:t>url</a:t>
            </a:r>
            <a:r>
              <a:rPr lang="en-US" sz="2000" dirty="0">
                <a:latin typeface="Century "/>
              </a:rPr>
              <a:t> bar unlike get method.</a:t>
            </a:r>
          </a:p>
          <a:p>
            <a:endParaRPr lang="en-US" dirty="0"/>
          </a:p>
        </p:txBody>
      </p:sp>
    </p:spTree>
    <p:extLst>
      <p:ext uri="{BB962C8B-B14F-4D97-AF65-F5344CB8AC3E}">
        <p14:creationId xmlns:p14="http://schemas.microsoft.com/office/powerpoint/2010/main" val="4229065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latin typeface="Century "/>
              </a:rPr>
              <a:t>Express.js Routing-</a:t>
            </a:r>
            <a:br>
              <a:rPr lang="en-US" dirty="0"/>
            </a:br>
            <a:endParaRPr lang="en-US" dirty="0"/>
          </a:p>
        </p:txBody>
      </p:sp>
      <p:sp>
        <p:nvSpPr>
          <p:cNvPr id="3" name="Content Placeholder 2"/>
          <p:cNvSpPr>
            <a:spLocks noGrp="1"/>
          </p:cNvSpPr>
          <p:nvPr>
            <p:ph idx="1"/>
          </p:nvPr>
        </p:nvSpPr>
        <p:spPr>
          <a:xfrm>
            <a:off x="1981200" y="2052920"/>
            <a:ext cx="8305800" cy="4576481"/>
          </a:xfrm>
        </p:spPr>
        <p:txBody>
          <a:bodyPr/>
          <a:lstStyle/>
          <a:p>
            <a:r>
              <a:rPr lang="en-US" sz="2500" dirty="0">
                <a:latin typeface="Arial" pitchFamily="34" charset="0"/>
                <a:cs typeface="Arial" pitchFamily="34" charset="0"/>
              </a:rPr>
              <a:t>Routing is made from the word route. It is used to determine the specific behavior of an application. </a:t>
            </a:r>
          </a:p>
          <a:p>
            <a:r>
              <a:rPr lang="en-US" sz="2500" dirty="0">
                <a:latin typeface="Arial" pitchFamily="34" charset="0"/>
                <a:cs typeface="Arial" pitchFamily="34" charset="0"/>
              </a:rPr>
              <a:t>It specifies how an application responds to a client request to a particular route, </a:t>
            </a:r>
            <a:r>
              <a:rPr lang="en-US" sz="2500" dirty="0" err="1">
                <a:latin typeface="Arial" pitchFamily="34" charset="0"/>
                <a:cs typeface="Arial" pitchFamily="34" charset="0"/>
              </a:rPr>
              <a:t>url</a:t>
            </a:r>
            <a:r>
              <a:rPr lang="en-US" sz="2500" dirty="0">
                <a:latin typeface="Arial" pitchFamily="34" charset="0"/>
                <a:cs typeface="Arial" pitchFamily="34" charset="0"/>
              </a:rPr>
              <a:t> or path and a specific HTTP request method (GET, POST, etc.). It can handle different types of HTTP requests.</a:t>
            </a:r>
          </a:p>
          <a:p>
            <a:endParaRPr lang="en-US" dirty="0"/>
          </a:p>
        </p:txBody>
      </p:sp>
    </p:spTree>
    <p:extLst>
      <p:ext uri="{BB962C8B-B14F-4D97-AF65-F5344CB8AC3E}">
        <p14:creationId xmlns:p14="http://schemas.microsoft.com/office/powerpoint/2010/main" val="31525946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ury "/>
              </a:rPr>
              <a:t>Example-</a:t>
            </a:r>
            <a:br>
              <a:rPr lang="en-US" dirty="0"/>
            </a:br>
            <a:endParaRPr lang="en-US" dirty="0"/>
          </a:p>
        </p:txBody>
      </p:sp>
      <p:pic>
        <p:nvPicPr>
          <p:cNvPr id="4" name="Content Placeholder 3" descr="osc_24.PNG"/>
          <p:cNvPicPr>
            <a:picLocks noGrp="1" noChangeAspect="1"/>
          </p:cNvPicPr>
          <p:nvPr>
            <p:ph idx="1"/>
          </p:nvPr>
        </p:nvPicPr>
        <p:blipFill>
          <a:blip r:embed="rId2"/>
          <a:stretch>
            <a:fillRect/>
          </a:stretch>
        </p:blipFill>
        <p:spPr>
          <a:xfrm>
            <a:off x="1524000" y="1219201"/>
            <a:ext cx="8991600" cy="5638799"/>
          </a:xfrm>
        </p:spPr>
      </p:pic>
    </p:spTree>
    <p:extLst>
      <p:ext uri="{BB962C8B-B14F-4D97-AF65-F5344CB8AC3E}">
        <p14:creationId xmlns:p14="http://schemas.microsoft.com/office/powerpoint/2010/main" val="9474788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19.PNG"/>
          <p:cNvPicPr>
            <a:picLocks noChangeAspect="1"/>
          </p:cNvPicPr>
          <p:nvPr/>
        </p:nvPicPr>
        <p:blipFill>
          <a:blip r:embed="rId2"/>
          <a:stretch>
            <a:fillRect/>
          </a:stretch>
        </p:blipFill>
        <p:spPr>
          <a:xfrm>
            <a:off x="1524000" y="992385"/>
            <a:ext cx="9144000" cy="5865615"/>
          </a:xfrm>
          <a:prstGeom prst="rect">
            <a:avLst/>
          </a:prstGeom>
        </p:spPr>
      </p:pic>
    </p:spTree>
    <p:extLst>
      <p:ext uri="{BB962C8B-B14F-4D97-AF65-F5344CB8AC3E}">
        <p14:creationId xmlns:p14="http://schemas.microsoft.com/office/powerpoint/2010/main" val="8901602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20.PNG"/>
          <p:cNvPicPr>
            <a:picLocks noChangeAspect="1"/>
          </p:cNvPicPr>
          <p:nvPr/>
        </p:nvPicPr>
        <p:blipFill>
          <a:blip r:embed="rId2"/>
          <a:stretch>
            <a:fillRect/>
          </a:stretch>
        </p:blipFill>
        <p:spPr>
          <a:xfrm>
            <a:off x="1524000" y="992385"/>
            <a:ext cx="9144000" cy="5865615"/>
          </a:xfrm>
          <a:prstGeom prst="rect">
            <a:avLst/>
          </a:prstGeom>
        </p:spPr>
      </p:pic>
    </p:spTree>
    <p:extLst>
      <p:ext uri="{BB962C8B-B14F-4D97-AF65-F5344CB8AC3E}">
        <p14:creationId xmlns:p14="http://schemas.microsoft.com/office/powerpoint/2010/main" val="147497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1F49-226D-4B08-9275-99C68C56BC3F}"/>
              </a:ext>
            </a:extLst>
          </p:cNvPr>
          <p:cNvSpPr>
            <a:spLocks noGrp="1"/>
          </p:cNvSpPr>
          <p:nvPr>
            <p:ph type="ctrTitle"/>
          </p:nvPr>
        </p:nvSpPr>
        <p:spPr>
          <a:xfrm>
            <a:off x="198412" y="377504"/>
            <a:ext cx="10335491" cy="922790"/>
          </a:xfrm>
        </p:spPr>
        <p:txBody>
          <a:bodyPr/>
          <a:lstStyle/>
          <a:p>
            <a:pPr rtl="0">
              <a:spcBef>
                <a:spcPts val="0"/>
              </a:spcBef>
              <a:spcAft>
                <a:spcPts val="0"/>
              </a:spcAft>
            </a:pPr>
            <a:r>
              <a:rPr lang="en-US" sz="2800" dirty="0">
                <a:solidFill>
                  <a:srgbClr val="00FF00"/>
                </a:solidFill>
                <a:latin typeface="Arial Rounded MT Bold" panose="020F0704030504030204" pitchFamily="34" charset="0"/>
                <a:cs typeface="Arial" panose="020B0604020202020204" pitchFamily="34" charset="0"/>
              </a:rPr>
              <a:t>Setting Up the Environment:</a:t>
            </a:r>
            <a:endParaRPr lang="en-IN" sz="28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60FA4E4-A4E2-4C90-84C2-5161A6CED472}"/>
              </a:ext>
            </a:extLst>
          </p:cNvPr>
          <p:cNvSpPr txBox="1"/>
          <p:nvPr/>
        </p:nvSpPr>
        <p:spPr>
          <a:xfrm>
            <a:off x="759521" y="1339910"/>
            <a:ext cx="8292200" cy="1015663"/>
          </a:xfrm>
          <a:prstGeom prst="rect">
            <a:avLst/>
          </a:prstGeom>
          <a:noFill/>
        </p:spPr>
        <p:txBody>
          <a:bodyPr wrap="square" rtlCol="0">
            <a:spAutoFit/>
          </a:bodyPr>
          <a:lstStyle/>
          <a:p>
            <a:r>
              <a:rPr lang="en-US" sz="2000" dirty="0">
                <a:solidFill>
                  <a:srgbClr val="FF0000"/>
                </a:solidFill>
                <a:latin typeface="Comic Sans MS" panose="030F0702030302020204" pitchFamily="66" charset="0"/>
              </a:rPr>
              <a:t>Steps to follow:</a:t>
            </a:r>
          </a:p>
          <a:p>
            <a:pPr marL="457200" indent="-457200">
              <a:buFont typeface="+mj-lt"/>
              <a:buAutoNum type="arabicPeriod"/>
            </a:pPr>
            <a:r>
              <a:rPr lang="en-US" sz="2000" dirty="0">
                <a:latin typeface="Arial" panose="020B0604020202020204" pitchFamily="34" charset="0"/>
                <a:cs typeface="Arial" panose="020B0604020202020204" pitchFamily="34" charset="0"/>
              </a:rPr>
              <a:t>Head on to </a:t>
            </a:r>
            <a:r>
              <a:rPr lang="en-US" sz="20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https://www.mongodb.com/try/download/community</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Follow me.</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8171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21.PNG"/>
          <p:cNvPicPr>
            <a:picLocks noChangeAspect="1"/>
          </p:cNvPicPr>
          <p:nvPr/>
        </p:nvPicPr>
        <p:blipFill>
          <a:blip r:embed="rId2"/>
          <a:stretch>
            <a:fillRect/>
          </a:stretch>
        </p:blipFill>
        <p:spPr>
          <a:xfrm>
            <a:off x="1524000" y="685801"/>
            <a:ext cx="9144000" cy="6172199"/>
          </a:xfrm>
          <a:prstGeom prst="rect">
            <a:avLst/>
          </a:prstGeom>
        </p:spPr>
      </p:pic>
    </p:spTree>
    <p:extLst>
      <p:ext uri="{BB962C8B-B14F-4D97-AF65-F5344CB8AC3E}">
        <p14:creationId xmlns:p14="http://schemas.microsoft.com/office/powerpoint/2010/main" val="27393836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sc_22.PNG"/>
          <p:cNvPicPr>
            <a:picLocks noChangeAspect="1"/>
          </p:cNvPicPr>
          <p:nvPr/>
        </p:nvPicPr>
        <p:blipFill>
          <a:blip r:embed="rId2"/>
          <a:stretch>
            <a:fillRect/>
          </a:stretch>
        </p:blipFill>
        <p:spPr>
          <a:xfrm>
            <a:off x="1524000" y="992385"/>
            <a:ext cx="9144000" cy="5865615"/>
          </a:xfrm>
          <a:prstGeom prst="rect">
            <a:avLst/>
          </a:prstGeom>
        </p:spPr>
      </p:pic>
    </p:spTree>
    <p:extLst>
      <p:ext uri="{BB962C8B-B14F-4D97-AF65-F5344CB8AC3E}">
        <p14:creationId xmlns:p14="http://schemas.microsoft.com/office/powerpoint/2010/main" val="303545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1F49-226D-4B08-9275-99C68C56BC3F}"/>
              </a:ext>
            </a:extLst>
          </p:cNvPr>
          <p:cNvSpPr>
            <a:spLocks noGrp="1"/>
          </p:cNvSpPr>
          <p:nvPr>
            <p:ph type="ctrTitle"/>
          </p:nvPr>
        </p:nvSpPr>
        <p:spPr>
          <a:xfrm>
            <a:off x="198412" y="377504"/>
            <a:ext cx="10335491" cy="922790"/>
          </a:xfrm>
        </p:spPr>
        <p:txBody>
          <a:bodyPr/>
          <a:lstStyle/>
          <a:p>
            <a:pPr rtl="0">
              <a:spcBef>
                <a:spcPts val="0"/>
              </a:spcBef>
              <a:spcAft>
                <a:spcPts val="0"/>
              </a:spcAft>
            </a:pPr>
            <a:r>
              <a:rPr lang="en-US" sz="2800" dirty="0">
                <a:solidFill>
                  <a:srgbClr val="00FF00"/>
                </a:solidFill>
                <a:latin typeface="Arial Rounded MT Bold" panose="020F0704030504030204" pitchFamily="34" charset="0"/>
                <a:cs typeface="Arial" panose="020B0604020202020204" pitchFamily="34" charset="0"/>
              </a:rPr>
              <a:t>Getting Started with Mongo:</a:t>
            </a:r>
            <a:endParaRPr lang="en-IN" sz="28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60FA4E4-A4E2-4C90-84C2-5161A6CED472}"/>
              </a:ext>
            </a:extLst>
          </p:cNvPr>
          <p:cNvSpPr txBox="1"/>
          <p:nvPr/>
        </p:nvSpPr>
        <p:spPr>
          <a:xfrm>
            <a:off x="759521" y="1339910"/>
            <a:ext cx="8292200" cy="5139869"/>
          </a:xfrm>
          <a:prstGeom prst="rect">
            <a:avLst/>
          </a:prstGeom>
          <a:noFill/>
        </p:spPr>
        <p:txBody>
          <a:bodyPr wrap="square" rtlCol="0">
            <a:spAutoFit/>
          </a:bodyPr>
          <a:lstStyle/>
          <a:p>
            <a:r>
              <a:rPr lang="en-US" sz="2000" dirty="0">
                <a:solidFill>
                  <a:srgbClr val="FF0000"/>
                </a:solidFill>
                <a:latin typeface="Comic Sans MS" panose="030F0702030302020204" pitchFamily="66" charset="0"/>
              </a:rPr>
              <a:t>Following Operations will be covered:</a:t>
            </a:r>
          </a:p>
          <a:p>
            <a:pPr marL="342900" indent="-342900" fontAlgn="base">
              <a:buFont typeface="Arial" panose="020B0604020202020204" pitchFamily="34" charset="0"/>
              <a:buChar char="•"/>
            </a:pPr>
            <a:r>
              <a:rPr lang="en-IN" dirty="0"/>
              <a:t>Create Database</a:t>
            </a:r>
          </a:p>
          <a:p>
            <a:pPr marL="342900" indent="-342900" fontAlgn="base">
              <a:buFont typeface="Arial" panose="020B0604020202020204" pitchFamily="34" charset="0"/>
              <a:buChar char="•"/>
            </a:pPr>
            <a:r>
              <a:rPr lang="en-IN" dirty="0"/>
              <a:t>Drop Database</a:t>
            </a:r>
          </a:p>
          <a:p>
            <a:pPr marL="342900" indent="-342900" fontAlgn="base">
              <a:buFont typeface="Arial" panose="020B0604020202020204" pitchFamily="34" charset="0"/>
              <a:buChar char="•"/>
            </a:pPr>
            <a:r>
              <a:rPr lang="en-IN" dirty="0"/>
              <a:t>Create Collection</a:t>
            </a:r>
          </a:p>
          <a:p>
            <a:pPr marL="342900" indent="-342900" fontAlgn="base">
              <a:buFont typeface="Arial" panose="020B0604020202020204" pitchFamily="34" charset="0"/>
              <a:buChar char="•"/>
            </a:pPr>
            <a:r>
              <a:rPr lang="en-IN" dirty="0"/>
              <a:t>Drop Collection</a:t>
            </a:r>
          </a:p>
          <a:p>
            <a:pPr marL="342900" indent="-342900" fontAlgn="base">
              <a:buFont typeface="Arial" panose="020B0604020202020204" pitchFamily="34" charset="0"/>
              <a:buChar char="•"/>
            </a:pPr>
            <a:r>
              <a:rPr lang="en-IN" dirty="0"/>
              <a:t>Data Types - This is in the appendix one reading is enough.</a:t>
            </a:r>
          </a:p>
          <a:p>
            <a:pPr marL="342900" indent="-342900" fontAlgn="base">
              <a:buFont typeface="Arial" panose="020B0604020202020204" pitchFamily="34" charset="0"/>
              <a:buChar char="•"/>
            </a:pPr>
            <a:r>
              <a:rPr lang="en-IN" dirty="0"/>
              <a:t>Insert Document</a:t>
            </a:r>
          </a:p>
          <a:p>
            <a:pPr marL="342900" indent="-342900" fontAlgn="base">
              <a:buFont typeface="Arial" panose="020B0604020202020204" pitchFamily="34" charset="0"/>
              <a:buChar char="•"/>
            </a:pPr>
            <a:r>
              <a:rPr lang="en-IN" dirty="0"/>
              <a:t>Query Document</a:t>
            </a:r>
          </a:p>
          <a:p>
            <a:pPr marL="342900" indent="-342900" fontAlgn="base">
              <a:buFont typeface="Arial" panose="020B0604020202020204" pitchFamily="34" charset="0"/>
              <a:buChar char="•"/>
            </a:pPr>
            <a:r>
              <a:rPr lang="en-IN" dirty="0"/>
              <a:t>Update Document</a:t>
            </a:r>
          </a:p>
          <a:p>
            <a:pPr marL="342900" indent="-342900" fontAlgn="base">
              <a:buFont typeface="Arial" panose="020B0604020202020204" pitchFamily="34" charset="0"/>
              <a:buChar char="•"/>
            </a:pPr>
            <a:r>
              <a:rPr lang="en-IN" dirty="0"/>
              <a:t>Delete Document</a:t>
            </a:r>
          </a:p>
          <a:p>
            <a:pPr marL="342900" indent="-342900" fontAlgn="base">
              <a:buFont typeface="Arial" panose="020B0604020202020204" pitchFamily="34" charset="0"/>
              <a:buChar char="•"/>
            </a:pPr>
            <a:r>
              <a:rPr lang="en-IN" dirty="0"/>
              <a:t>Projection</a:t>
            </a:r>
          </a:p>
          <a:p>
            <a:pPr marL="342900" indent="-342900" fontAlgn="base">
              <a:buFont typeface="Arial" panose="020B0604020202020204" pitchFamily="34" charset="0"/>
              <a:buChar char="•"/>
            </a:pPr>
            <a:r>
              <a:rPr lang="en-IN" dirty="0"/>
              <a:t>Limiting Records</a:t>
            </a:r>
          </a:p>
          <a:p>
            <a:pPr marL="342900" indent="-342900" fontAlgn="base">
              <a:buFont typeface="Arial" panose="020B0604020202020204" pitchFamily="34" charset="0"/>
              <a:buChar char="•"/>
            </a:pPr>
            <a:r>
              <a:rPr lang="en-IN" dirty="0"/>
              <a:t>Sorting Records</a:t>
            </a:r>
          </a:p>
          <a:p>
            <a:pPr marL="342900" indent="-342900" fontAlgn="base">
              <a:buFont typeface="Arial" panose="020B0604020202020204" pitchFamily="34" charset="0"/>
              <a:buChar char="•"/>
            </a:pPr>
            <a:r>
              <a:rPr lang="en-IN" dirty="0"/>
              <a:t>Indexing</a:t>
            </a:r>
          </a:p>
          <a:p>
            <a:pPr marL="342900" indent="-342900" fontAlgn="base">
              <a:buFont typeface="Arial" panose="020B0604020202020204" pitchFamily="34" charset="0"/>
              <a:buChar char="•"/>
            </a:pPr>
            <a:r>
              <a:rPr lang="en-IN" dirty="0"/>
              <a:t>Aggregation</a:t>
            </a:r>
          </a:p>
          <a:p>
            <a:pPr marL="342900" indent="-342900" fontAlgn="base">
              <a:buFont typeface="Arial" panose="020B0604020202020204" pitchFamily="34" charset="0"/>
              <a:buChar char="•"/>
            </a:pPr>
            <a:r>
              <a:rPr lang="en-IN" dirty="0"/>
              <a:t>Replication</a:t>
            </a:r>
          </a:p>
          <a:p>
            <a:pPr marL="342900" indent="-342900" fontAlgn="base">
              <a:buFont typeface="Arial" panose="020B0604020202020204" pitchFamily="34" charset="0"/>
              <a:buChar char="•"/>
            </a:pPr>
            <a:r>
              <a:rPr lang="en-IN" dirty="0"/>
              <a:t>Sharing</a:t>
            </a:r>
          </a:p>
          <a:p>
            <a:endParaRPr lang="en-US" sz="20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3674094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5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500"/>
                                        <p:tgtEl>
                                          <p:spTgt spid="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15" end="15"/>
                                            </p:txEl>
                                          </p:spTgt>
                                        </p:tgtEl>
                                        <p:attrNameLst>
                                          <p:attrName>style.visibility</p:attrName>
                                        </p:attrNameLst>
                                      </p:cBhvr>
                                      <p:to>
                                        <p:strVal val="visible"/>
                                      </p:to>
                                    </p:set>
                                    <p:animEffect transition="in" filter="fade">
                                      <p:cBhvr>
                                        <p:cTn id="82" dur="500"/>
                                        <p:tgtEl>
                                          <p:spTgt spid="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
                                            <p:txEl>
                                              <p:pRg st="16" end="16"/>
                                            </p:txEl>
                                          </p:spTgt>
                                        </p:tgtEl>
                                        <p:attrNameLst>
                                          <p:attrName>style.visibility</p:attrName>
                                        </p:attrNameLst>
                                      </p:cBhvr>
                                      <p:to>
                                        <p:strVal val="visible"/>
                                      </p:to>
                                    </p:set>
                                    <p:animEffect transition="in" filter="fade">
                                      <p:cBhvr>
                                        <p:cTn id="87"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1F49-226D-4B08-9275-99C68C56BC3F}"/>
              </a:ext>
            </a:extLst>
          </p:cNvPr>
          <p:cNvSpPr>
            <a:spLocks noGrp="1"/>
          </p:cNvSpPr>
          <p:nvPr>
            <p:ph type="ctrTitle"/>
          </p:nvPr>
        </p:nvSpPr>
        <p:spPr>
          <a:xfrm>
            <a:off x="198412" y="377504"/>
            <a:ext cx="10335491" cy="922790"/>
          </a:xfrm>
        </p:spPr>
        <p:txBody>
          <a:bodyPr/>
          <a:lstStyle/>
          <a:p>
            <a:pPr rtl="0">
              <a:spcBef>
                <a:spcPts val="0"/>
              </a:spcBef>
              <a:spcAft>
                <a:spcPts val="0"/>
              </a:spcAft>
            </a:pPr>
            <a:r>
              <a:rPr lang="en-US" sz="2800" dirty="0">
                <a:solidFill>
                  <a:srgbClr val="00FF00"/>
                </a:solidFill>
                <a:latin typeface="Arial Rounded MT Bold" panose="020F0704030504030204" pitchFamily="34" charset="0"/>
                <a:cs typeface="Arial" panose="020B0604020202020204" pitchFamily="34" charset="0"/>
              </a:rPr>
              <a:t>Create Database:</a:t>
            </a:r>
            <a:endParaRPr lang="en-IN" sz="28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60FA4E4-A4E2-4C90-84C2-5161A6CED472}"/>
              </a:ext>
            </a:extLst>
          </p:cNvPr>
          <p:cNvSpPr txBox="1"/>
          <p:nvPr/>
        </p:nvSpPr>
        <p:spPr>
          <a:xfrm>
            <a:off x="759521" y="1339910"/>
            <a:ext cx="8292200" cy="1015663"/>
          </a:xfrm>
          <a:prstGeom prst="rect">
            <a:avLst/>
          </a:prstGeom>
          <a:noFill/>
        </p:spPr>
        <p:txBody>
          <a:bodyPr wrap="square" rtlCol="0">
            <a:spAutoFit/>
          </a:bodyPr>
          <a:lstStyle/>
          <a:p>
            <a:r>
              <a:rPr lang="en-US" sz="2000" dirty="0">
                <a:solidFill>
                  <a:srgbClr val="FF0000"/>
                </a:solidFill>
                <a:latin typeface="Comic Sans MS" panose="030F0702030302020204" pitchFamily="66" charset="0"/>
              </a:rPr>
              <a:t>Steps to follow:</a:t>
            </a:r>
          </a:p>
          <a:p>
            <a:pPr marL="457200" indent="-457200">
              <a:buFont typeface="+mj-lt"/>
              <a:buAutoNum type="arabicPeriod"/>
            </a:pPr>
            <a:r>
              <a:rPr lang="en-US" sz="2000" dirty="0">
                <a:latin typeface="Arial" panose="020B0604020202020204" pitchFamily="34" charset="0"/>
                <a:cs typeface="Arial" panose="020B0604020202020204" pitchFamily="34" charset="0"/>
              </a:rPr>
              <a:t>Head on to </a:t>
            </a:r>
            <a:r>
              <a:rPr lang="en-US" sz="20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https://www.mongodb.com/try/download/community</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Follow me.</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08942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04CE-5338-4F69-9477-1D6B9489FD69}"/>
              </a:ext>
            </a:extLst>
          </p:cNvPr>
          <p:cNvSpPr>
            <a:spLocks noGrp="1"/>
          </p:cNvSpPr>
          <p:nvPr>
            <p:ph type="title"/>
          </p:nvPr>
        </p:nvSpPr>
        <p:spPr>
          <a:xfrm>
            <a:off x="1010097" y="2459072"/>
            <a:ext cx="9404723" cy="1400530"/>
          </a:xfrm>
        </p:spPr>
        <p:txBody>
          <a:bodyPr/>
          <a:lstStyle/>
          <a:p>
            <a:pPr algn="ctr"/>
            <a:r>
              <a:rPr lang="en-US" sz="7200" dirty="0">
                <a:latin typeface="Century" panose="02040604050505020304" pitchFamily="18" charset="0"/>
                <a:cs typeface="Arial" panose="020B0604020202020204" pitchFamily="34" charset="0"/>
              </a:rPr>
              <a:t>NodeJS</a:t>
            </a:r>
            <a:endParaRPr lang="en-IN" sz="7200" dirty="0">
              <a:latin typeface="Century" panose="02040604050505020304" pitchFamily="18" charset="0"/>
              <a:cs typeface="Arial" panose="020B0604020202020204" pitchFamily="34" charset="0"/>
            </a:endParaRPr>
          </a:p>
        </p:txBody>
      </p:sp>
    </p:spTree>
    <p:extLst>
      <p:ext uri="{BB962C8B-B14F-4D97-AF65-F5344CB8AC3E}">
        <p14:creationId xmlns:p14="http://schemas.microsoft.com/office/powerpoint/2010/main" val="3583256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MongoDB</Template>
  <TotalTime>217</TotalTime>
  <Words>2902</Words>
  <Application>Microsoft Office PowerPoint</Application>
  <PresentationFormat>Widescreen</PresentationFormat>
  <Paragraphs>262</Paragraphs>
  <Slides>61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Arial Rounded MT Bold</vt:lpstr>
      <vt:lpstr>Century</vt:lpstr>
      <vt:lpstr>Century </vt:lpstr>
      <vt:lpstr>Century Gothic</vt:lpstr>
      <vt:lpstr>Comic Sans MS</vt:lpstr>
      <vt:lpstr>Consolas</vt:lpstr>
      <vt:lpstr>verdana</vt:lpstr>
      <vt:lpstr>Wingdings 3</vt:lpstr>
      <vt:lpstr>Ion</vt:lpstr>
      <vt:lpstr>       Intro to  MongoDB,NodeJS and         ExpressJS</vt:lpstr>
      <vt:lpstr>MongoDB Overview</vt:lpstr>
      <vt:lpstr>PowerPoint Presentation</vt:lpstr>
      <vt:lpstr>Advantages of MongoDB</vt:lpstr>
      <vt:lpstr>Where should it be used?</vt:lpstr>
      <vt:lpstr>Setting Up the Environment:</vt:lpstr>
      <vt:lpstr>Getting Started with Mongo:</vt:lpstr>
      <vt:lpstr>Create Database:</vt:lpstr>
      <vt:lpstr>NodeJS</vt:lpstr>
      <vt:lpstr>What is NodeJS?</vt:lpstr>
      <vt:lpstr>Features of NodeJS</vt:lpstr>
      <vt:lpstr>Install Node.js on Windows</vt:lpstr>
      <vt:lpstr>Install Node.js on Linux/Ubuntu</vt:lpstr>
      <vt:lpstr>Node.js First Example</vt:lpstr>
      <vt:lpstr>Node.js web-based Example</vt:lpstr>
      <vt:lpstr>How to create node.js web applications</vt:lpstr>
      <vt:lpstr>PowerPoint Presentation</vt:lpstr>
      <vt:lpstr>Node.js Console</vt:lpstr>
      <vt:lpstr>PowerPoint Presentation</vt:lpstr>
      <vt:lpstr>Node.js REPL</vt:lpstr>
      <vt:lpstr>PowerPoint Presentation</vt:lpstr>
      <vt:lpstr>PowerPoint Presentation</vt:lpstr>
      <vt:lpstr>PowerPoint Presentation</vt:lpstr>
      <vt:lpstr>Node.js REPL Commands</vt:lpstr>
      <vt:lpstr>Node.js Modules</vt:lpstr>
      <vt:lpstr>PowerPoint Presentation</vt:lpstr>
      <vt:lpstr>PowerPoint Presentation</vt:lpstr>
      <vt:lpstr>Node.js Package Manager</vt:lpstr>
      <vt:lpstr>Installing Modules using npm</vt:lpstr>
      <vt:lpstr>EXPRESS PRESENTATION- </vt:lpstr>
      <vt:lpstr>NPM – </vt:lpstr>
      <vt:lpstr>PowerPoint Presentation</vt:lpstr>
      <vt:lpstr>PowerPoint Presentation</vt:lpstr>
      <vt:lpstr>npm install express- </vt:lpstr>
      <vt:lpstr>PowerPoint Presentation</vt:lpstr>
      <vt:lpstr>npm install nodemon-</vt:lpstr>
      <vt:lpstr>PowerPoint Presentation</vt:lpstr>
      <vt:lpstr>PowerPoint Presentation</vt:lpstr>
      <vt:lpstr>PowerPoint Presentation</vt:lpstr>
      <vt:lpstr>Express.js Request Object- </vt:lpstr>
      <vt:lpstr>PowerPoint Presentation</vt:lpstr>
      <vt:lpstr>PowerPoint Presentation</vt:lpstr>
      <vt:lpstr>PowerPoint Presentation</vt:lpstr>
      <vt:lpstr>Express.js Response Object- </vt:lpstr>
      <vt:lpstr>PowerPoint Presentation</vt:lpstr>
      <vt:lpstr>Express.js Get request- </vt:lpstr>
      <vt:lpstr>EXAMPLE-</vt:lpstr>
      <vt:lpstr>PowerPoint Presentation</vt:lpstr>
      <vt:lpstr>PowerPoint Presentation</vt:lpstr>
      <vt:lpstr>PowerPoint Presentation</vt:lpstr>
      <vt:lpstr>Express.js Post request- </vt:lpstr>
      <vt:lpstr>Example- </vt:lpstr>
      <vt:lpstr>PowerPoint Presentation</vt:lpstr>
      <vt:lpstr>PowerPoint Presentation</vt:lpstr>
      <vt:lpstr>PowerPoint Presentation</vt:lpstr>
      <vt:lpstr>Express.js Routing- </vt:lpstr>
      <vt:lpstr>Example-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Nityansh</dc:creator>
  <cp:lastModifiedBy>Nityansh</cp:lastModifiedBy>
  <cp:revision>35</cp:revision>
  <dcterms:created xsi:type="dcterms:W3CDTF">2021-04-15T07:29:08Z</dcterms:created>
  <dcterms:modified xsi:type="dcterms:W3CDTF">2021-04-17T17:59:15Z</dcterms:modified>
</cp:coreProperties>
</file>