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20"/>
  </p:notesMasterIdLst>
  <p:sldIdLst>
    <p:sldId id="256" r:id="rId2"/>
    <p:sldId id="273" r:id="rId3"/>
    <p:sldId id="272" r:id="rId4"/>
    <p:sldId id="275" r:id="rId5"/>
    <p:sldId id="263" r:id="rId6"/>
    <p:sldId id="266" r:id="rId7"/>
    <p:sldId id="268" r:id="rId8"/>
    <p:sldId id="267" r:id="rId9"/>
    <p:sldId id="270" r:id="rId10"/>
    <p:sldId id="271" r:id="rId11"/>
    <p:sldId id="274" r:id="rId12"/>
    <p:sldId id="262" r:id="rId13"/>
    <p:sldId id="257" r:id="rId14"/>
    <p:sldId id="260" r:id="rId15"/>
    <p:sldId id="258" r:id="rId16"/>
    <p:sldId id="259" r:id="rId17"/>
    <p:sldId id="261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38"/>
  </p:normalViewPr>
  <p:slideViewPr>
    <p:cSldViewPr snapToGrid="0">
      <p:cViewPr>
        <p:scale>
          <a:sx n="96" d="100"/>
          <a:sy n="96" d="100"/>
        </p:scale>
        <p:origin x="14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CE97B-1EFF-534E-BA05-B89AC4A495CB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F2467-8452-0349-A35E-584E16F35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151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>
                <a:latin typeface="MinionPro"/>
              </a:rPr>
              <a:t>N</a:t>
            </a:r>
            <a:r>
              <a:rPr lang="en-GB" sz="1200" dirty="0">
                <a:effectLst/>
                <a:latin typeface="MinionPro"/>
              </a:rPr>
              <a:t>early three­quarters of stem cell lines studied had mutation burdens that rivalled cancers </a:t>
            </a:r>
          </a:p>
          <a:p>
            <a:r>
              <a:rPr lang="en-GB" sz="1200" dirty="0">
                <a:effectLst/>
                <a:latin typeface="DiverdaSansCom"/>
              </a:rPr>
              <a:t>It has been postulated that there are limits to the amount of DNA damage that our cells are permitted to repair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F2467-8452-0349-A35E-584E16F3523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959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Each mutational process leaves a characteristic imprint — a mutational signature — in the cancer genome and comprises both a DNA damage component and a DNA repair component. In this hypothetical cancer genome, arrows indicate the duration and intensity of exposure to a mutational process. The final mutational portrait is the sum of all of the different mutational processes (A–D) that have been active in the entire lifetime. </a:t>
            </a:r>
          </a:p>
          <a:p>
            <a:endParaRPr lang="en-GB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Harding"/>
            </a:endParaRPr>
          </a:p>
          <a:p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arrows indicate the duration and intensity of exposure to a mutational process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F2467-8452-0349-A35E-584E16F3523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386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Local approach is the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Main approach in the past.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F2467-8452-0349-A35E-584E16F3523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09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4353-82D7-8648-80D0-A641E2491721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6954FE9-1263-BD4E-B509-69D9A32F5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64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4353-82D7-8648-80D0-A641E2491721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54FE9-1263-BD4E-B509-69D9A32F5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54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4353-82D7-8648-80D0-A641E2491721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54FE9-1263-BD4E-B509-69D9A32F5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29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4353-82D7-8648-80D0-A641E2491721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54FE9-1263-BD4E-B509-69D9A32F5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8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52B4353-82D7-8648-80D0-A641E2491721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6954FE9-1263-BD4E-B509-69D9A32F5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96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4353-82D7-8648-80D0-A641E2491721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54FE9-1263-BD4E-B509-69D9A32F5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66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4353-82D7-8648-80D0-A641E2491721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54FE9-1263-BD4E-B509-69D9A32F588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4353-82D7-8648-80D0-A641E2491721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54FE9-1263-BD4E-B509-69D9A32F5882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1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4353-82D7-8648-80D0-A641E2491721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54FE9-1263-BD4E-B509-69D9A32F5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52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4353-82D7-8648-80D0-A641E2491721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54FE9-1263-BD4E-B509-69D9A32F5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40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4353-82D7-8648-80D0-A641E2491721}" type="datetimeFigureOut">
              <a:rPr lang="en-GB" smtClean="0"/>
              <a:t>11/01/2025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54FE9-1263-BD4E-B509-69D9A32F5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56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52B4353-82D7-8648-80D0-A641E2491721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6954FE9-1263-BD4E-B509-69D9A32F5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13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231BB-9246-E32B-AE11-0EE558D96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5230" y="2072410"/>
            <a:ext cx="5116769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tx1"/>
                </a:solidFill>
              </a:rPr>
              <a:t>Mutational signatures</a:t>
            </a:r>
          </a:p>
        </p:txBody>
      </p:sp>
      <p:pic>
        <p:nvPicPr>
          <p:cNvPr id="4" name="Picture 2" descr="figure 1">
            <a:extLst>
              <a:ext uri="{FF2B5EF4-FFF2-40B4-BE49-F238E27FC236}">
                <a16:creationId xmlns:a16="http://schemas.microsoft.com/office/drawing/2014/main" id="{44525C75-1CA6-39C9-CE56-FA00DFC56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956" y="1061361"/>
            <a:ext cx="6230627" cy="47352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C3514E-6188-51D4-DFC9-0BC73111B502}"/>
              </a:ext>
            </a:extLst>
          </p:cNvPr>
          <p:cNvSpPr txBox="1"/>
          <p:nvPr/>
        </p:nvSpPr>
        <p:spPr>
          <a:xfrm>
            <a:off x="7403828" y="5343442"/>
            <a:ext cx="5049078" cy="1772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600" b="0" i="0" u="none" strike="noStrike" dirty="0">
                <a:effectLst/>
              </a:rPr>
              <a:t>A M Mahedi Hasan, PhD | </a:t>
            </a:r>
            <a:r>
              <a:rPr lang="en-US" sz="1600" b="0" i="0" u="none" strike="noStrike" dirty="0" err="1">
                <a:effectLst/>
              </a:rPr>
              <a:t>CBiol</a:t>
            </a:r>
            <a:r>
              <a:rPr lang="en-US" sz="1600" b="0" i="0" u="none" strike="noStrike" dirty="0">
                <a:effectLst/>
              </a:rPr>
              <a:t> MRSB | FHEA</a:t>
            </a:r>
            <a:br>
              <a:rPr lang="en-US" sz="1600" dirty="0"/>
            </a:br>
            <a:r>
              <a:rPr lang="en-US" sz="1600" b="0" i="0" u="none" strike="noStrike" dirty="0">
                <a:effectLst/>
              </a:rPr>
              <a:t>Senior Research Associate (Computational Biology)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600" dirty="0"/>
              <a:t>Treatment Resistance Group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600" dirty="0"/>
              <a:t>UCL Cancer Institute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 sz="1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5271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81976-9B94-486D-A657-AD699866E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635C-F61D-D952-384F-A70BCCB8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392" y="160308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6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4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ignature × </a:t>
            </a:r>
            <a:r>
              <a:rPr lang="en-GB" sz="6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sz="4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xposure ≈ </a:t>
            </a:r>
            <a:r>
              <a:rPr lang="en-GB" sz="5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GB" sz="4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atalogue</a:t>
            </a:r>
            <a:br>
              <a:rPr lang="en-GB" sz="4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AE8093-93E6-9D09-2314-E43828D31B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0" b="65411"/>
          <a:stretch/>
        </p:blipFill>
        <p:spPr bwMode="auto">
          <a:xfrm>
            <a:off x="1518620" y="2596953"/>
            <a:ext cx="9154760" cy="265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3843D5-9CD9-3A5F-D6B3-FA0E4D48B698}"/>
              </a:ext>
            </a:extLst>
          </p:cNvPr>
          <p:cNvSpPr txBox="1"/>
          <p:nvPr/>
        </p:nvSpPr>
        <p:spPr>
          <a:xfrm>
            <a:off x="1178398" y="5500949"/>
            <a:ext cx="37387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Extraction</a:t>
            </a:r>
          </a:p>
          <a:p>
            <a:pPr algn="ctr"/>
            <a:r>
              <a:rPr lang="en-GB" sz="1200" dirty="0"/>
              <a:t>Estimating the number of signatures and their profiles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B51FFD-F5B3-4B13-7B1A-98C2FB7C21CD}"/>
              </a:ext>
            </a:extLst>
          </p:cNvPr>
          <p:cNvSpPr txBox="1"/>
          <p:nvPr/>
        </p:nvSpPr>
        <p:spPr>
          <a:xfrm>
            <a:off x="5069514" y="5500949"/>
            <a:ext cx="33113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Assignment</a:t>
            </a:r>
          </a:p>
          <a:p>
            <a:pPr algn="ctr"/>
            <a:r>
              <a:rPr lang="en-GB" sz="1200" dirty="0"/>
              <a:t>Estimating how much of each of the signatures </a:t>
            </a:r>
          </a:p>
          <a:p>
            <a:pPr algn="ctr"/>
            <a:r>
              <a:rPr lang="en-GB" sz="1200" dirty="0"/>
              <a:t>is present in each sample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F6F6E04-33F0-F873-AAB1-FE693542C75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The process of determining Mutational Signature</a:t>
            </a:r>
          </a:p>
        </p:txBody>
      </p:sp>
    </p:spTree>
    <p:extLst>
      <p:ext uri="{BB962C8B-B14F-4D97-AF65-F5344CB8AC3E}">
        <p14:creationId xmlns:p14="http://schemas.microsoft.com/office/powerpoint/2010/main" val="2239358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1B0A8-33E4-6430-FD9A-0421DC024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29" y="205409"/>
            <a:ext cx="11211339" cy="1609344"/>
          </a:xfrm>
        </p:spPr>
        <p:txBody>
          <a:bodyPr>
            <a:normAutofit/>
          </a:bodyPr>
          <a:lstStyle/>
          <a:p>
            <a:pPr algn="ctr"/>
            <a:r>
              <a:rPr lang="en-GB" sz="4000" cap="none" dirty="0"/>
              <a:t>Determining mutational signatures is a multiple-solution problem</a:t>
            </a:r>
          </a:p>
        </p:txBody>
      </p:sp>
      <p:pic>
        <p:nvPicPr>
          <p:cNvPr id="4" name="Picture 2" descr="figure 3">
            <a:extLst>
              <a:ext uri="{FF2B5EF4-FFF2-40B4-BE49-F238E27FC236}">
                <a16:creationId xmlns:a16="http://schemas.microsoft.com/office/drawing/2014/main" id="{BC565259-7ACD-F87A-F83A-F4EF78173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" b="74798"/>
          <a:stretch/>
        </p:blipFill>
        <p:spPr bwMode="auto">
          <a:xfrm>
            <a:off x="1060173" y="2569351"/>
            <a:ext cx="9360963" cy="320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2614E3-A1DD-D8A2-581F-902C20D61874}"/>
              </a:ext>
            </a:extLst>
          </p:cNvPr>
          <p:cNvSpPr txBox="1"/>
          <p:nvPr/>
        </p:nvSpPr>
        <p:spPr>
          <a:xfrm>
            <a:off x="4645923" y="6067816"/>
            <a:ext cx="290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≈ S × E  </a:t>
            </a:r>
          </a:p>
        </p:txBody>
      </p:sp>
    </p:spTree>
    <p:extLst>
      <p:ext uri="{BB962C8B-B14F-4D97-AF65-F5344CB8AC3E}">
        <p14:creationId xmlns:p14="http://schemas.microsoft.com/office/powerpoint/2010/main" val="2982667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graph&#10;&#10;Description automatically generated">
            <a:extLst>
              <a:ext uri="{FF2B5EF4-FFF2-40B4-BE49-F238E27FC236}">
                <a16:creationId xmlns:a16="http://schemas.microsoft.com/office/drawing/2014/main" id="{38C15F61-9802-AE16-FB66-A675F593A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" y="1878506"/>
            <a:ext cx="7772400" cy="39486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267A34-C4E1-5E10-F738-A2C9CB6E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66" y="4183"/>
            <a:ext cx="11658599" cy="1609344"/>
          </a:xfrm>
        </p:spPr>
        <p:txBody>
          <a:bodyPr>
            <a:normAutofit/>
          </a:bodyPr>
          <a:lstStyle/>
          <a:p>
            <a:pPr algn="ctr"/>
            <a:r>
              <a:rPr lang="en-GB" sz="3200" b="1" cap="none" dirty="0">
                <a:effectLst/>
                <a:latin typeface="DiverdaSansCom"/>
              </a:rPr>
              <a:t>Power for signature detection with different sequencing approaches </a:t>
            </a:r>
            <a:endParaRPr lang="en-GB" sz="80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CFC01-B699-14DD-87CC-C4B6EEC57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108" y="1677164"/>
            <a:ext cx="4299857" cy="4895913"/>
          </a:xfrm>
        </p:spPr>
        <p:txBody>
          <a:bodyPr>
            <a:normAutofit fontScale="85000" lnSpcReduction="20000"/>
          </a:bodyPr>
          <a:lstStyle/>
          <a:p>
            <a:r>
              <a:rPr lang="en-GB" sz="1800" dirty="0">
                <a:effectLst/>
                <a:latin typeface="DiverdaSansCom"/>
              </a:rPr>
              <a:t>In general, whole cancer genomes have thousands of mutations, hundreds of insertions or deletions (indels), and tens to hundreds of rearrangements. by contrast, exome-sequenced cancers have only ~1–3% of the human genome footprint (depending on the bait set used), and therefore orders of magnitude fewer mutations.</a:t>
            </a:r>
            <a:endParaRPr lang="en-GB" dirty="0"/>
          </a:p>
          <a:p>
            <a:r>
              <a:rPr lang="en-GB" sz="1800" dirty="0">
                <a:latin typeface="DiverdaSansCom"/>
              </a:rPr>
              <a:t>A</a:t>
            </a:r>
            <a:r>
              <a:rPr lang="en-GB" sz="1800" dirty="0">
                <a:effectLst/>
                <a:latin typeface="DiverdaSansCom"/>
              </a:rPr>
              <a:t> breast cancer genome (PD6413a), whole-genome sequencing (WGS) at 40-fold depth revealed 4,588 substitutions. </a:t>
            </a:r>
          </a:p>
          <a:p>
            <a:r>
              <a:rPr lang="en-GB" sz="1800" dirty="0">
                <a:effectLst/>
                <a:latin typeface="DiverdaSansCom"/>
              </a:rPr>
              <a:t>A whole-exome sequencing (WES) experiment with the same sample revealed 43 mutations</a:t>
            </a:r>
            <a:r>
              <a:rPr lang="en-GB" sz="1800" dirty="0">
                <a:latin typeface="DiverdaSansCom"/>
              </a:rPr>
              <a:t> using 96 channels. W</a:t>
            </a:r>
            <a:r>
              <a:rPr lang="en-GB" sz="1800" dirty="0">
                <a:effectLst/>
                <a:latin typeface="DiverdaSansCom"/>
              </a:rPr>
              <a:t>hen 43 mutations are distributed across 96 channels, the numbers of mutations may be so low as to result in many channels with counts of 0 or 1. </a:t>
            </a:r>
          </a:p>
          <a:p>
            <a:r>
              <a:rPr lang="en-GB" sz="1800" dirty="0">
                <a:latin typeface="DiverdaSansCom"/>
              </a:rPr>
              <a:t>T</a:t>
            </a:r>
            <a:r>
              <a:rPr lang="en-GB" sz="1800" dirty="0">
                <a:effectLst/>
                <a:latin typeface="DiverdaSansCom"/>
              </a:rPr>
              <a:t>argeted sequencing has an even smaller genomic footprint, and here a typical </a:t>
            </a:r>
            <a:r>
              <a:rPr lang="en-GB" sz="1800" dirty="0" err="1">
                <a:effectLst/>
                <a:latin typeface="DiverdaSansCom"/>
              </a:rPr>
              <a:t>truSight</a:t>
            </a:r>
            <a:r>
              <a:rPr lang="en-GB" sz="1800" dirty="0">
                <a:effectLst/>
                <a:latin typeface="DiverdaSansCom"/>
              </a:rPr>
              <a:t> oncology 500 (Illumina) targeted panel would have detected one substitution.</a:t>
            </a:r>
          </a:p>
          <a:p>
            <a:r>
              <a:rPr lang="en-GB" sz="1800" dirty="0">
                <a:effectLst/>
                <a:latin typeface="DiverdaSansCom"/>
              </a:rPr>
              <a:t>For WES and targeted sequencing data, indels may be down to single digits, and rearrangements would not be reported at all.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3476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13BC-98D1-4AD5-1E41-06E4947C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cap="none" dirty="0"/>
              <a:t>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9FE39-AF15-C6E2-0351-DC32179BE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Global approach of mutational signature -</a:t>
            </a: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Irrespective of the tissue type, signatures from all cancer types are aggregates and averaged to derive a set of consensus signatures</a:t>
            </a: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Presuming that more samples provide more power for discerning new signatures</a:t>
            </a: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Ignoring possible tissue-specific signature properties that reflect organ-specific biology (which could be probable)</a:t>
            </a:r>
          </a:p>
          <a:p>
            <a:pPr lvl="1"/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Local approach of mutational signature</a:t>
            </a: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Restricting signature extraction within individual tissue types.</a:t>
            </a: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As an imbalanced tissue sampling resulted in certain tissue types being more influential and thereby introduces potential bias.</a:t>
            </a: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Possible to locally extracted signatures between different organs.</a:t>
            </a:r>
          </a:p>
          <a:p>
            <a:pPr lvl="1"/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996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132E-D8B5-6337-4A2F-CFC999EE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cap="none" dirty="0"/>
              <a:t>Single Base Substitution signature</a:t>
            </a:r>
            <a:br>
              <a:rPr lang="en-GB" cap="none" dirty="0"/>
            </a:br>
            <a:r>
              <a:rPr lang="en-GB" sz="2800" cap="none" dirty="0"/>
              <a:t>6 to 96 channels</a:t>
            </a:r>
            <a:endParaRPr lang="en-GB" cap="none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9504156-2629-F37E-23C0-A3B82655E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077" y="1872118"/>
            <a:ext cx="5989983" cy="498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631784-AD46-9220-63E3-CD89AF9E4F89}"/>
              </a:ext>
            </a:extLst>
          </p:cNvPr>
          <p:cNvSpPr txBox="1"/>
          <p:nvPr/>
        </p:nvSpPr>
        <p:spPr>
          <a:xfrm>
            <a:off x="8875643" y="4174435"/>
            <a:ext cx="1498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+ 80 more</a:t>
            </a:r>
          </a:p>
        </p:txBody>
      </p:sp>
    </p:spTree>
    <p:extLst>
      <p:ext uri="{BB962C8B-B14F-4D97-AF65-F5344CB8AC3E}">
        <p14:creationId xmlns:p14="http://schemas.microsoft.com/office/powerpoint/2010/main" val="3189812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0C5B-96F7-34B2-5AEB-22D2F992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cap="none" dirty="0"/>
              <a:t>S</a:t>
            </a:r>
            <a:r>
              <a:rPr lang="en-GB" cap="none" dirty="0"/>
              <a:t>ingle </a:t>
            </a:r>
            <a:r>
              <a:rPr lang="en-GB" b="1" cap="none" dirty="0"/>
              <a:t>B</a:t>
            </a:r>
            <a:r>
              <a:rPr lang="en-GB" cap="none" dirty="0"/>
              <a:t>ase </a:t>
            </a:r>
            <a:r>
              <a:rPr lang="en-GB" b="1" cap="none" dirty="0"/>
              <a:t>S</a:t>
            </a:r>
            <a:r>
              <a:rPr lang="en-GB" cap="none" dirty="0"/>
              <a:t>ubstitution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1219-D903-847E-966B-40E2848B5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1800" dirty="0">
                <a:effectLst/>
                <a:latin typeface="MinionPro"/>
              </a:rPr>
              <a:t>Regardless of the algorithms used for signature identification, common signatures tend to be consistently identifiable in most cohorts examined -</a:t>
            </a:r>
          </a:p>
          <a:p>
            <a:pPr lvl="1"/>
            <a:r>
              <a:rPr lang="en-GB" sz="1400" dirty="0">
                <a:effectLst/>
                <a:latin typeface="MinionPro"/>
              </a:rPr>
              <a:t>SBS1, caused by deamination of 5-­methylcytosine. </a:t>
            </a:r>
          </a:p>
          <a:p>
            <a:r>
              <a:rPr lang="en-GB" sz="1800" dirty="0">
                <a:latin typeface="MinionPro"/>
              </a:rPr>
              <a:t>S</a:t>
            </a:r>
            <a:r>
              <a:rPr lang="en-GB" sz="1800" dirty="0">
                <a:effectLst/>
                <a:latin typeface="MinionPro"/>
              </a:rPr>
              <a:t>ignatures associated with environmental exposures tend to be immediately demon­strable -</a:t>
            </a:r>
          </a:p>
          <a:p>
            <a:pPr lvl="1"/>
            <a:r>
              <a:rPr lang="en-GB" sz="1400" dirty="0">
                <a:effectLst/>
                <a:latin typeface="MinionPro"/>
              </a:rPr>
              <a:t>UV-associated SBS7 and DBS1</a:t>
            </a:r>
            <a:r>
              <a:rPr lang="en-GB" sz="1400" dirty="0">
                <a:solidFill>
                  <a:srgbClr val="3A689B"/>
                </a:solidFill>
                <a:latin typeface="MinionPro"/>
              </a:rPr>
              <a:t>.</a:t>
            </a:r>
            <a:r>
              <a:rPr lang="en-GB" sz="1400" dirty="0">
                <a:effectLst/>
                <a:latin typeface="MinionPro"/>
              </a:rPr>
              <a:t> </a:t>
            </a:r>
            <a:endParaRPr lang="en-GB" sz="1400" dirty="0">
              <a:latin typeface="MinionPro"/>
            </a:endParaRPr>
          </a:p>
          <a:p>
            <a:r>
              <a:rPr lang="en-GB" sz="1800" dirty="0">
                <a:effectLst/>
                <a:latin typeface="MinionPro"/>
              </a:rPr>
              <a:t>Deficiencies in specific DNA repair pathways produce marked mutagenesis.</a:t>
            </a:r>
          </a:p>
          <a:p>
            <a:pPr lvl="1"/>
            <a:r>
              <a:rPr lang="en-GB" sz="1400" dirty="0">
                <a:effectLst/>
                <a:latin typeface="MinionPro"/>
              </a:rPr>
              <a:t>mismatch repair (MMR) deficiency ­associated SBS26 and SBS44</a:t>
            </a:r>
          </a:p>
          <a:p>
            <a:r>
              <a:rPr lang="en-GB" sz="1800" dirty="0">
                <a:effectLst/>
                <a:latin typeface="MinionPro"/>
              </a:rPr>
              <a:t>Some endogenous signatures are </a:t>
            </a:r>
            <a:r>
              <a:rPr lang="en-GB" sz="1800" u="sng" dirty="0">
                <a:effectLst/>
                <a:latin typeface="MinionPro"/>
              </a:rPr>
              <a:t>highly distinctive </a:t>
            </a:r>
            <a:r>
              <a:rPr lang="en-GB" sz="1800" dirty="0">
                <a:effectLst/>
                <a:latin typeface="MinionPro"/>
              </a:rPr>
              <a:t>and </a:t>
            </a:r>
            <a:r>
              <a:rPr lang="en-GB" sz="1800" u="sng" dirty="0">
                <a:effectLst/>
                <a:latin typeface="MinionPro"/>
              </a:rPr>
              <a:t>easily discernible</a:t>
            </a:r>
            <a:r>
              <a:rPr lang="en-GB" sz="1800" dirty="0">
                <a:effectLst/>
                <a:latin typeface="MinionPro"/>
              </a:rPr>
              <a:t>, </a:t>
            </a:r>
          </a:p>
          <a:p>
            <a:pPr lvl="1"/>
            <a:r>
              <a:rPr lang="en-GB" sz="1400" dirty="0">
                <a:effectLst/>
                <a:latin typeface="MinionPro"/>
              </a:rPr>
              <a:t>Apolipoprotein B mRNA­ editing enzyme, catalytic polypeptide ­like (APOBEC)-­associated SBS2 and SBS13. </a:t>
            </a:r>
          </a:p>
          <a:p>
            <a:r>
              <a:rPr lang="en-GB" sz="1800" dirty="0">
                <a:effectLst/>
                <a:latin typeface="MinionPro"/>
              </a:rPr>
              <a:t>Rare mutational processes that are present at </a:t>
            </a:r>
            <a:r>
              <a:rPr lang="en-GB" sz="1800" u="sng" dirty="0">
                <a:effectLst/>
                <a:latin typeface="MinionPro"/>
              </a:rPr>
              <a:t>low population frequencies </a:t>
            </a:r>
            <a:r>
              <a:rPr lang="en-GB" sz="1800" dirty="0">
                <a:effectLst/>
                <a:latin typeface="MinionPro"/>
              </a:rPr>
              <a:t>may be more challenging to extract and will reveal themselves only if they are present in the specific cohort examined</a:t>
            </a:r>
          </a:p>
          <a:p>
            <a:pPr lvl="1"/>
            <a:r>
              <a:rPr lang="en-GB" sz="1400" dirty="0">
                <a:effectLst/>
                <a:latin typeface="MinionPro"/>
              </a:rPr>
              <a:t>treatment­ associated (iatrogenic) signatures. </a:t>
            </a:r>
          </a:p>
          <a:p>
            <a:pPr lvl="1"/>
            <a:r>
              <a:rPr lang="en-GB" sz="1400" dirty="0">
                <a:effectLst/>
                <a:latin typeface="MinionPro"/>
              </a:rPr>
              <a:t>Several </a:t>
            </a:r>
            <a:r>
              <a:rPr lang="en-GB" sz="1400" dirty="0" err="1">
                <a:effectLst/>
                <a:latin typeface="MinionPro"/>
              </a:rPr>
              <a:t>othher</a:t>
            </a:r>
            <a:r>
              <a:rPr lang="en-GB" sz="1400" dirty="0">
                <a:effectLst/>
                <a:latin typeface="MinionPro"/>
              </a:rPr>
              <a:t> signatures were noted as treatment related. </a:t>
            </a:r>
            <a:r>
              <a:rPr lang="en-GB" sz="1400" dirty="0">
                <a:latin typeface="MinionPro"/>
              </a:rPr>
              <a:t>F</a:t>
            </a:r>
            <a:r>
              <a:rPr lang="en-GB" sz="1400" dirty="0">
                <a:effectLst/>
                <a:latin typeface="MinionPro"/>
              </a:rPr>
              <a:t>or example, SBS31 and SBS35, associated with platinum; SBS90 attributed to duocarmycin) in COSMIC v3 collection.</a:t>
            </a:r>
            <a:endParaRPr lang="en-GB" sz="1800" dirty="0">
              <a:latin typeface="MinionPro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168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8CDA-17A5-583E-73BE-E8A16C4B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 </a:t>
            </a:r>
            <a:r>
              <a:rPr lang="en-GB" cap="none" dirty="0"/>
              <a:t>signatures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59FBB-CD7F-55BA-CFC2-3A5ACF818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1800" dirty="0">
                <a:latin typeface="MinionPro"/>
              </a:rPr>
              <a:t>I</a:t>
            </a:r>
            <a:r>
              <a:rPr lang="en-GB" sz="1800" dirty="0">
                <a:effectLst/>
                <a:latin typeface="MinionPro"/>
              </a:rPr>
              <a:t>ndels are common in cancers, occurring at ~10% of the frequency at which substitutions occur, and their genomic locations and sequence compositions are non­-random.</a:t>
            </a:r>
            <a:endParaRPr lang="en-GB" dirty="0"/>
          </a:p>
          <a:p>
            <a:r>
              <a:rPr lang="en-GB" sz="1800" dirty="0">
                <a:effectLst/>
                <a:latin typeface="MinionPro"/>
              </a:rPr>
              <a:t>Indels cannot always be pinned to a defined coordinate with the same precision as substitutions because it is impossible to pinpoint the deleted or inserted position in a polynucleotide repeat tract. Thus, indels have been classified more simply, on the basis of their -</a:t>
            </a:r>
          </a:p>
          <a:p>
            <a:pPr lvl="1"/>
            <a:r>
              <a:rPr lang="en-GB" sz="1400" dirty="0">
                <a:effectLst/>
                <a:latin typeface="MinionPro"/>
              </a:rPr>
              <a:t>type (deletion, insertion or complex), </a:t>
            </a:r>
          </a:p>
          <a:p>
            <a:pPr lvl="1"/>
            <a:r>
              <a:rPr lang="en-GB" sz="1400" dirty="0">
                <a:effectLst/>
                <a:latin typeface="MinionPro"/>
              </a:rPr>
              <a:t>size and </a:t>
            </a:r>
          </a:p>
          <a:p>
            <a:pPr lvl="1"/>
            <a:r>
              <a:rPr lang="en-GB" sz="1400" dirty="0">
                <a:effectLst/>
                <a:latin typeface="MinionPro"/>
              </a:rPr>
              <a:t>whether there are features at indel junctions that could reveal biological underpinnings </a:t>
            </a:r>
            <a:endParaRPr lang="en-GB" dirty="0"/>
          </a:p>
          <a:p>
            <a:r>
              <a:rPr lang="en-GB" sz="1800" dirty="0">
                <a:effectLst/>
                <a:latin typeface="MinionPro"/>
              </a:rPr>
              <a:t>1­bp indels occurring at repetitive tracts commonly arise from strand slippage during replication, whereas indels that share a micro-homologous sequence with the flanking sequence are thought to be scars of imperfect repair of double-­strand breaks by alternative </a:t>
            </a:r>
            <a:r>
              <a:rPr lang="en-GB" sz="1800" dirty="0" err="1">
                <a:effectLst/>
                <a:latin typeface="MinionPro"/>
              </a:rPr>
              <a:t>end­joining</a:t>
            </a:r>
            <a:r>
              <a:rPr lang="en-GB" sz="1800" dirty="0">
                <a:effectLst/>
                <a:latin typeface="MinionPro"/>
              </a:rPr>
              <a:t> </a:t>
            </a:r>
            <a:r>
              <a:rPr lang="en-GB" sz="1800" dirty="0" err="1">
                <a:effectLst/>
                <a:latin typeface="MinionPro"/>
              </a:rPr>
              <a:t>processe</a:t>
            </a:r>
            <a:r>
              <a:rPr lang="en-GB" sz="1800" dirty="0">
                <a:latin typeface="MinionPro"/>
              </a:rPr>
              <a:t>.</a:t>
            </a:r>
            <a:endParaRPr lang="en-GB" dirty="0"/>
          </a:p>
          <a:p>
            <a:r>
              <a:rPr lang="en-GB" sz="1800" dirty="0">
                <a:effectLst/>
                <a:latin typeface="MinionPro"/>
              </a:rPr>
              <a:t>To extract IDs, a global analysis of 2,780 cancers of multiple tissue types was performed on indels clas­sified according to a set of 83 channels. Seventeen IDs were reported </a:t>
            </a:r>
            <a:endParaRPr lang="en-GB" dirty="0"/>
          </a:p>
          <a:p>
            <a:r>
              <a:rPr lang="en-GB" sz="1800" dirty="0">
                <a:effectLst/>
                <a:latin typeface="MinionPro"/>
              </a:rPr>
              <a:t>ID6 represented a microhomology­-mediated deletion sig­nature seen in </a:t>
            </a:r>
            <a:r>
              <a:rPr lang="en-GB" sz="1800" i="1" dirty="0">
                <a:effectLst/>
                <a:latin typeface="MinionPro"/>
              </a:rPr>
              <a:t>BRCA1</a:t>
            </a:r>
            <a:r>
              <a:rPr lang="en-GB" sz="1800" dirty="0">
                <a:effectLst/>
                <a:latin typeface="MinionPro"/>
              </a:rPr>
              <a:t>­mutated and </a:t>
            </a:r>
            <a:r>
              <a:rPr lang="en-GB" sz="1800" i="1" dirty="0">
                <a:effectLst/>
                <a:latin typeface="MinionPro"/>
              </a:rPr>
              <a:t>BRCA2</a:t>
            </a:r>
            <a:r>
              <a:rPr lang="en-GB" sz="1800" dirty="0">
                <a:effectLst/>
                <a:latin typeface="MinionPro"/>
              </a:rPr>
              <a:t>­mutated cancers described previously.</a:t>
            </a:r>
            <a:endParaRPr lang="en-GB" dirty="0"/>
          </a:p>
          <a:p>
            <a:r>
              <a:rPr lang="en-GB" sz="1800" dirty="0">
                <a:effectLst/>
                <a:latin typeface="MinionPro"/>
              </a:rPr>
              <a:t>ID1, ID2 and ID7 were repeat-­mediated IDs highly elevated in tumours with mutations in the proofreading domains of </a:t>
            </a:r>
            <a:r>
              <a:rPr lang="en-GB" sz="1800" i="1" dirty="0">
                <a:effectLst/>
                <a:latin typeface="MinionPro"/>
              </a:rPr>
              <a:t>POLE </a:t>
            </a:r>
            <a:r>
              <a:rPr lang="en-GB" sz="1800" dirty="0">
                <a:effectLst/>
                <a:latin typeface="MinionPro"/>
              </a:rPr>
              <a:t>or </a:t>
            </a:r>
            <a:r>
              <a:rPr lang="en-GB" sz="1800" i="1" dirty="0">
                <a:effectLst/>
                <a:latin typeface="MinionPro"/>
              </a:rPr>
              <a:t>POLD1 </a:t>
            </a:r>
            <a:r>
              <a:rPr lang="en-GB" sz="1800" dirty="0">
                <a:effectLst/>
                <a:latin typeface="MinionPro"/>
              </a:rPr>
              <a:t>and/or MMR deficiency.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016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CCAC-EBEA-E21A-711D-F5D7D2145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Rearrangement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ADD49-0612-ABC6-889B-74257CE29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200" dirty="0">
                <a:effectLst/>
                <a:latin typeface="MinionPro"/>
              </a:rPr>
              <a:t>With use of </a:t>
            </a:r>
            <a:r>
              <a:rPr lang="en-GB" sz="2200" dirty="0">
                <a:effectLst/>
                <a:latin typeface="ITCSymbolStd"/>
              </a:rPr>
              <a:t>NMF framework</a:t>
            </a:r>
            <a:r>
              <a:rPr lang="en-GB" sz="2200" dirty="0">
                <a:effectLst/>
                <a:latin typeface="MinionPro"/>
              </a:rPr>
              <a:t>, 32 classifica­tion channels were proposed for putative RSs extracted from a local analysis of 560 WGS breast cancers </a:t>
            </a:r>
          </a:p>
          <a:p>
            <a:pPr lvl="1"/>
            <a:r>
              <a:rPr lang="en-GB" sz="1800" dirty="0">
                <a:effectLst/>
                <a:latin typeface="MinionPro"/>
              </a:rPr>
              <a:t>The channels took into account how the rearrangement breakpoints were regionally clustered, </a:t>
            </a:r>
          </a:p>
          <a:p>
            <a:pPr lvl="1"/>
            <a:r>
              <a:rPr lang="en-GB" sz="1800" dirty="0">
                <a:effectLst/>
                <a:latin typeface="MinionPro"/>
              </a:rPr>
              <a:t>the rearrangement type (for example, deletion, tandem duplication (TD), inversion or translocation) and </a:t>
            </a:r>
          </a:p>
          <a:p>
            <a:pPr lvl="1"/>
            <a:r>
              <a:rPr lang="en-GB" sz="1800" dirty="0">
                <a:effectLst/>
                <a:latin typeface="MinionPro"/>
              </a:rPr>
              <a:t>the rearrange­ment size. </a:t>
            </a:r>
            <a:endParaRPr lang="en-GB" dirty="0"/>
          </a:p>
          <a:p>
            <a:pPr lvl="1"/>
            <a:r>
              <a:rPr lang="en-GB" sz="1800" dirty="0">
                <a:effectLst/>
                <a:latin typeface="MinionPro"/>
              </a:rPr>
              <a:t>Three of the six identified RSs cor­related with tumour HRD: </a:t>
            </a:r>
          </a:p>
          <a:p>
            <a:pPr lvl="2"/>
            <a:r>
              <a:rPr lang="en-GB" sz="1600" dirty="0">
                <a:effectLst/>
                <a:latin typeface="MinionPro"/>
              </a:rPr>
              <a:t>cancers with </a:t>
            </a:r>
            <a:r>
              <a:rPr lang="en-GB" sz="1600" i="1" dirty="0">
                <a:effectLst/>
                <a:latin typeface="MinionPro"/>
              </a:rPr>
              <a:t>BRCA1 </a:t>
            </a:r>
            <a:r>
              <a:rPr lang="en-GB" sz="1600" dirty="0">
                <a:effectLst/>
                <a:latin typeface="MinionPro"/>
              </a:rPr>
              <a:t>but not </a:t>
            </a:r>
            <a:r>
              <a:rPr lang="en-GB" sz="1600" i="1" dirty="0">
                <a:effectLst/>
                <a:latin typeface="MinionPro"/>
              </a:rPr>
              <a:t>BRCA2 </a:t>
            </a:r>
            <a:r>
              <a:rPr lang="en-GB" sz="1600" dirty="0">
                <a:effectLst/>
                <a:latin typeface="MinionPro"/>
              </a:rPr>
              <a:t>mutations displayed high numbers of RS3 small TDs (less than 10 kb), </a:t>
            </a:r>
          </a:p>
          <a:p>
            <a:pPr lvl="2"/>
            <a:r>
              <a:rPr lang="en-GB" sz="1600" dirty="0">
                <a:effectLst/>
                <a:latin typeface="MinionPro"/>
              </a:rPr>
              <a:t>cancers with </a:t>
            </a:r>
            <a:r>
              <a:rPr lang="en-GB" sz="1600" i="1" dirty="0">
                <a:effectLst/>
                <a:latin typeface="MinionPro"/>
              </a:rPr>
              <a:t>BRCA1 </a:t>
            </a:r>
            <a:r>
              <a:rPr lang="en-GB" sz="1600" dirty="0">
                <a:effectLst/>
                <a:latin typeface="MinionPro"/>
              </a:rPr>
              <a:t>or </a:t>
            </a:r>
            <a:r>
              <a:rPr lang="en-GB" sz="1600" i="1" dirty="0">
                <a:effectLst/>
                <a:latin typeface="MinionPro"/>
              </a:rPr>
              <a:t>BRCA2 </a:t>
            </a:r>
            <a:r>
              <a:rPr lang="en-GB" sz="1600" dirty="0">
                <a:effectLst/>
                <a:latin typeface="MinionPro"/>
              </a:rPr>
              <a:t>mutations showed a substantial number of RS5 deletions (less than 10 kb). </a:t>
            </a:r>
          </a:p>
          <a:p>
            <a:pPr lvl="2"/>
            <a:r>
              <a:rPr lang="en-GB" sz="1600" dirty="0">
                <a:effectLst/>
                <a:latin typeface="MinionPro"/>
              </a:rPr>
              <a:t>The cause of RS1 long TDs (more than 100 kb), also associated with HRD, was not known. </a:t>
            </a:r>
          </a:p>
          <a:p>
            <a:r>
              <a:rPr lang="en-GB" sz="2200" dirty="0">
                <a:effectLst/>
                <a:latin typeface="MinionPro"/>
              </a:rPr>
              <a:t>The number of RSs was recently extended to 15. The 32­-channel classification scheme</a:t>
            </a:r>
            <a:r>
              <a:rPr lang="en-GB" sz="2200" dirty="0">
                <a:solidFill>
                  <a:srgbClr val="3A689B"/>
                </a:solidFill>
                <a:effectLst/>
                <a:latin typeface="MinionPro"/>
              </a:rPr>
              <a:t> </a:t>
            </a:r>
            <a:r>
              <a:rPr lang="en-GB" sz="2200" dirty="0">
                <a:effectLst/>
                <a:latin typeface="MinionPro"/>
              </a:rPr>
              <a:t>has also been used to report signatures in liver and ovarian cancer cohorts. </a:t>
            </a:r>
            <a:endParaRPr lang="en-GB" dirty="0"/>
          </a:p>
          <a:p>
            <a:r>
              <a:rPr lang="en-GB" sz="2200" dirty="0">
                <a:latin typeface="MinionPro"/>
              </a:rPr>
              <a:t>U</a:t>
            </a:r>
            <a:r>
              <a:rPr lang="en-GB" sz="2200" dirty="0">
                <a:effectLst/>
                <a:latin typeface="MinionPro"/>
              </a:rPr>
              <a:t>sing a </a:t>
            </a:r>
            <a:r>
              <a:rPr lang="en-GB" sz="2200" dirty="0">
                <a:effectLst/>
                <a:latin typeface="ITCSymbolStd"/>
              </a:rPr>
              <a:t>hierarchical Dirichlet process</a:t>
            </a:r>
            <a:r>
              <a:rPr lang="en-GB" sz="2200" dirty="0">
                <a:effectLst/>
                <a:latin typeface="MinionPro"/>
              </a:rPr>
              <a:t>, the </a:t>
            </a:r>
            <a:r>
              <a:rPr lang="en-GB" sz="2200" dirty="0" err="1">
                <a:effectLst/>
                <a:latin typeface="MinionPro"/>
              </a:rPr>
              <a:t>Pan­Cancer</a:t>
            </a:r>
            <a:r>
              <a:rPr lang="en-GB" sz="2200" dirty="0">
                <a:effectLst/>
                <a:latin typeface="MinionPro"/>
              </a:rPr>
              <a:t> Analysis of Whole Genomes (PCAWG) Structural Variation Working Group reported 16 RSs in a global analysis of ~2,559 WGS primary cancers, involving ~150,000 structural variations </a:t>
            </a:r>
            <a:endParaRPr lang="en-GB" sz="22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672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CE12-7E6C-CABC-90CE-46168D6F4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pPr algn="ctr"/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6077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3A8E-D061-BED6-41C4-9A43FA30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cap="none" dirty="0"/>
              <a:t>Mutational signature</a:t>
            </a:r>
            <a:br>
              <a:rPr lang="en-GB" cap="none" dirty="0"/>
            </a:br>
            <a:r>
              <a:rPr lang="en-GB" sz="4000" cap="none" dirty="0"/>
              <a:t>- </a:t>
            </a:r>
            <a:r>
              <a:rPr lang="en-GB" sz="2200" cap="none" dirty="0">
                <a:solidFill>
                  <a:srgbClr val="141413"/>
                </a:solidFill>
                <a:effectLst/>
                <a:latin typeface="Helvetica" pitchFamily="2" charset="0"/>
              </a:rPr>
              <a:t>a physiological readout of the biological history of a cancer</a:t>
            </a:r>
            <a:endParaRPr lang="en-GB" sz="40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1D96-489D-4688-3F7F-6CA03EF4C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1137"/>
            <a:ext cx="10515600" cy="333161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1414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Mutational signatures provides an account of the mechanism and the degree to which it has been affected by this perturbation (historic and ongoing). 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Driver mutations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1414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Somatic mutations that are causally implicated in oncogenesis and that confer 	selective advantages during the evolution of a cancer.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Passenger mutations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1414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may not be causative of cancer development but that are a rich source of historical 	information.</a:t>
            </a:r>
          </a:p>
          <a:p>
            <a:endParaRPr lang="en-GB" sz="2000" dirty="0">
              <a:solidFill>
                <a:srgbClr val="14141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0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F9D2-AFDA-C470-905B-F92B0852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6281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GB" cap="none" dirty="0"/>
              <a:t>Mutational signature</a:t>
            </a:r>
            <a:br>
              <a:rPr lang="en-GB" cap="none" dirty="0"/>
            </a:br>
            <a:r>
              <a:rPr lang="en-GB" sz="3600" cap="none" dirty="0"/>
              <a:t>- </a:t>
            </a:r>
            <a:r>
              <a:rPr lang="en-GB" sz="2200" cap="none" dirty="0">
                <a:solidFill>
                  <a:srgbClr val="141413"/>
                </a:solidFill>
                <a:effectLst/>
                <a:latin typeface="Helvetica" pitchFamily="2" charset="0"/>
              </a:rPr>
              <a:t>a physiological readout of the biological history of a cancer</a:t>
            </a:r>
            <a:endParaRPr lang="en-GB" sz="40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5892-B7BC-3D27-7F26-7D3E5BBE0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3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1414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“The collective somatic mutations observed in a cancer are the outcome of multiple mutagenic processes that have been operative over the lifetime of a patient.”</a:t>
            </a:r>
          </a:p>
          <a:p>
            <a:pPr marL="0" indent="0">
              <a:buNone/>
            </a:pPr>
            <a:endParaRPr lang="en-GB" dirty="0">
              <a:solidFill>
                <a:srgbClr val="14141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Each mutagenic process leaves behind –</a:t>
            </a: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 mutational signature, which comprises –</a:t>
            </a:r>
          </a:p>
          <a:p>
            <a:pPr lvl="2"/>
            <a:r>
              <a:rPr lang="en-GB" sz="2100" dirty="0">
                <a:latin typeface="Calibri" panose="020F0502020204030204" pitchFamily="34" charset="0"/>
                <a:cs typeface="Calibri" panose="020F0502020204030204" pitchFamily="34" charset="0"/>
              </a:rPr>
              <a:t>Type of DNA damage(s)</a:t>
            </a:r>
          </a:p>
          <a:p>
            <a:pPr lvl="2"/>
            <a:r>
              <a:rPr lang="en-GB" sz="2100" dirty="0">
                <a:latin typeface="Calibri" panose="020F0502020204030204" pitchFamily="34" charset="0"/>
                <a:cs typeface="Calibri" panose="020F0502020204030204" pitchFamily="34" charset="0"/>
              </a:rPr>
              <a:t>DNA repair process(s)</a:t>
            </a:r>
          </a:p>
          <a:p>
            <a:pPr lvl="1"/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In relation to e</a:t>
            </a:r>
            <a:r>
              <a:rPr lang="en-GB" dirty="0">
                <a:solidFill>
                  <a:srgbClr val="1414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xogenous and endogenous DNA damaging agents, as well as by the DNA replicative mechanisms</a:t>
            </a:r>
          </a:p>
          <a:p>
            <a:pPr lvl="2"/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result is –</a:t>
            </a:r>
          </a:p>
          <a:p>
            <a:pPr lvl="2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Base substitution</a:t>
            </a:r>
          </a:p>
          <a:p>
            <a:pPr lvl="2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Insertions and deletions</a:t>
            </a:r>
          </a:p>
          <a:p>
            <a:pPr lvl="2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Structural variation</a:t>
            </a:r>
          </a:p>
        </p:txBody>
      </p:sp>
    </p:spTree>
    <p:extLst>
      <p:ext uri="{BB962C8B-B14F-4D97-AF65-F5344CB8AC3E}">
        <p14:creationId xmlns:p14="http://schemas.microsoft.com/office/powerpoint/2010/main" val="419139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1F8FC-6606-373D-1EBB-39B1758B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400" cap="none" dirty="0"/>
              <a:t>Mutational processes can be endogenous or exogenous</a:t>
            </a:r>
          </a:p>
        </p:txBody>
      </p:sp>
      <p:pic>
        <p:nvPicPr>
          <p:cNvPr id="3074" name="Picture 2" descr="Fig. 4">
            <a:extLst>
              <a:ext uri="{FF2B5EF4-FFF2-40B4-BE49-F238E27FC236}">
                <a16:creationId xmlns:a16="http://schemas.microsoft.com/office/drawing/2014/main" id="{BC3D54B3-84D4-7066-3D59-E2C431B49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090" y="2319130"/>
            <a:ext cx="8451944" cy="350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33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96ED-2D54-EC51-EF89-A9E702E4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65" y="365125"/>
            <a:ext cx="11215125" cy="1325563"/>
          </a:xfrm>
        </p:spPr>
        <p:txBody>
          <a:bodyPr>
            <a:normAutofit/>
          </a:bodyPr>
          <a:lstStyle/>
          <a:p>
            <a:pPr algn="ctr"/>
            <a:r>
              <a:rPr lang="en-GB" sz="3600" cap="none" dirty="0"/>
              <a:t>The extent of mutational process leaves its signature behind</a:t>
            </a:r>
          </a:p>
        </p:txBody>
      </p:sp>
      <p:pic>
        <p:nvPicPr>
          <p:cNvPr id="5" name="Picture 4" descr="A diagram of dna damage&#10;&#10;Description automatically generated">
            <a:extLst>
              <a:ext uri="{FF2B5EF4-FFF2-40B4-BE49-F238E27FC236}">
                <a16:creationId xmlns:a16="http://schemas.microsoft.com/office/drawing/2014/main" id="{B80EECCD-1314-607B-1F9E-A14A1AB42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572" y="1769711"/>
            <a:ext cx="7666856" cy="501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00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18BD-2C5B-8097-7DFB-D42327A0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6750"/>
            <a:ext cx="10058400" cy="1609344"/>
          </a:xfrm>
        </p:spPr>
        <p:txBody>
          <a:bodyPr>
            <a:noAutofit/>
          </a:bodyPr>
          <a:lstStyle/>
          <a:p>
            <a:pPr algn="ctr"/>
            <a:r>
              <a:rPr lang="en-GB" sz="3200" b="0" i="0" cap="non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Rockwell" panose="02060603020205020403" pitchFamily="18" charset="77"/>
              </a:rPr>
              <a:t>The final mutational portrait is the sum of all of the different mutational processes</a:t>
            </a:r>
            <a:r>
              <a:rPr lang="en-GB" sz="3200" cap="none" dirty="0">
                <a:latin typeface="Rockwell" panose="02060603020205020403" pitchFamily="18" charset="77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80630-8486-EA2C-1641-B8EB8046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3541" y="1941207"/>
            <a:ext cx="3478459" cy="4351338"/>
          </a:xfrm>
        </p:spPr>
        <p:txBody>
          <a:bodyPr>
            <a:normAutofit/>
          </a:bodyPr>
          <a:lstStyle/>
          <a:p>
            <a:r>
              <a:rPr lang="en-GB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Historical mutational processes are no longer active.</a:t>
            </a:r>
          </a:p>
          <a:p>
            <a:r>
              <a:rPr lang="en-GB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Ongoing mutational processes reflect active biological processes in the cancer that could be exploited either as biomarkers to monitor treatment response or as therapeutic anticancer targets.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898D14-3D34-C2C1-4C36-11F2D6B6B579}"/>
              </a:ext>
            </a:extLst>
          </p:cNvPr>
          <p:cNvGrpSpPr/>
          <p:nvPr/>
        </p:nvGrpSpPr>
        <p:grpSpPr>
          <a:xfrm>
            <a:off x="218661" y="1646057"/>
            <a:ext cx="8617807" cy="5225195"/>
            <a:chOff x="0" y="1632804"/>
            <a:chExt cx="8617807" cy="5225195"/>
          </a:xfrm>
        </p:grpSpPr>
        <p:pic>
          <p:nvPicPr>
            <p:cNvPr id="2050" name="Picture 2" descr="figure 1">
              <a:extLst>
                <a:ext uri="{FF2B5EF4-FFF2-40B4-BE49-F238E27FC236}">
                  <a16:creationId xmlns:a16="http://schemas.microsoft.com/office/drawing/2014/main" id="{BE7A33E2-0F0A-A3A7-F2EB-0DF7E627F6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860961"/>
              <a:ext cx="6570002" cy="4997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D16474A-75D5-BB97-B2AA-F3FADC3E47F0}"/>
                </a:ext>
              </a:extLst>
            </p:cNvPr>
            <p:cNvSpPr txBox="1"/>
            <p:nvPr/>
          </p:nvSpPr>
          <p:spPr>
            <a:xfrm>
              <a:off x="1679713" y="1632804"/>
              <a:ext cx="17436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Deamination of </a:t>
              </a:r>
            </a:p>
            <a:p>
              <a:pPr algn="ctr"/>
              <a:r>
                <a:rPr lang="en-GB" sz="1200" dirty="0"/>
                <a:t>methylation on 5mC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32D79F-2463-726C-A61F-957B2C11C9DA}"/>
                </a:ext>
              </a:extLst>
            </p:cNvPr>
            <p:cNvSpPr txBox="1"/>
            <p:nvPr/>
          </p:nvSpPr>
          <p:spPr>
            <a:xfrm>
              <a:off x="2939620" y="2686352"/>
              <a:ext cx="1305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Smoking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CD97FF-1C44-D4CB-75F5-85B348F093A3}"/>
                </a:ext>
              </a:extLst>
            </p:cNvPr>
            <p:cNvSpPr txBox="1"/>
            <p:nvPr/>
          </p:nvSpPr>
          <p:spPr>
            <a:xfrm>
              <a:off x="3777819" y="2933569"/>
              <a:ext cx="1305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Burst of APOBECs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2E6F82-AF5F-2C4B-21EB-F4AF82427C73}"/>
                </a:ext>
              </a:extLst>
            </p:cNvPr>
            <p:cNvSpPr txBox="1"/>
            <p:nvPr/>
          </p:nvSpPr>
          <p:spPr>
            <a:xfrm>
              <a:off x="4790661" y="1941207"/>
              <a:ext cx="14468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Faulty DNA repair pathway(s)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2ABC4D-9742-69DB-7353-4557D80FCF6F}"/>
                </a:ext>
              </a:extLst>
            </p:cNvPr>
            <p:cNvSpPr txBox="1"/>
            <p:nvPr/>
          </p:nvSpPr>
          <p:spPr>
            <a:xfrm>
              <a:off x="6683829" y="2645229"/>
              <a:ext cx="13338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Likely clonal</a:t>
              </a:r>
            </a:p>
            <a:p>
              <a:r>
                <a:rPr lang="en-GB" sz="1400" dirty="0"/>
                <a:t>Pre-metastatic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E4F7F0-76AA-0698-3338-FA51920D20FF}"/>
                </a:ext>
              </a:extLst>
            </p:cNvPr>
            <p:cNvSpPr txBox="1"/>
            <p:nvPr/>
          </p:nvSpPr>
          <p:spPr>
            <a:xfrm>
              <a:off x="6570002" y="4810405"/>
              <a:ext cx="2047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Clonal and/or </a:t>
              </a:r>
              <a:r>
                <a:rPr lang="en-GB" sz="1400" dirty="0" err="1"/>
                <a:t>subclonal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8993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6D6E-9A26-1C11-2094-659C494E6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9" y="126586"/>
            <a:ext cx="10612090" cy="1325563"/>
          </a:xfrm>
        </p:spPr>
        <p:txBody>
          <a:bodyPr>
            <a:normAutofit/>
          </a:bodyPr>
          <a:lstStyle/>
          <a:p>
            <a:pPr algn="ctr"/>
            <a:r>
              <a:rPr lang="en-GB" sz="3600" cap="none" dirty="0"/>
              <a:t>Mutational processes can be inherited or acquired during oncogenesis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D7672-1359-03F4-B796-2E874E2B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5860" y="2064164"/>
            <a:ext cx="3057939" cy="4351338"/>
          </a:xfrm>
        </p:spPr>
        <p:txBody>
          <a:bodyPr>
            <a:normAutofit/>
          </a:bodyPr>
          <a:lstStyle/>
          <a:p>
            <a:r>
              <a:rPr lang="en-GB" sz="1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An individual’s unique mutational signature is a record of the types of DNA alterations sustained throughout their lifetime </a:t>
            </a:r>
          </a:p>
          <a:p>
            <a:r>
              <a:rPr lang="en-GB" sz="1800" dirty="0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C</a:t>
            </a:r>
            <a:r>
              <a:rPr lang="en-GB" sz="1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an be studied to identify unique patterns of </a:t>
            </a:r>
            <a:r>
              <a:rPr lang="en-GB" sz="18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etiology</a:t>
            </a:r>
            <a:r>
              <a:rPr lang="en-GB" sz="1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-specific alterations, including carcinogens or DNA repair pathway defects, the latter of which can be inherited or acquired during oncogenesis.</a:t>
            </a:r>
            <a:endParaRPr lang="en-GB" sz="1800" dirty="0"/>
          </a:p>
        </p:txBody>
      </p:sp>
      <p:pic>
        <p:nvPicPr>
          <p:cNvPr id="5122" name="Picture 2" descr="Fig. 1">
            <a:extLst>
              <a:ext uri="{FF2B5EF4-FFF2-40B4-BE49-F238E27FC236}">
                <a16:creationId xmlns:a16="http://schemas.microsoft.com/office/drawing/2014/main" id="{608C9A2E-AE66-E4D6-9023-FCB2C0BE1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09" y="1825625"/>
            <a:ext cx="6564458" cy="384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20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EB902-E957-C9B3-8AD0-52927D6F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4632"/>
            <a:ext cx="11416748" cy="1609344"/>
          </a:xfrm>
        </p:spPr>
        <p:txBody>
          <a:bodyPr>
            <a:normAutofit/>
          </a:bodyPr>
          <a:lstStyle/>
          <a:p>
            <a:pPr algn="ctr"/>
            <a:r>
              <a:rPr lang="en-GB" sz="4000" cap="none" dirty="0"/>
              <a:t>A few mutational signatures and </a:t>
            </a:r>
            <a:br>
              <a:rPr lang="en-GB" sz="4000" cap="none" dirty="0"/>
            </a:br>
            <a:r>
              <a:rPr lang="en-GB" sz="4000" cap="none" dirty="0"/>
              <a:t>their corresponding mutations processes</a:t>
            </a:r>
          </a:p>
        </p:txBody>
      </p:sp>
      <p:pic>
        <p:nvPicPr>
          <p:cNvPr id="3074" name="Picture 2" descr="figure 2">
            <a:extLst>
              <a:ext uri="{FF2B5EF4-FFF2-40B4-BE49-F238E27FC236}">
                <a16:creationId xmlns:a16="http://schemas.microsoft.com/office/drawing/2014/main" id="{C4127A54-F0CF-3D1D-8EA1-86B4B048BD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17"/>
          <a:stretch/>
        </p:blipFill>
        <p:spPr bwMode="auto">
          <a:xfrm>
            <a:off x="457200" y="3009693"/>
            <a:ext cx="5638800" cy="316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igure 2">
            <a:extLst>
              <a:ext uri="{FF2B5EF4-FFF2-40B4-BE49-F238E27FC236}">
                <a16:creationId xmlns:a16="http://schemas.microsoft.com/office/drawing/2014/main" id="{EA492C14-E3F9-32D4-03A6-C38E0AF5BB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83"/>
          <a:stretch/>
        </p:blipFill>
        <p:spPr bwMode="auto">
          <a:xfrm>
            <a:off x="6397488" y="2902226"/>
            <a:ext cx="5638800" cy="369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36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397D-E44E-F178-D2B3-330300899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GB" sz="4400" cap="none" dirty="0"/>
              <a:t>The algorithm for determining mutational signature</a:t>
            </a:r>
          </a:p>
        </p:txBody>
      </p:sp>
      <p:pic>
        <p:nvPicPr>
          <p:cNvPr id="4" name="Picture 2" descr="figure 1">
            <a:extLst>
              <a:ext uri="{FF2B5EF4-FFF2-40B4-BE49-F238E27FC236}">
                <a16:creationId xmlns:a16="http://schemas.microsoft.com/office/drawing/2014/main" id="{E8768782-90EC-C650-9C8C-B013C6D251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2" b="5518"/>
          <a:stretch/>
        </p:blipFill>
        <p:spPr bwMode="auto">
          <a:xfrm>
            <a:off x="268073" y="1851706"/>
            <a:ext cx="6149009" cy="464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9199E0-55C2-4910-9A5A-0F116F2F413F}"/>
              </a:ext>
            </a:extLst>
          </p:cNvPr>
          <p:cNvSpPr txBox="1"/>
          <p:nvPr/>
        </p:nvSpPr>
        <p:spPr>
          <a:xfrm>
            <a:off x="6551475" y="3429000"/>
            <a:ext cx="487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</a:t>
            </a:r>
            <a:r>
              <a:rPr lang="en-GB" dirty="0"/>
              <a:t>xposure (total number of mutations is a proxy of the amount of each signature)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102B8-C240-6C51-929D-E3EAD31FE0B2}"/>
              </a:ext>
            </a:extLst>
          </p:cNvPr>
          <p:cNvSpPr txBox="1"/>
          <p:nvPr/>
        </p:nvSpPr>
        <p:spPr>
          <a:xfrm>
            <a:off x="6551475" y="5777948"/>
            <a:ext cx="364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</a:t>
            </a:r>
            <a:r>
              <a:rPr lang="en-GB" dirty="0"/>
              <a:t>atalogue (final mutational profile)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E533F-9472-E07E-BA13-1E63C33C8826}"/>
              </a:ext>
            </a:extLst>
          </p:cNvPr>
          <p:cNvSpPr txBox="1"/>
          <p:nvPr/>
        </p:nvSpPr>
        <p:spPr>
          <a:xfrm>
            <a:off x="6551475" y="4714777"/>
            <a:ext cx="1136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</a:t>
            </a:r>
            <a:r>
              <a:rPr lang="en-GB" dirty="0"/>
              <a:t>ignature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A2A91-D691-F503-246E-EBC6688EC486}"/>
              </a:ext>
            </a:extLst>
          </p:cNvPr>
          <p:cNvSpPr txBox="1"/>
          <p:nvPr/>
        </p:nvSpPr>
        <p:spPr>
          <a:xfrm>
            <a:off x="6486159" y="2206091"/>
            <a:ext cx="58255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GB" sz="17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atalogue ≈ </a:t>
            </a:r>
            <a:r>
              <a:rPr lang="en-GB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17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ignature × </a:t>
            </a:r>
            <a:r>
              <a:rPr lang="en-GB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sz="17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xposure</a:t>
            </a:r>
          </a:p>
        </p:txBody>
      </p:sp>
    </p:spTree>
    <p:extLst>
      <p:ext uri="{BB962C8B-B14F-4D97-AF65-F5344CB8AC3E}">
        <p14:creationId xmlns:p14="http://schemas.microsoft.com/office/powerpoint/2010/main" val="3211601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2824</TotalTime>
  <Words>1490</Words>
  <Application>Microsoft Macintosh PowerPoint</Application>
  <PresentationFormat>Widescreen</PresentationFormat>
  <Paragraphs>116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Aptos</vt:lpstr>
      <vt:lpstr>Arial</vt:lpstr>
      <vt:lpstr>Calibri</vt:lpstr>
      <vt:lpstr>Courier New</vt:lpstr>
      <vt:lpstr>DiverdaSansCom</vt:lpstr>
      <vt:lpstr>Harding</vt:lpstr>
      <vt:lpstr>Helvetica</vt:lpstr>
      <vt:lpstr>ITCSymbolStd</vt:lpstr>
      <vt:lpstr>MinionPro</vt:lpstr>
      <vt:lpstr>Rockwell</vt:lpstr>
      <vt:lpstr>Rockwell Condensed</vt:lpstr>
      <vt:lpstr>Rockwell Extra Bold</vt:lpstr>
      <vt:lpstr>Wingdings</vt:lpstr>
      <vt:lpstr>Wood Type</vt:lpstr>
      <vt:lpstr>Mutational signatures</vt:lpstr>
      <vt:lpstr>Mutational signature - a physiological readout of the biological history of a cancer</vt:lpstr>
      <vt:lpstr>Mutational signature - a physiological readout of the biological history of a cancer</vt:lpstr>
      <vt:lpstr>Mutational processes can be endogenous or exogenous</vt:lpstr>
      <vt:lpstr>The extent of mutational process leaves its signature behind</vt:lpstr>
      <vt:lpstr>The final mutational portrait is the sum of all of the different mutational processes </vt:lpstr>
      <vt:lpstr>Mutational processes can be inherited or acquired during oncogenesis</vt:lpstr>
      <vt:lpstr>A few mutational signatures and  their corresponding mutations processes</vt:lpstr>
      <vt:lpstr>The algorithm for determining mutational signature</vt:lpstr>
      <vt:lpstr>Signature × Exposure ≈ Catalogue </vt:lpstr>
      <vt:lpstr>Determining mutational signatures is a multiple-solution problem</vt:lpstr>
      <vt:lpstr>Power for signature detection with different sequencing approaches </vt:lpstr>
      <vt:lpstr>Approaches</vt:lpstr>
      <vt:lpstr>Single Base Substitution signature 6 to 96 channels</vt:lpstr>
      <vt:lpstr>Single Base Substitution signatures</vt:lpstr>
      <vt:lpstr>ID signatures</vt:lpstr>
      <vt:lpstr>Rearrangement signatures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Hasan, A M Mahedi</dc:creator>
  <cp:lastModifiedBy>Hasan, A M Mahedi</cp:lastModifiedBy>
  <cp:revision>100</cp:revision>
  <dcterms:created xsi:type="dcterms:W3CDTF">2024-07-01T11:25:11Z</dcterms:created>
  <dcterms:modified xsi:type="dcterms:W3CDTF">2025-01-13T15:23:10Z</dcterms:modified>
</cp:coreProperties>
</file>