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3A13"/>
    <a:srgbClr val="A4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46143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325605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043F2-8834-467E-BCC4-00B893C493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7132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3787431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043F2-8834-467E-BCC4-00B893C493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0997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2094617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93362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74717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687892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FFBA7D-8BC3-4816-86EE-A10211220EAD}"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55573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302624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FFBA7D-8BC3-4816-86EE-A10211220EAD}"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74891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FFBA7D-8BC3-4816-86EE-A10211220EAD}"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741774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FBA7D-8BC3-4816-86EE-A10211220EAD}"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417414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35495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FFBA7D-8BC3-4816-86EE-A10211220EAD}"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043F2-8834-467E-BCC4-00B893C4933E}" type="slidenum">
              <a:rPr lang="en-IN" smtClean="0"/>
              <a:t>‹#›</a:t>
            </a:fld>
            <a:endParaRPr lang="en-IN"/>
          </a:p>
        </p:txBody>
      </p:sp>
    </p:spTree>
    <p:extLst>
      <p:ext uri="{BB962C8B-B14F-4D97-AF65-F5344CB8AC3E}">
        <p14:creationId xmlns:p14="http://schemas.microsoft.com/office/powerpoint/2010/main" val="127764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FFBA7D-8BC3-4816-86EE-A10211220EAD}" type="datetimeFigureOut">
              <a:rPr lang="en-IN" smtClean="0"/>
              <a:t>08-10-2023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043F2-8834-467E-BCC4-00B893C4933E}" type="slidenum">
              <a:rPr lang="en-IN" smtClean="0"/>
              <a:t>‹#›</a:t>
            </a:fld>
            <a:endParaRPr lang="en-IN"/>
          </a:p>
        </p:txBody>
      </p:sp>
    </p:spTree>
    <p:extLst>
      <p:ext uri="{BB962C8B-B14F-4D97-AF65-F5344CB8AC3E}">
        <p14:creationId xmlns:p14="http://schemas.microsoft.com/office/powerpoint/2010/main" val="2573565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2697-6F24-FAFF-91DC-E4A9C73352DF}"/>
              </a:ext>
            </a:extLst>
          </p:cNvPr>
          <p:cNvSpPr>
            <a:spLocks noGrp="1"/>
          </p:cNvSpPr>
          <p:nvPr>
            <p:ph type="ctrTitle"/>
          </p:nvPr>
        </p:nvSpPr>
        <p:spPr>
          <a:xfrm>
            <a:off x="1209675" y="-971550"/>
            <a:ext cx="10199687" cy="2352675"/>
          </a:xfrm>
        </p:spPr>
        <p:txBody>
          <a:bodyPr>
            <a:normAutofit/>
          </a:bodyPr>
          <a:lstStyle/>
          <a:p>
            <a:r>
              <a:rPr lang="en-IN" sz="4800" b="1" dirty="0"/>
              <a:t>EVERYTHING STARTS WITH WATER !!</a:t>
            </a:r>
          </a:p>
        </p:txBody>
      </p:sp>
      <p:sp>
        <p:nvSpPr>
          <p:cNvPr id="3" name="Subtitle 2">
            <a:extLst>
              <a:ext uri="{FF2B5EF4-FFF2-40B4-BE49-F238E27FC236}">
                <a16:creationId xmlns:a16="http://schemas.microsoft.com/office/drawing/2014/main" id="{9B52D50E-F590-CF69-0561-E738B813E97C}"/>
              </a:ext>
            </a:extLst>
          </p:cNvPr>
          <p:cNvSpPr>
            <a:spLocks noGrp="1"/>
          </p:cNvSpPr>
          <p:nvPr>
            <p:ph type="subTitle" idx="1"/>
          </p:nvPr>
        </p:nvSpPr>
        <p:spPr>
          <a:xfrm>
            <a:off x="2589213" y="2233914"/>
            <a:ext cx="8915399" cy="3669749"/>
          </a:xfrm>
        </p:spPr>
        <p:txBody>
          <a:bodyPr>
            <a:normAutofit lnSpcReduction="10000"/>
          </a:bodyPr>
          <a:lstStyle/>
          <a:p>
            <a:pPr algn="just"/>
            <a:r>
              <a:rPr lang="en-US" sz="2400" dirty="0">
                <a:latin typeface="+mj-lt"/>
                <a:cs typeface="Arial" panose="020B0604020202020204" pitchFamily="34" charset="0"/>
              </a:rPr>
              <a:t>TEAM NAME: AQUADUX</a:t>
            </a:r>
          </a:p>
          <a:p>
            <a:pPr algn="just"/>
            <a:r>
              <a:rPr lang="en-US" sz="2400" dirty="0">
                <a:latin typeface="+mj-lt"/>
                <a:cs typeface="Arial" panose="020B0604020202020204" pitchFamily="34" charset="0"/>
              </a:rPr>
              <a:t>OBJECTIVE:</a:t>
            </a:r>
          </a:p>
          <a:p>
            <a:pPr marL="285750" indent="-285750" algn="just">
              <a:buFont typeface="Wingdings" panose="05000000000000000000" pitchFamily="2" charset="2"/>
              <a:buChar char="§"/>
            </a:pPr>
            <a:r>
              <a:rPr lang="en-US" dirty="0">
                <a:cs typeface="Arial" panose="020B0604020202020204" pitchFamily="34" charset="0"/>
              </a:rPr>
              <a:t>We are </a:t>
            </a:r>
            <a:r>
              <a:rPr lang="en-US" dirty="0" err="1">
                <a:cs typeface="Arial" panose="020B0604020202020204" pitchFamily="34" charset="0"/>
              </a:rPr>
              <a:t>Aquadox</a:t>
            </a:r>
            <a:r>
              <a:rPr lang="en-US" dirty="0">
                <a:cs typeface="Arial" panose="020B0604020202020204" pitchFamily="34" charset="0"/>
              </a:rPr>
              <a:t> team , we are going to showcase a visual tool to better understand about the water across the entire earth system.</a:t>
            </a:r>
          </a:p>
          <a:p>
            <a:pPr marL="285750" indent="-285750" algn="just">
              <a:buFont typeface="Wingdings" panose="05000000000000000000" pitchFamily="2" charset="2"/>
              <a:buChar char="§"/>
            </a:pPr>
            <a:r>
              <a:rPr lang="en-US" dirty="0">
                <a:cs typeface="Arial" panose="020B0604020202020204" pitchFamily="34" charset="0"/>
              </a:rPr>
              <a:t>Our challenge is to create a compelling visual tool that uses data from NASA satellites to help elementary, middle, or high school students better understand the complete path of water across the entire Earth system and how the availability of this critical resource is affected by our changing climate. </a:t>
            </a:r>
          </a:p>
          <a:p>
            <a:pPr marL="285750" indent="-285750" algn="just">
              <a:buFont typeface="Wingdings" panose="05000000000000000000" pitchFamily="2" charset="2"/>
              <a:buChar char="§"/>
            </a:pPr>
            <a:r>
              <a:rPr lang="en-US" dirty="0">
                <a:cs typeface="Arial" panose="020B0604020202020204" pitchFamily="34" charset="0"/>
              </a:rPr>
              <a:t>Here we created a website called “ AQUADUX “ which could be easy to learn that everything starts with water.</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2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EB41-94C3-002B-80F4-B591004FFF3B}"/>
              </a:ext>
            </a:extLst>
          </p:cNvPr>
          <p:cNvSpPr>
            <a:spLocks noGrp="1"/>
          </p:cNvSpPr>
          <p:nvPr>
            <p:ph type="title"/>
          </p:nvPr>
        </p:nvSpPr>
        <p:spPr>
          <a:xfrm>
            <a:off x="2592925" y="624110"/>
            <a:ext cx="8911687" cy="490315"/>
          </a:xfrm>
        </p:spPr>
        <p:txBody>
          <a:bodyPr>
            <a:normAutofit/>
          </a:bodyPr>
          <a:lstStyle/>
          <a:p>
            <a:r>
              <a:rPr lang="en-IN" sz="2400" dirty="0"/>
              <a:t>INTRODUCTION:</a:t>
            </a:r>
          </a:p>
        </p:txBody>
      </p:sp>
      <p:sp>
        <p:nvSpPr>
          <p:cNvPr id="3" name="Content Placeholder 2">
            <a:extLst>
              <a:ext uri="{FF2B5EF4-FFF2-40B4-BE49-F238E27FC236}">
                <a16:creationId xmlns:a16="http://schemas.microsoft.com/office/drawing/2014/main" id="{160C5CF7-1713-65FA-322D-3F1FECF2C9CF}"/>
              </a:ext>
            </a:extLst>
          </p:cNvPr>
          <p:cNvSpPr>
            <a:spLocks noGrp="1"/>
          </p:cNvSpPr>
          <p:nvPr>
            <p:ph idx="1"/>
          </p:nvPr>
        </p:nvSpPr>
        <p:spPr>
          <a:xfrm>
            <a:off x="2585499" y="1200150"/>
            <a:ext cx="8915400" cy="5429250"/>
          </a:xfrm>
        </p:spPr>
        <p:txBody>
          <a:bodyPr>
            <a:normAutofit/>
          </a:bodyPr>
          <a:lstStyle/>
          <a:p>
            <a:pPr algn="just">
              <a:buFont typeface="Wingdings" panose="05000000000000000000" pitchFamily="2" charset="2"/>
              <a:buChar char="§"/>
            </a:pPr>
            <a:r>
              <a:rPr lang="en-US" dirty="0"/>
              <a:t>Water is one of the natural resources, which are found in an adequate amount. It is an essential source for the existence of life on the planet </a:t>
            </a:r>
            <a:r>
              <a:rPr lang="en-US" dirty="0" err="1"/>
              <a:t>earth.From</a:t>
            </a:r>
            <a:r>
              <a:rPr lang="en-US" dirty="0"/>
              <a:t> here we can better understand the complete path of water across the entire Earth system.</a:t>
            </a:r>
          </a:p>
          <a:p>
            <a:pPr marL="0" indent="0" algn="just">
              <a:buNone/>
            </a:pPr>
            <a:r>
              <a:rPr lang="en-US" sz="2400" dirty="0">
                <a:latin typeface="+mj-lt"/>
              </a:rPr>
              <a:t>DISTRIBUTION OF WATER:</a:t>
            </a:r>
          </a:p>
          <a:p>
            <a:pPr algn="just">
              <a:buFont typeface="Wingdings" panose="05000000000000000000" pitchFamily="2" charset="2"/>
              <a:buChar char="§"/>
            </a:pPr>
            <a:r>
              <a:rPr lang="en-US" dirty="0"/>
              <a:t>The distribution of water on Earth is highly uneven. Approximately 97.5% of the Earth's water is found in the oceans, making it saline and unsuitable for most human and terrestrial uses.</a:t>
            </a:r>
          </a:p>
          <a:p>
            <a:pPr algn="just">
              <a:buFont typeface="Wingdings" panose="05000000000000000000" pitchFamily="2" charset="2"/>
              <a:buChar char="§"/>
            </a:pPr>
            <a:r>
              <a:rPr lang="en-US" dirty="0"/>
              <a:t> The remaining 2.5% is freshwater, with the majority of it stored in glaciers and ice caps (about 68.7%). The remaining freshwater is primarily found in groundwater (30.1%), while only a tiny fraction is available in surface water bodies such as rivers and lakes (0.3%). </a:t>
            </a:r>
          </a:p>
          <a:p>
            <a:pPr algn="just">
              <a:buFont typeface="Wingdings" panose="05000000000000000000" pitchFamily="2" charset="2"/>
              <a:buChar char="§"/>
            </a:pPr>
            <a:r>
              <a:rPr lang="en-US" dirty="0"/>
              <a:t>This uneven distribution poses challenges for accessing clean freshwater resources, with many regions facing water scarcity and competition for limited freshwater supplies, making sustainable water management a global concern.</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IN" dirty="0"/>
          </a:p>
        </p:txBody>
      </p:sp>
    </p:spTree>
    <p:extLst>
      <p:ext uri="{BB962C8B-B14F-4D97-AF65-F5344CB8AC3E}">
        <p14:creationId xmlns:p14="http://schemas.microsoft.com/office/powerpoint/2010/main" val="69059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6101-B2ED-1A7B-1B1F-846E294364CD}"/>
              </a:ext>
            </a:extLst>
          </p:cNvPr>
          <p:cNvSpPr>
            <a:spLocks noGrp="1"/>
          </p:cNvSpPr>
          <p:nvPr>
            <p:ph type="title"/>
          </p:nvPr>
        </p:nvSpPr>
        <p:spPr>
          <a:xfrm>
            <a:off x="2592925" y="624110"/>
            <a:ext cx="8911687" cy="547465"/>
          </a:xfrm>
        </p:spPr>
        <p:txBody>
          <a:bodyPr>
            <a:noAutofit/>
          </a:bodyPr>
          <a:lstStyle/>
          <a:p>
            <a:r>
              <a:rPr lang="en-US" sz="2400" dirty="0"/>
              <a:t>HOW WE GET FRESH WATER ?</a:t>
            </a:r>
            <a:br>
              <a:rPr lang="en-US" sz="2400" dirty="0"/>
            </a:br>
            <a:endParaRPr lang="en-IN" sz="2400" dirty="0"/>
          </a:p>
        </p:txBody>
      </p:sp>
      <p:sp>
        <p:nvSpPr>
          <p:cNvPr id="3" name="Content Placeholder 2">
            <a:extLst>
              <a:ext uri="{FF2B5EF4-FFF2-40B4-BE49-F238E27FC236}">
                <a16:creationId xmlns:a16="http://schemas.microsoft.com/office/drawing/2014/main" id="{078DDE9C-AF39-AE24-FD08-AA30C2A19B90}"/>
              </a:ext>
            </a:extLst>
          </p:cNvPr>
          <p:cNvSpPr>
            <a:spLocks noGrp="1"/>
          </p:cNvSpPr>
          <p:nvPr>
            <p:ph idx="1"/>
          </p:nvPr>
        </p:nvSpPr>
        <p:spPr>
          <a:xfrm>
            <a:off x="2693987" y="1171574"/>
            <a:ext cx="8915400" cy="5248275"/>
          </a:xfrm>
        </p:spPr>
        <p:txBody>
          <a:bodyPr>
            <a:normAutofit fontScale="92500"/>
          </a:bodyPr>
          <a:lstStyle/>
          <a:p>
            <a:pPr algn="just">
              <a:buFont typeface="Wingdings" panose="05000000000000000000" pitchFamily="2" charset="2"/>
              <a:buChar char="§"/>
            </a:pPr>
            <a:r>
              <a:rPr lang="en-US" dirty="0"/>
              <a:t>Freshwater is obtained through various natural processes and human activities. Rainwater can be stored and used for various non-potable purposes such as Precipitation, Surface Water, Groundwater, Atmospheric Water Generators (AWGs), Ice and Glacial Melting, Natural </a:t>
            </a:r>
            <a:r>
              <a:rPr lang="en-US" dirty="0" err="1"/>
              <a:t>Springs,etc</a:t>
            </a:r>
            <a:r>
              <a:rPr lang="en-US" dirty="0"/>
              <a:t>.</a:t>
            </a:r>
          </a:p>
          <a:p>
            <a:pPr algn="just">
              <a:buFont typeface="Wingdings" panose="05000000000000000000" pitchFamily="2" charset="2"/>
              <a:buChar char="§"/>
            </a:pPr>
            <a:r>
              <a:rPr lang="en-US" dirty="0"/>
              <a:t>Obtaining freshwater is a crucial aspect of human survival and development, and sustainable management of these sources is essential to ensure a reliable supply of clean water for drinking, agriculture, industry, and ecosystem health.</a:t>
            </a:r>
          </a:p>
          <a:p>
            <a:pPr marL="0" indent="0" algn="just">
              <a:buNone/>
            </a:pPr>
            <a:r>
              <a:rPr lang="en-US" sz="2400" dirty="0">
                <a:latin typeface="+mj-lt"/>
              </a:rPr>
              <a:t>GLOBAL WATER CYCLE:</a:t>
            </a:r>
          </a:p>
          <a:p>
            <a:pPr algn="just">
              <a:buFont typeface="Wingdings" panose="05000000000000000000" pitchFamily="2" charset="2"/>
              <a:buChar char="§"/>
            </a:pPr>
            <a:r>
              <a:rPr lang="en-US" dirty="0"/>
              <a:t>The global water cycle, also known as the hydrological cycle, is the continuous movement of water on, above, and below the Earth's surface. It describes the circulation and exchange of water between the atmosphere, land, oceans, and living organisms.</a:t>
            </a:r>
          </a:p>
          <a:p>
            <a:pPr algn="just">
              <a:buFont typeface="Wingdings" panose="05000000000000000000" pitchFamily="2" charset="2"/>
              <a:buChar char="§"/>
            </a:pPr>
            <a:r>
              <a:rPr lang="en-US" dirty="0"/>
              <a:t>The global water cycle is a dynamic and interconnected system that plays a vital role in regulating Earth's climate, providing freshwater for ecosystems and human use, and shaping landscapes. It is a delicate balance that can be influenced by climate change and human activities, emphasizing the need for responsible water resource management and conservation efforts.</a:t>
            </a:r>
          </a:p>
        </p:txBody>
      </p:sp>
    </p:spTree>
    <p:extLst>
      <p:ext uri="{BB962C8B-B14F-4D97-AF65-F5344CB8AC3E}">
        <p14:creationId xmlns:p14="http://schemas.microsoft.com/office/powerpoint/2010/main" val="1817609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13ED-13F2-843A-4636-AF291306C50E}"/>
              </a:ext>
            </a:extLst>
          </p:cNvPr>
          <p:cNvSpPr>
            <a:spLocks noGrp="1"/>
          </p:cNvSpPr>
          <p:nvPr>
            <p:ph type="title"/>
          </p:nvPr>
        </p:nvSpPr>
        <p:spPr>
          <a:xfrm>
            <a:off x="2592925" y="624110"/>
            <a:ext cx="8911687" cy="614140"/>
          </a:xfrm>
        </p:spPr>
        <p:txBody>
          <a:bodyPr>
            <a:noAutofit/>
          </a:bodyPr>
          <a:lstStyle/>
          <a:p>
            <a:r>
              <a:rPr lang="en-US" sz="2400" dirty="0"/>
              <a:t>CLIMATE CHANGE:</a:t>
            </a:r>
            <a:br>
              <a:rPr lang="en-US" sz="2400" dirty="0"/>
            </a:br>
            <a:endParaRPr lang="en-IN" sz="2400" dirty="0"/>
          </a:p>
        </p:txBody>
      </p:sp>
      <p:sp>
        <p:nvSpPr>
          <p:cNvPr id="3" name="Content Placeholder 2">
            <a:extLst>
              <a:ext uri="{FF2B5EF4-FFF2-40B4-BE49-F238E27FC236}">
                <a16:creationId xmlns:a16="http://schemas.microsoft.com/office/drawing/2014/main" id="{8B7C0C05-5B8E-041D-1E99-5BE249AF5CAE}"/>
              </a:ext>
            </a:extLst>
          </p:cNvPr>
          <p:cNvSpPr>
            <a:spLocks noGrp="1"/>
          </p:cNvSpPr>
          <p:nvPr>
            <p:ph idx="1"/>
          </p:nvPr>
        </p:nvSpPr>
        <p:spPr>
          <a:xfrm>
            <a:off x="2589212" y="1066800"/>
            <a:ext cx="8915400" cy="4844422"/>
          </a:xfrm>
        </p:spPr>
        <p:txBody>
          <a:bodyPr>
            <a:normAutofit/>
          </a:bodyPr>
          <a:lstStyle/>
          <a:p>
            <a:pPr algn="just">
              <a:buFont typeface="Wingdings" panose="05000000000000000000" pitchFamily="2" charset="2"/>
              <a:buChar char="§"/>
            </a:pPr>
            <a:r>
              <a:rPr lang="en-US" dirty="0"/>
              <a:t>Climate change refers to long-term alterations in the Earth's average weather patterns, primarily driven by human activities, such as the burning of fossil fuels and deforestation, which release greenhouse gases into the atmosphere. </a:t>
            </a:r>
          </a:p>
          <a:p>
            <a:pPr algn="just">
              <a:buFont typeface="Wingdings" panose="05000000000000000000" pitchFamily="2" charset="2"/>
              <a:buChar char="§"/>
            </a:pPr>
            <a:r>
              <a:rPr lang="en-US" dirty="0"/>
              <a:t>These changes have profound impacts on the planet, including significant consequences for the distribution, availability, and management of water resources. </a:t>
            </a:r>
          </a:p>
          <a:p>
            <a:pPr algn="just">
              <a:buFont typeface="Wingdings" panose="05000000000000000000" pitchFamily="2" charset="2"/>
              <a:buChar char="§"/>
            </a:pPr>
            <a:r>
              <a:rPr lang="en-US" dirty="0"/>
              <a:t>Addressing the impacts of climate change on water resources requires mitigation efforts to reduce greenhouse gas emissions, as well as adaptation strategies to manage and conserve water resources effectively. </a:t>
            </a:r>
          </a:p>
          <a:p>
            <a:pPr algn="just">
              <a:buFont typeface="Wingdings" panose="05000000000000000000" pitchFamily="2" charset="2"/>
              <a:buChar char="§"/>
            </a:pPr>
            <a:r>
              <a:rPr lang="en-US" dirty="0"/>
              <a:t>Sustainable water management practices, infrastructure improvements, and international cooperation are essential in mitigating the adverse effects of climate change on water and ensuring a reliable supply of freshwater for communities and ecosystems.</a:t>
            </a:r>
            <a:endParaRPr lang="en-IN" dirty="0"/>
          </a:p>
          <a:p>
            <a:pPr algn="just">
              <a:buFont typeface="Wingdings" panose="05000000000000000000" pitchFamily="2" charset="2"/>
              <a:buChar char="§"/>
            </a:pPr>
            <a:endParaRPr lang="en-IN" dirty="0"/>
          </a:p>
          <a:p>
            <a:pPr algn="just">
              <a:buFont typeface="Wingdings" panose="05000000000000000000" pitchFamily="2" charset="2"/>
              <a:buChar char="§"/>
            </a:pPr>
            <a:endParaRPr lang="en-IN" dirty="0"/>
          </a:p>
          <a:p>
            <a:pPr algn="just">
              <a:buFont typeface="Wingdings" panose="05000000000000000000" pitchFamily="2" charset="2"/>
              <a:buChar char="§"/>
            </a:pPr>
            <a:endParaRPr lang="en-IN" dirty="0"/>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323009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9D80-9F60-CE96-0111-DFDD9BDA3E5E}"/>
              </a:ext>
            </a:extLst>
          </p:cNvPr>
          <p:cNvSpPr>
            <a:spLocks noGrp="1"/>
          </p:cNvSpPr>
          <p:nvPr>
            <p:ph type="title"/>
          </p:nvPr>
        </p:nvSpPr>
        <p:spPr>
          <a:xfrm>
            <a:off x="2592925" y="624110"/>
            <a:ext cx="8911687" cy="494118"/>
          </a:xfrm>
        </p:spPr>
        <p:txBody>
          <a:bodyPr>
            <a:normAutofit fontScale="90000"/>
          </a:bodyPr>
          <a:lstStyle/>
          <a:p>
            <a:r>
              <a:rPr lang="en-IN" sz="2400" dirty="0"/>
              <a:t>WATER STORAGE:</a:t>
            </a:r>
            <a:br>
              <a:rPr lang="en-IN" sz="2400" dirty="0"/>
            </a:br>
            <a:endParaRPr lang="en-IN" sz="2400" dirty="0"/>
          </a:p>
        </p:txBody>
      </p:sp>
      <p:sp>
        <p:nvSpPr>
          <p:cNvPr id="3" name="Content Placeholder 2">
            <a:extLst>
              <a:ext uri="{FF2B5EF4-FFF2-40B4-BE49-F238E27FC236}">
                <a16:creationId xmlns:a16="http://schemas.microsoft.com/office/drawing/2014/main" id="{1818ED8E-6475-2F13-2240-D8B9F9BE5C9A}"/>
              </a:ext>
            </a:extLst>
          </p:cNvPr>
          <p:cNvSpPr>
            <a:spLocks noGrp="1"/>
          </p:cNvSpPr>
          <p:nvPr>
            <p:ph idx="1"/>
          </p:nvPr>
        </p:nvSpPr>
        <p:spPr>
          <a:xfrm>
            <a:off x="2447925" y="1118228"/>
            <a:ext cx="9056687" cy="5115662"/>
          </a:xfrm>
        </p:spPr>
        <p:txBody>
          <a:bodyPr>
            <a:normAutofit fontScale="92500" lnSpcReduction="10000"/>
          </a:bodyPr>
          <a:lstStyle/>
          <a:p>
            <a:pPr algn="just">
              <a:buFont typeface="Wingdings" panose="05000000000000000000" pitchFamily="2" charset="2"/>
              <a:buChar char="§"/>
            </a:pPr>
            <a:r>
              <a:rPr lang="en-US" sz="1900" dirty="0"/>
              <a:t>Water storage refers to the practice of storing water for various purposes, including human consumption, agriculture, industry, and environmental conservation. It plays a crucial role in ensuring a stable and reliable supply of freshwater. Let's learn about this briefly in the above video.</a:t>
            </a:r>
          </a:p>
          <a:p>
            <a:pPr algn="just">
              <a:buFont typeface="Wingdings" panose="05000000000000000000" pitchFamily="2" charset="2"/>
              <a:buChar char="§"/>
            </a:pPr>
            <a:r>
              <a:rPr lang="en-US" sz="1900" dirty="0"/>
              <a:t>Water storage is crucial for managing water resources effectively, ensuring water availability during dry spells, and safeguarding against water-related emergencies. Proper planning, maintenance, and sustainable practices are essential to maximize the benefits of water storage while minimizing environmental impacts and water wastage.</a:t>
            </a:r>
          </a:p>
          <a:p>
            <a:pPr marL="0" indent="0" algn="just">
              <a:buNone/>
            </a:pPr>
            <a:r>
              <a:rPr lang="en-IN" sz="2400" dirty="0"/>
              <a:t>TRACING THE WATER PATHS:</a:t>
            </a:r>
          </a:p>
          <a:p>
            <a:pPr algn="just">
              <a:buFont typeface="Wingdings" panose="05000000000000000000" pitchFamily="2" charset="2"/>
              <a:buChar char="§"/>
            </a:pPr>
            <a:r>
              <a:rPr lang="en-US" sz="1900" dirty="0"/>
              <a:t>Tracing water paths, also known as hydrological tracing, involves understanding and tracking the movement of water within the Earth's various systems, such as rivers, aquifers, and the atmosphere. This process is crucial for managing water resources, studying environmental impacts, and addressing water-related challenges.</a:t>
            </a:r>
          </a:p>
          <a:p>
            <a:pPr algn="just">
              <a:buFont typeface="Wingdings" panose="05000000000000000000" pitchFamily="2" charset="2"/>
              <a:buChar char="§"/>
            </a:pPr>
            <a:r>
              <a:rPr lang="en-US" sz="1900" dirty="0"/>
              <a:t>It is crucial for managing water resources, protecting water quality, and understanding the impacts of human activities and climate change on water systems.</a:t>
            </a:r>
          </a:p>
        </p:txBody>
      </p:sp>
    </p:spTree>
    <p:extLst>
      <p:ext uri="{BB962C8B-B14F-4D97-AF65-F5344CB8AC3E}">
        <p14:creationId xmlns:p14="http://schemas.microsoft.com/office/powerpoint/2010/main" val="1328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4667-ADFD-22B2-4934-C584B6EC12FA}"/>
              </a:ext>
            </a:extLst>
          </p:cNvPr>
          <p:cNvSpPr>
            <a:spLocks noGrp="1"/>
          </p:cNvSpPr>
          <p:nvPr>
            <p:ph type="title"/>
          </p:nvPr>
        </p:nvSpPr>
        <p:spPr>
          <a:xfrm>
            <a:off x="2592925" y="624110"/>
            <a:ext cx="8911687" cy="566515"/>
          </a:xfrm>
        </p:spPr>
        <p:txBody>
          <a:bodyPr>
            <a:normAutofit/>
          </a:bodyPr>
          <a:lstStyle/>
          <a:p>
            <a:r>
              <a:rPr lang="en-IN" sz="2400" dirty="0"/>
              <a:t>CONCLUSION:</a:t>
            </a:r>
          </a:p>
        </p:txBody>
      </p:sp>
      <p:sp>
        <p:nvSpPr>
          <p:cNvPr id="3" name="Content Placeholder 2">
            <a:extLst>
              <a:ext uri="{FF2B5EF4-FFF2-40B4-BE49-F238E27FC236}">
                <a16:creationId xmlns:a16="http://schemas.microsoft.com/office/drawing/2014/main" id="{44545743-DA87-46B3-0D49-A14EDFD6F155}"/>
              </a:ext>
            </a:extLst>
          </p:cNvPr>
          <p:cNvSpPr>
            <a:spLocks noGrp="1"/>
          </p:cNvSpPr>
          <p:nvPr>
            <p:ph idx="1"/>
          </p:nvPr>
        </p:nvSpPr>
        <p:spPr>
          <a:xfrm>
            <a:off x="2589212" y="1266825"/>
            <a:ext cx="8915400" cy="4644397"/>
          </a:xfrm>
        </p:spPr>
        <p:txBody>
          <a:bodyPr/>
          <a:lstStyle/>
          <a:p>
            <a:pPr marL="0" indent="0" algn="just">
              <a:buNone/>
            </a:pPr>
            <a:r>
              <a:rPr lang="en-US" dirty="0"/>
              <a:t>“Water is life’s matter and matrix, mother and medium.</a:t>
            </a:r>
          </a:p>
          <a:p>
            <a:pPr marL="0" indent="0" algn="just">
              <a:buNone/>
            </a:pPr>
            <a:r>
              <a:rPr lang="en-US" dirty="0"/>
              <a:t> There is no life without water.” </a:t>
            </a:r>
          </a:p>
          <a:p>
            <a:pPr marL="0" indent="0" algn="just">
              <a:buNone/>
            </a:pPr>
            <a:r>
              <a:rPr lang="en-US" dirty="0"/>
              <a:t>                                            – Albert Szent-Gyorgyi, M.D. Discoverer of Vitamin C</a:t>
            </a:r>
          </a:p>
          <a:p>
            <a:pPr algn="just">
              <a:buFont typeface="Wingdings" panose="05000000000000000000" pitchFamily="2" charset="2"/>
              <a:buChar char="§"/>
            </a:pPr>
            <a:r>
              <a:rPr lang="en-US" dirty="0"/>
              <a:t>To conclude, water is important for all living organisms on Earth. Not only humans but also animals and plants consume water. In our phenomenal world, water is a magical ingredient that sustains life. This important resource must be conserved and saved for the future. </a:t>
            </a:r>
          </a:p>
          <a:p>
            <a:pPr algn="just">
              <a:buFont typeface="Wingdings" panose="05000000000000000000" pitchFamily="2" charset="2"/>
              <a:buChar char="§"/>
            </a:pPr>
            <a:r>
              <a:rPr lang="en-US" dirty="0"/>
              <a:t>This website could help the </a:t>
            </a:r>
            <a:r>
              <a:rPr lang="en-US" dirty="0">
                <a:cs typeface="Arial" panose="020B0604020202020204" pitchFamily="34" charset="0"/>
              </a:rPr>
              <a:t>elementary, middle, or high school students better understand the complete path of water across the entire Earth system and how the availability of this critical resource is affected by our changing climate. </a:t>
            </a:r>
            <a:endParaRPr lang="en-IN" dirty="0"/>
          </a:p>
          <a:p>
            <a:pPr algn="just"/>
            <a:endParaRPr lang="en-IN" dirty="0"/>
          </a:p>
        </p:txBody>
      </p:sp>
    </p:spTree>
    <p:extLst>
      <p:ext uri="{BB962C8B-B14F-4D97-AF65-F5344CB8AC3E}">
        <p14:creationId xmlns:p14="http://schemas.microsoft.com/office/powerpoint/2010/main" val="20767275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311</TotalTime>
  <Words>928</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Wisp</vt:lpstr>
      <vt:lpstr>EVERYTHING STARTS WITH WATER !!</vt:lpstr>
      <vt:lpstr>INTRODUCTION:</vt:lpstr>
      <vt:lpstr>HOW WE GET FRESH WATER ? </vt:lpstr>
      <vt:lpstr>CLIMATE CHANGE: </vt:lpstr>
      <vt:lpstr>WATER STORAGE: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STARTS WITH WATER !!</dc:title>
  <dc:creator>A M Nanthini Devi</dc:creator>
  <cp:lastModifiedBy>A M Nanthini Devi</cp:lastModifiedBy>
  <cp:revision>3</cp:revision>
  <dcterms:created xsi:type="dcterms:W3CDTF">2023-10-08T03:35:52Z</dcterms:created>
  <dcterms:modified xsi:type="dcterms:W3CDTF">2023-10-08T08:47:27Z</dcterms:modified>
</cp:coreProperties>
</file>