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Times New Roman" charset="1" panose="02030502070405020303"/>
      <p:regular r:id="rId12"/>
    </p:embeddedFont>
    <p:embeddedFont>
      <p:font typeface="Times New Roman Bold" charset="1" panose="02030802070405020303"/>
      <p:regular r:id="rId13"/>
    </p:embeddedFont>
    <p:embeddedFont>
      <p:font typeface="Times New Roman Italics" charset="1" panose="02030502070405090303"/>
      <p:regular r:id="rId14"/>
    </p:embeddedFont>
    <p:embeddedFont>
      <p:font typeface="Times New Roman Bold Italics" charset="1" panose="02030802070405090303"/>
      <p:regular r:id="rId15"/>
    </p:embeddedFont>
    <p:embeddedFont>
      <p:font typeface="Times New Roman Medium" charset="1" panose="02030502070405020303"/>
      <p:regular r:id="rId16"/>
    </p:embeddedFont>
    <p:embeddedFont>
      <p:font typeface="Times New Roman Medium Italics" charset="1" panose="02030502070405090303"/>
      <p:regular r:id="rId17"/>
    </p:embeddedFont>
    <p:embeddedFont>
      <p:font typeface="Times New Roman Semi-Bold" charset="1" panose="02030702070405020303"/>
      <p:regular r:id="rId18"/>
    </p:embeddedFont>
    <p:embeddedFont>
      <p:font typeface="Times New Roman Semi-Bold Italics" charset="1" panose="02030702070405090303"/>
      <p:regular r:id="rId19"/>
    </p:embeddedFont>
    <p:embeddedFont>
      <p:font typeface="Times New Roman Ultra-Bold" charset="1" panose="020309020704050203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66825"/>
            <a:ext cx="10146620" cy="1597654"/>
          </a:xfrm>
          <a:prstGeom prst="rect">
            <a:avLst/>
          </a:prstGeom>
        </p:spPr>
        <p:txBody>
          <a:bodyPr anchor="t" rtlCol="false" tIns="0" lIns="0" bIns="0" rIns="0">
            <a:spAutoFit/>
          </a:bodyPr>
          <a:lstStyle/>
          <a:p>
            <a:pPr>
              <a:lnSpc>
                <a:spcPts val="11926"/>
              </a:lnSpc>
            </a:pPr>
            <a:r>
              <a:rPr lang="en-US" sz="12047">
                <a:solidFill>
                  <a:srgbClr val="004AAD"/>
                </a:solidFill>
                <a:latin typeface="Montserrat Classic Bold"/>
              </a:rPr>
              <a:t>ML PROJECT </a:t>
            </a:r>
          </a:p>
        </p:txBody>
      </p:sp>
      <p:sp>
        <p:nvSpPr>
          <p:cNvPr name="TextBox 5" id="5"/>
          <p:cNvSpPr txBox="true"/>
          <p:nvPr/>
        </p:nvSpPr>
        <p:spPr>
          <a:xfrm rot="0">
            <a:off x="1028700" y="3486788"/>
            <a:ext cx="4294488" cy="933453"/>
          </a:xfrm>
          <a:prstGeom prst="rect">
            <a:avLst/>
          </a:prstGeom>
        </p:spPr>
        <p:txBody>
          <a:bodyPr anchor="t" rtlCol="false" tIns="0" lIns="0" bIns="0" rIns="0">
            <a:spAutoFit/>
          </a:bodyPr>
          <a:lstStyle/>
          <a:p>
            <a:pPr>
              <a:lnSpc>
                <a:spcPts val="7199"/>
              </a:lnSpc>
            </a:pPr>
            <a:r>
              <a:rPr lang="en-US" sz="4499">
                <a:solidFill>
                  <a:srgbClr val="2E2E2E"/>
                </a:solidFill>
                <a:latin typeface="Times New Roman Bold"/>
              </a:rPr>
              <a:t>GROUP NO - 24</a:t>
            </a:r>
          </a:p>
        </p:txBody>
      </p:sp>
      <p:sp>
        <p:nvSpPr>
          <p:cNvPr name="TextBox 6" id="6"/>
          <p:cNvSpPr txBox="true"/>
          <p:nvPr/>
        </p:nvSpPr>
        <p:spPr>
          <a:xfrm rot="0">
            <a:off x="1291600" y="4658287"/>
            <a:ext cx="8588976" cy="3745867"/>
          </a:xfrm>
          <a:prstGeom prst="rect">
            <a:avLst/>
          </a:prstGeom>
        </p:spPr>
        <p:txBody>
          <a:bodyPr anchor="t" rtlCol="false" tIns="0" lIns="0" bIns="0" rIns="0">
            <a:spAutoFit/>
          </a:bodyPr>
          <a:lstStyle/>
          <a:p>
            <a:pPr>
              <a:lnSpc>
                <a:spcPts val="5919"/>
              </a:lnSpc>
            </a:pPr>
            <a:r>
              <a:rPr lang="en-US" sz="3699">
                <a:solidFill>
                  <a:srgbClr val="2E2E2E"/>
                </a:solidFill>
                <a:latin typeface="Times New Roman"/>
              </a:rPr>
              <a:t>Aditi (2020354)</a:t>
            </a:r>
          </a:p>
          <a:p>
            <a:pPr>
              <a:lnSpc>
                <a:spcPts val="5919"/>
              </a:lnSpc>
            </a:pPr>
            <a:r>
              <a:rPr lang="en-US" sz="3699">
                <a:solidFill>
                  <a:srgbClr val="2E2E2E"/>
                </a:solidFill>
                <a:latin typeface="Times New Roman"/>
              </a:rPr>
              <a:t>Arunoday Ghorai (MT23023)</a:t>
            </a:r>
          </a:p>
          <a:p>
            <a:pPr>
              <a:lnSpc>
                <a:spcPts val="5919"/>
              </a:lnSpc>
            </a:pPr>
            <a:r>
              <a:rPr lang="en-US" sz="3699">
                <a:solidFill>
                  <a:srgbClr val="2E2E2E"/>
                </a:solidFill>
                <a:latin typeface="Times New Roman"/>
              </a:rPr>
              <a:t>Mo Rashid (MT23047)</a:t>
            </a:r>
          </a:p>
          <a:p>
            <a:pPr>
              <a:lnSpc>
                <a:spcPts val="5919"/>
              </a:lnSpc>
            </a:pPr>
            <a:r>
              <a:rPr lang="en-US" sz="3699">
                <a:solidFill>
                  <a:srgbClr val="2E2E2E"/>
                </a:solidFill>
                <a:latin typeface="Times New Roman"/>
              </a:rPr>
              <a:t>Naman Sharma (2021266)</a:t>
            </a:r>
          </a:p>
          <a:p>
            <a:pPr>
              <a:lnSpc>
                <a:spcPts val="5919"/>
              </a:lnSpc>
            </a:pPr>
            <a:r>
              <a:rPr lang="en-US" sz="3699">
                <a:solidFill>
                  <a:srgbClr val="2E2E2E"/>
                </a:solidFill>
                <a:latin typeface="Times New Roman"/>
              </a:rPr>
              <a:t>Nyasa Panwar (2021076)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52525"/>
            <a:ext cx="9452886" cy="819188"/>
          </a:xfrm>
          <a:prstGeom prst="rect">
            <a:avLst/>
          </a:prstGeom>
        </p:spPr>
        <p:txBody>
          <a:bodyPr anchor="t" rtlCol="false" tIns="0" lIns="0" bIns="0" rIns="0">
            <a:spAutoFit/>
          </a:bodyPr>
          <a:lstStyle/>
          <a:p>
            <a:pPr>
              <a:lnSpc>
                <a:spcPts val="6187"/>
              </a:lnSpc>
            </a:pPr>
            <a:r>
              <a:rPr lang="en-US" sz="6187">
                <a:solidFill>
                  <a:srgbClr val="004AAD"/>
                </a:solidFill>
                <a:latin typeface="Montserrat Classic Bold"/>
              </a:rPr>
              <a:t>PROBLEM STATEMENT</a:t>
            </a:r>
          </a:p>
        </p:txBody>
      </p:sp>
      <p:sp>
        <p:nvSpPr>
          <p:cNvPr name="TextBox 3" id="3"/>
          <p:cNvSpPr txBox="true"/>
          <p:nvPr/>
        </p:nvSpPr>
        <p:spPr>
          <a:xfrm rot="0">
            <a:off x="1028700" y="2104884"/>
            <a:ext cx="12408413" cy="736600"/>
          </a:xfrm>
          <a:prstGeom prst="rect">
            <a:avLst/>
          </a:prstGeom>
        </p:spPr>
        <p:txBody>
          <a:bodyPr anchor="t" rtlCol="false" tIns="0" lIns="0" bIns="0" rIns="0">
            <a:spAutoFit/>
          </a:bodyPr>
          <a:lstStyle/>
          <a:p>
            <a:pPr>
              <a:lnSpc>
                <a:spcPts val="5600"/>
              </a:lnSpc>
            </a:pPr>
            <a:r>
              <a:rPr lang="en-US" sz="3500">
                <a:solidFill>
                  <a:srgbClr val="2E2E2E"/>
                </a:solidFill>
                <a:latin typeface="Times New Roman"/>
              </a:rPr>
              <a:t>To Create a Video Compression and decompression Algorithm</a:t>
            </a:r>
          </a:p>
        </p:txBody>
      </p:sp>
      <p:sp>
        <p:nvSpPr>
          <p:cNvPr name="Freeform 4" id="4"/>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922165"/>
            <a:ext cx="9532295" cy="795817"/>
          </a:xfrm>
          <a:prstGeom prst="rect">
            <a:avLst/>
          </a:prstGeom>
        </p:spPr>
        <p:txBody>
          <a:bodyPr anchor="t" rtlCol="false" tIns="0" lIns="0" bIns="0" rIns="0">
            <a:spAutoFit/>
          </a:bodyPr>
          <a:lstStyle/>
          <a:p>
            <a:pPr>
              <a:lnSpc>
                <a:spcPts val="5971"/>
              </a:lnSpc>
            </a:pPr>
            <a:r>
              <a:rPr lang="en-US" sz="5971">
                <a:solidFill>
                  <a:srgbClr val="004AAD"/>
                </a:solidFill>
                <a:latin typeface="Montserrat Classic Bold"/>
              </a:rPr>
              <a:t>DATASET DESCRIPTION</a:t>
            </a:r>
          </a:p>
        </p:txBody>
      </p:sp>
      <p:sp>
        <p:nvSpPr>
          <p:cNvPr name="TextBox 6" id="6"/>
          <p:cNvSpPr txBox="true"/>
          <p:nvPr/>
        </p:nvSpPr>
        <p:spPr>
          <a:xfrm rot="0">
            <a:off x="1028700" y="4860858"/>
            <a:ext cx="15797385" cy="3456306"/>
          </a:xfrm>
          <a:prstGeom prst="rect">
            <a:avLst/>
          </a:prstGeom>
        </p:spPr>
        <p:txBody>
          <a:bodyPr anchor="t" rtlCol="false" tIns="0" lIns="0" bIns="0" rIns="0">
            <a:spAutoFit/>
          </a:bodyPr>
          <a:lstStyle/>
          <a:p>
            <a:pPr>
              <a:lnSpc>
                <a:spcPts val="5439"/>
              </a:lnSpc>
            </a:pPr>
            <a:r>
              <a:rPr lang="en-US" sz="3399">
                <a:solidFill>
                  <a:srgbClr val="2E2E2E"/>
                </a:solidFill>
                <a:latin typeface="Times New Roman"/>
              </a:rPr>
              <a:t>We analyze a data set comprising two 10-minute video clips (</a:t>
            </a:r>
            <a:r>
              <a:rPr lang="en-US" sz="3399">
                <a:solidFill>
                  <a:srgbClr val="2E2E2E"/>
                </a:solidFill>
                <a:latin typeface="Times New Roman Bold"/>
              </a:rPr>
              <a:t>AlitaBattleAngel and AvengersEndgme</a:t>
            </a:r>
            <a:r>
              <a:rPr lang="en-US" sz="3399">
                <a:solidFill>
                  <a:srgbClr val="2E2E2E"/>
                </a:solidFill>
                <a:latin typeface="Times New Roman"/>
              </a:rPr>
              <a:t>).  The focus of our project is to perform video compression and decompression on the video clips. </a:t>
            </a:r>
          </a:p>
          <a:p>
            <a:pPr>
              <a:lnSpc>
                <a:spcPts val="5439"/>
              </a:lnSpc>
            </a:pPr>
            <a:r>
              <a:rPr lang="en-US" sz="3399">
                <a:solidFill>
                  <a:srgbClr val="2E2E2E"/>
                </a:solidFill>
                <a:latin typeface="Times New Roman"/>
              </a:rPr>
              <a:t>For the EDA, we extracted features like entropy, color, luminosity. We did Max pooling for the first 1000 frame.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6730"/>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METHODOLOGY</a:t>
            </a:r>
          </a:p>
        </p:txBody>
      </p:sp>
      <p:sp>
        <p:nvSpPr>
          <p:cNvPr name="TextBox 4" id="4"/>
          <p:cNvSpPr txBox="true"/>
          <p:nvPr/>
        </p:nvSpPr>
        <p:spPr>
          <a:xfrm rot="0">
            <a:off x="1181100" y="3315334"/>
            <a:ext cx="15797385" cy="5513706"/>
          </a:xfrm>
          <a:prstGeom prst="rect">
            <a:avLst/>
          </a:prstGeom>
        </p:spPr>
        <p:txBody>
          <a:bodyPr anchor="t" rtlCol="false" tIns="0" lIns="0" bIns="0" rIns="0">
            <a:spAutoFit/>
          </a:bodyPr>
          <a:lstStyle/>
          <a:p>
            <a:pPr>
              <a:lnSpc>
                <a:spcPts val="5439"/>
              </a:lnSpc>
            </a:pPr>
            <a:r>
              <a:rPr lang="en-US" sz="3399">
                <a:solidFill>
                  <a:srgbClr val="2E2E2E"/>
                </a:solidFill>
                <a:latin typeface="Times New Roman"/>
              </a:rPr>
              <a:t>We use the YCbCr colour space to separate intensity (Y) and chroma (Cb and Cr) to perform image compression with vector quantization and colour retention. Following the RGB-to-YCbCr conversion, conventional Vector Quantization is done to non-overlapping parts of the image, giving code vectors. These vectors are then encoded by applying Mean Squared Error to get the closest match. For decompression, the index of the nearest code vector is saved. The codebook is checked during decoding, and the closest code vector is used to replace the image block while keeping luminosity and colour contrast.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6730"/>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METHODOLOGY</a:t>
            </a:r>
          </a:p>
        </p:txBody>
      </p:sp>
      <p:sp>
        <p:nvSpPr>
          <p:cNvPr name="Freeform 4" id="4"/>
          <p:cNvSpPr/>
          <p:nvPr/>
        </p:nvSpPr>
        <p:spPr>
          <a:xfrm flipH="false" flipV="false" rot="0">
            <a:off x="1028700" y="3137439"/>
            <a:ext cx="9289302" cy="5725939"/>
          </a:xfrm>
          <a:custGeom>
            <a:avLst/>
            <a:gdLst/>
            <a:ahLst/>
            <a:cxnLst/>
            <a:rect r="r" b="b" t="t" l="l"/>
            <a:pathLst>
              <a:path h="5725939" w="9289302">
                <a:moveTo>
                  <a:pt x="0" y="0"/>
                </a:moveTo>
                <a:lnTo>
                  <a:pt x="9289302" y="0"/>
                </a:lnTo>
                <a:lnTo>
                  <a:pt x="9289302" y="5725940"/>
                </a:lnTo>
                <a:lnTo>
                  <a:pt x="0" y="5725940"/>
                </a:lnTo>
                <a:lnTo>
                  <a:pt x="0" y="0"/>
                </a:lnTo>
                <a:close/>
              </a:path>
            </a:pathLst>
          </a:custGeom>
          <a:blipFill>
            <a:blip r:embed="rId4"/>
            <a:stretch>
              <a:fillRect l="0" t="-591" r="-1126" b="0"/>
            </a:stretch>
          </a:blipFill>
        </p:spPr>
      </p:sp>
      <p:sp>
        <p:nvSpPr>
          <p:cNvPr name="Freeform 5" id="5"/>
          <p:cNvSpPr/>
          <p:nvPr/>
        </p:nvSpPr>
        <p:spPr>
          <a:xfrm flipH="false" flipV="false" rot="0">
            <a:off x="10318002" y="3443010"/>
            <a:ext cx="6361385" cy="5420369"/>
          </a:xfrm>
          <a:custGeom>
            <a:avLst/>
            <a:gdLst/>
            <a:ahLst/>
            <a:cxnLst/>
            <a:rect r="r" b="b" t="t" l="l"/>
            <a:pathLst>
              <a:path h="5420369" w="6361385">
                <a:moveTo>
                  <a:pt x="0" y="0"/>
                </a:moveTo>
                <a:lnTo>
                  <a:pt x="6361385" y="0"/>
                </a:lnTo>
                <a:lnTo>
                  <a:pt x="6361385" y="5420369"/>
                </a:lnTo>
                <a:lnTo>
                  <a:pt x="0" y="5420369"/>
                </a:lnTo>
                <a:lnTo>
                  <a:pt x="0" y="0"/>
                </a:lnTo>
                <a:close/>
              </a:path>
            </a:pathLst>
          </a:custGeom>
          <a:blipFill>
            <a:blip r:embed="rId5"/>
            <a:stretch>
              <a:fillRect l="-2900" t="-1466" r="0" b="-1466"/>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68039"/>
            <a:ext cx="623036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RESULTS</a:t>
            </a:r>
          </a:p>
        </p:txBody>
      </p:sp>
      <p:sp>
        <p:nvSpPr>
          <p:cNvPr name="TextBox 4" id="4"/>
          <p:cNvSpPr txBox="true"/>
          <p:nvPr/>
        </p:nvSpPr>
        <p:spPr>
          <a:xfrm rot="0">
            <a:off x="1028700" y="3024029"/>
            <a:ext cx="16230600" cy="5060950"/>
          </a:xfrm>
          <a:prstGeom prst="rect">
            <a:avLst/>
          </a:prstGeom>
        </p:spPr>
        <p:txBody>
          <a:bodyPr anchor="t" rtlCol="false" tIns="0" lIns="0" bIns="0" rIns="0">
            <a:spAutoFit/>
          </a:bodyPr>
          <a:lstStyle/>
          <a:p>
            <a:pPr>
              <a:lnSpc>
                <a:spcPts val="5759"/>
              </a:lnSpc>
            </a:pPr>
            <a:r>
              <a:rPr lang="en-US" sz="3599">
                <a:solidFill>
                  <a:srgbClr val="2E2E2E"/>
                </a:solidFill>
                <a:latin typeface="Times New Roman"/>
              </a:rPr>
              <a:t>The following observations were recorded:</a:t>
            </a:r>
          </a:p>
          <a:p>
            <a:pPr marL="777238" indent="-388619" lvl="1">
              <a:lnSpc>
                <a:spcPts val="5759"/>
              </a:lnSpc>
              <a:buFont typeface="Arial"/>
              <a:buChar char="•"/>
            </a:pPr>
            <a:r>
              <a:rPr lang="en-US" sz="3599">
                <a:solidFill>
                  <a:srgbClr val="2E2E2E"/>
                </a:solidFill>
                <a:latin typeface="Times New Roman"/>
              </a:rPr>
              <a:t>As the size of the codebook increases the quality of the image increases as the longer the code vector more spatial information about pixels and their intensity and color can be captured but the corresponding run time is also higher.</a:t>
            </a:r>
          </a:p>
          <a:p>
            <a:pPr marL="777238" indent="-388619" lvl="1">
              <a:lnSpc>
                <a:spcPts val="5759"/>
              </a:lnSpc>
              <a:buFont typeface="Arial"/>
              <a:buChar char="•"/>
            </a:pPr>
            <a:r>
              <a:rPr lang="en-US" sz="3599">
                <a:solidFill>
                  <a:srgbClr val="2E2E2E"/>
                </a:solidFill>
                <a:latin typeface="Times New Roman"/>
              </a:rPr>
              <a:t>As Epsilon(E) decreases the error term has to be decreased and thus better the image quality. Again the time to convergence is longer here.</a:t>
            </a:r>
          </a:p>
          <a:p>
            <a:pPr>
              <a:lnSpc>
                <a:spcPts val="543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68039"/>
            <a:ext cx="623036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RESULTS</a:t>
            </a:r>
          </a:p>
        </p:txBody>
      </p:sp>
      <p:sp>
        <p:nvSpPr>
          <p:cNvPr name="TextBox 4" id="4"/>
          <p:cNvSpPr txBox="true"/>
          <p:nvPr/>
        </p:nvSpPr>
        <p:spPr>
          <a:xfrm rot="0">
            <a:off x="1028700" y="3024029"/>
            <a:ext cx="16230600" cy="5784850"/>
          </a:xfrm>
          <a:prstGeom prst="rect">
            <a:avLst/>
          </a:prstGeom>
        </p:spPr>
        <p:txBody>
          <a:bodyPr anchor="t" rtlCol="false" tIns="0" lIns="0" bIns="0" rIns="0">
            <a:spAutoFit/>
          </a:bodyPr>
          <a:lstStyle/>
          <a:p>
            <a:pPr marL="777238" indent="-388619" lvl="1">
              <a:lnSpc>
                <a:spcPts val="5759"/>
              </a:lnSpc>
              <a:buFont typeface="Arial"/>
              <a:buChar char="•"/>
            </a:pPr>
            <a:r>
              <a:rPr lang="en-US" sz="3599">
                <a:solidFill>
                  <a:srgbClr val="2E2E2E"/>
                </a:solidFill>
                <a:latin typeface="Times New Roman"/>
              </a:rPr>
              <a:t>A decrease in block size from (32,32) to (2,2) increases the per-pixel information that can be captured so increased Sound To Noise Ratio but increased run times as well!</a:t>
            </a:r>
          </a:p>
          <a:p>
            <a:pPr marL="777238" indent="-388619" lvl="1">
              <a:lnSpc>
                <a:spcPts val="5759"/>
              </a:lnSpc>
              <a:buFont typeface="Arial"/>
              <a:buChar char="•"/>
            </a:pPr>
            <a:r>
              <a:rPr lang="en-US" sz="3599">
                <a:solidFill>
                  <a:srgbClr val="2E2E2E"/>
                </a:solidFill>
                <a:latin typeface="Times New Roman"/>
              </a:rPr>
              <a:t>Using the Codebook for different images which are simultaneous in video is helpful for increase in variation in training data and thus better prediction and increased TSNR this can be done.</a:t>
            </a:r>
          </a:p>
          <a:p>
            <a:pPr>
              <a:lnSpc>
                <a:spcPts val="5759"/>
              </a:lnSpc>
            </a:pPr>
          </a:p>
          <a:p>
            <a:pPr>
              <a:lnSpc>
                <a:spcPts val="543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171575"/>
            <a:ext cx="15540776" cy="2044087"/>
          </a:xfrm>
          <a:prstGeom prst="rect">
            <a:avLst/>
          </a:prstGeom>
        </p:spPr>
        <p:txBody>
          <a:bodyPr anchor="t" rtlCol="false" tIns="0" lIns="0" bIns="0" rIns="0">
            <a:spAutoFit/>
          </a:bodyPr>
          <a:lstStyle/>
          <a:p>
            <a:pPr>
              <a:lnSpc>
                <a:spcPts val="7827"/>
              </a:lnSpc>
            </a:pPr>
            <a:r>
              <a:rPr lang="en-US" sz="7827">
                <a:solidFill>
                  <a:srgbClr val="004AAD"/>
                </a:solidFill>
                <a:latin typeface="Montserrat Classic Bold"/>
              </a:rPr>
              <a:t>COMPARISON WITH EXISTING ANALYSIS</a:t>
            </a:r>
          </a:p>
        </p:txBody>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3963638"/>
            <a:ext cx="15114826" cy="4251326"/>
          </a:xfrm>
          <a:prstGeom prst="rect">
            <a:avLst/>
          </a:prstGeom>
        </p:spPr>
        <p:txBody>
          <a:bodyPr anchor="t" rtlCol="false" tIns="0" lIns="0" bIns="0" rIns="0">
            <a:spAutoFit/>
          </a:bodyPr>
          <a:lstStyle/>
          <a:p>
            <a:pPr>
              <a:lnSpc>
                <a:spcPts val="5599"/>
              </a:lnSpc>
            </a:pPr>
            <a:r>
              <a:rPr lang="en-US" sz="3499">
                <a:solidFill>
                  <a:srgbClr val="2E2E2E"/>
                </a:solidFill>
                <a:latin typeface="Times New Roman"/>
              </a:rPr>
              <a:t>In our existing analysis, we used vector quantization after first convert the image to greyscale. However, in an effort to improve our process, before we perform vector quantization, we first convert the picture from RGB to YCbCr colour scale. This change in colour representation improves the effectiveness of vector quantization in capturing and maintaining important features of the image which are color and limuniosity.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57872" y="2835049"/>
            <a:ext cx="16230600" cy="4142106"/>
          </a:xfrm>
          <a:prstGeom prst="rect">
            <a:avLst/>
          </a:prstGeom>
        </p:spPr>
        <p:txBody>
          <a:bodyPr anchor="t" rtlCol="false" tIns="0" lIns="0" bIns="0" rIns="0">
            <a:spAutoFit/>
          </a:bodyPr>
          <a:lstStyle/>
          <a:p>
            <a:pPr>
              <a:lnSpc>
                <a:spcPts val="5439"/>
              </a:lnSpc>
            </a:pPr>
            <a:r>
              <a:rPr lang="en-US" sz="3399">
                <a:solidFill>
                  <a:srgbClr val="2E2E2E"/>
                </a:solidFill>
                <a:latin typeface="Times New Roman Bold"/>
              </a:rPr>
              <a:t>FOR AVENGERS ENDGAME</a:t>
            </a:r>
          </a:p>
          <a:p>
            <a:pPr marL="734055" indent="-367027" lvl="1">
              <a:lnSpc>
                <a:spcPts val="5439"/>
              </a:lnSpc>
              <a:buFont typeface="Arial"/>
              <a:buChar char="•"/>
            </a:pPr>
            <a:r>
              <a:rPr lang="en-US" sz="3399">
                <a:solidFill>
                  <a:srgbClr val="2E2E2E"/>
                </a:solidFill>
                <a:latin typeface="Times New Roman"/>
              </a:rPr>
              <a:t>The initial video of size 270Mb has a compressed state of size 2.044 Mb which is roughly 0.75% of the entire Size Also we have to add the decompressed images which is roughly 140Mb thus overall compression is roughly 50%.</a:t>
            </a:r>
          </a:p>
          <a:p>
            <a:pPr>
              <a:lnSpc>
                <a:spcPts val="5439"/>
              </a:lnSpc>
            </a:pPr>
          </a:p>
          <a:p>
            <a:pPr>
              <a:lnSpc>
                <a:spcPts val="5439"/>
              </a:lnSpc>
            </a:pPr>
          </a:p>
        </p:txBody>
      </p:sp>
      <p:sp>
        <p:nvSpPr>
          <p:cNvPr name="TextBox 5" id="5"/>
          <p:cNvSpPr txBox="true"/>
          <p:nvPr/>
        </p:nvSpPr>
        <p:spPr>
          <a:xfrm rot="0">
            <a:off x="1028700" y="1190625"/>
            <a:ext cx="8244472"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CONCLUSION</a:t>
            </a:r>
          </a:p>
        </p:txBody>
      </p:sp>
      <p:sp>
        <p:nvSpPr>
          <p:cNvPr name="TextBox 6" id="6"/>
          <p:cNvSpPr txBox="true"/>
          <p:nvPr/>
        </p:nvSpPr>
        <p:spPr>
          <a:xfrm rot="0">
            <a:off x="1028700" y="5801994"/>
            <a:ext cx="16230600" cy="3456306"/>
          </a:xfrm>
          <a:prstGeom prst="rect">
            <a:avLst/>
          </a:prstGeom>
        </p:spPr>
        <p:txBody>
          <a:bodyPr anchor="t" rtlCol="false" tIns="0" lIns="0" bIns="0" rIns="0">
            <a:spAutoFit/>
          </a:bodyPr>
          <a:lstStyle/>
          <a:p>
            <a:pPr>
              <a:lnSpc>
                <a:spcPts val="5439"/>
              </a:lnSpc>
            </a:pPr>
            <a:r>
              <a:rPr lang="en-US" sz="3399">
                <a:solidFill>
                  <a:srgbClr val="2E2E2E"/>
                </a:solidFill>
                <a:latin typeface="Times New Roman Bold"/>
              </a:rPr>
              <a:t>FOR ALITA BATTLE ANGEL</a:t>
            </a:r>
          </a:p>
          <a:p>
            <a:pPr marL="734055" indent="-367027" lvl="1">
              <a:lnSpc>
                <a:spcPts val="5439"/>
              </a:lnSpc>
              <a:buFont typeface="Arial"/>
              <a:buChar char="•"/>
            </a:pPr>
            <a:r>
              <a:rPr lang="en-US" sz="3399">
                <a:solidFill>
                  <a:srgbClr val="2E2E2E"/>
                </a:solidFill>
                <a:latin typeface="Times New Roman"/>
              </a:rPr>
              <a:t>The initial video of size 220Mb has a compressed state of size 4 Mb due to intensive fight scenes so longer codebook and weights which is roughly of the entire Size Also we have to add the decompressed images which is roughly 140Mb thus overall compression is roughly 63%.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DAF1P3q6BMk</dc:identifier>
  <dcterms:modified xsi:type="dcterms:W3CDTF">2011-08-01T06:04:30Z</dcterms:modified>
  <cp:revision>1</cp:revision>
  <dc:title>ML PROJECT</dc:title>
</cp:coreProperties>
</file>