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6800" cy="42799000"/>
  <p:notesSz cx="6858000" cy="9144000"/>
  <p:defaultTextStyle>
    <a:lvl1pPr algn="ctr" defTabSz="584200">
      <a:defRPr sz="15600">
        <a:latin typeface="+mn-lt"/>
        <a:ea typeface="+mn-ea"/>
        <a:cs typeface="+mn-cs"/>
        <a:sym typeface="Helvetica Light"/>
      </a:defRPr>
    </a:lvl1pPr>
    <a:lvl2pPr indent="228600" algn="ctr" defTabSz="584200">
      <a:defRPr sz="15600">
        <a:latin typeface="+mn-lt"/>
        <a:ea typeface="+mn-ea"/>
        <a:cs typeface="+mn-cs"/>
        <a:sym typeface="Helvetica Light"/>
      </a:defRPr>
    </a:lvl2pPr>
    <a:lvl3pPr indent="457200" algn="ctr" defTabSz="584200">
      <a:defRPr sz="15600">
        <a:latin typeface="+mn-lt"/>
        <a:ea typeface="+mn-ea"/>
        <a:cs typeface="+mn-cs"/>
        <a:sym typeface="Helvetica Light"/>
      </a:defRPr>
    </a:lvl3pPr>
    <a:lvl4pPr indent="685800" algn="ctr" defTabSz="584200">
      <a:defRPr sz="15600">
        <a:latin typeface="+mn-lt"/>
        <a:ea typeface="+mn-ea"/>
        <a:cs typeface="+mn-cs"/>
        <a:sym typeface="Helvetica Light"/>
      </a:defRPr>
    </a:lvl4pPr>
    <a:lvl5pPr indent="914400" algn="ctr" defTabSz="584200">
      <a:defRPr sz="15600">
        <a:latin typeface="+mn-lt"/>
        <a:ea typeface="+mn-ea"/>
        <a:cs typeface="+mn-cs"/>
        <a:sym typeface="Helvetica Light"/>
      </a:defRPr>
    </a:lvl5pPr>
    <a:lvl6pPr indent="1143000" algn="ctr" defTabSz="584200">
      <a:defRPr sz="15600">
        <a:latin typeface="+mn-lt"/>
        <a:ea typeface="+mn-ea"/>
        <a:cs typeface="+mn-cs"/>
        <a:sym typeface="Helvetica Light"/>
      </a:defRPr>
    </a:lvl6pPr>
    <a:lvl7pPr indent="1371600" algn="ctr" defTabSz="584200">
      <a:defRPr sz="15600">
        <a:latin typeface="+mn-lt"/>
        <a:ea typeface="+mn-ea"/>
        <a:cs typeface="+mn-cs"/>
        <a:sym typeface="Helvetica Light"/>
      </a:defRPr>
    </a:lvl7pPr>
    <a:lvl8pPr indent="1600200" algn="ctr" defTabSz="584200">
      <a:defRPr sz="15600">
        <a:latin typeface="+mn-lt"/>
        <a:ea typeface="+mn-ea"/>
        <a:cs typeface="+mn-cs"/>
        <a:sym typeface="Helvetica Light"/>
      </a:defRPr>
    </a:lvl8pPr>
    <a:lvl9pPr indent="1828800" algn="ctr" defTabSz="584200">
      <a:defRPr sz="15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3480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046"/>
    <a:srgbClr val="C13D75"/>
    <a:srgbClr val="EAEAEA"/>
    <a:srgbClr val="CCCCD1"/>
    <a:srgbClr val="DFE2E6"/>
    <a:srgbClr val="EDF2F6"/>
    <a:srgbClr val="CCCCCC"/>
    <a:srgbClr val="FFFFFF"/>
    <a:srgbClr val="F6AF59"/>
    <a:srgbClr val="D5438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5417" autoAdjust="0"/>
  </p:normalViewPr>
  <p:slideViewPr>
    <p:cSldViewPr snapToObjects="1">
      <p:cViewPr>
        <p:scale>
          <a:sx n="33" d="100"/>
          <a:sy n="33" d="100"/>
        </p:scale>
        <p:origin x="2322" y="-1896"/>
      </p:cViewPr>
      <p:guideLst>
        <p:guide orient="horz" pos="13480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6137D21-668F-4A64-8351-D4752ECE93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DCB5838-16AF-4661-9342-605D36063A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DE7B4-F8D4-4C59-B121-0FC6CADF199F}" type="datetimeFigureOut">
              <a:rPr lang="en-GB" smtClean="0"/>
              <a:t>28/08/2019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480373-6443-4B0F-9530-7BA3533AB5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506B1D-F145-4EEB-B312-5628189F4F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E82ED-C74A-4BB6-A913-2D55DE39881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9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227392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10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578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956718" y="13859867"/>
            <a:ext cx="24363364" cy="768746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2956718" y="21754306"/>
            <a:ext cx="24363364" cy="26314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0"/>
            </a:lvl1pPr>
            <a:lvl2pPr marL="0" indent="228600" algn="ctr">
              <a:spcBef>
                <a:spcPts val="0"/>
              </a:spcBef>
              <a:buSzTx/>
              <a:buNone/>
              <a:defRPr sz="14000"/>
            </a:lvl2pPr>
            <a:lvl3pPr marL="0" indent="457200" algn="ctr">
              <a:spcBef>
                <a:spcPts val="0"/>
              </a:spcBef>
              <a:buSzTx/>
              <a:buNone/>
              <a:defRPr sz="14000"/>
            </a:lvl3pPr>
            <a:lvl4pPr marL="0" indent="685800" algn="ctr">
              <a:spcBef>
                <a:spcPts val="0"/>
              </a:spcBef>
              <a:buSzTx/>
              <a:buNone/>
              <a:defRPr sz="14000"/>
            </a:lvl4pPr>
            <a:lvl5pPr marL="0" indent="914400" algn="ctr">
              <a:spcBef>
                <a:spcPts val="0"/>
              </a:spcBef>
              <a:buSzTx/>
              <a:buNone/>
              <a:defRPr sz="14000"/>
            </a:lvl5pPr>
          </a:lstStyle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956718" y="25686742"/>
            <a:ext cx="24363364" cy="331152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956718" y="29116535"/>
            <a:ext cx="24363364" cy="26314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0"/>
            </a:lvl1pPr>
            <a:lvl2pPr marL="0" indent="228600" algn="ctr">
              <a:spcBef>
                <a:spcPts val="0"/>
              </a:spcBef>
              <a:buSzTx/>
              <a:buNone/>
              <a:defRPr sz="14000"/>
            </a:lvl2pPr>
            <a:lvl3pPr marL="0" indent="457200" algn="ctr">
              <a:spcBef>
                <a:spcPts val="0"/>
              </a:spcBef>
              <a:buSzTx/>
              <a:buNone/>
              <a:defRPr sz="14000"/>
            </a:lvl3pPr>
            <a:lvl4pPr marL="0" indent="685800" algn="ctr">
              <a:spcBef>
                <a:spcPts val="0"/>
              </a:spcBef>
              <a:buSzTx/>
              <a:buNone/>
              <a:defRPr sz="14000"/>
            </a:lvl4pPr>
            <a:lvl5pPr marL="0" indent="914400" algn="ctr">
              <a:spcBef>
                <a:spcPts val="0"/>
              </a:spcBef>
              <a:buSzTx/>
              <a:buNone/>
              <a:defRPr sz="14000"/>
            </a:lvl5pPr>
          </a:lstStyle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956718" y="17555765"/>
            <a:ext cx="24363364" cy="76874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2217539" y="11524059"/>
            <a:ext cx="12418219" cy="9284098"/>
          </a:xfrm>
          <a:prstGeom prst="rect">
            <a:avLst/>
          </a:prstGeom>
        </p:spPr>
        <p:txBody>
          <a:bodyPr anchor="b"/>
          <a:lstStyle>
            <a:lvl1pPr>
              <a:defRPr sz="26200"/>
            </a:lvl1pPr>
          </a:lstStyle>
          <a:p>
            <a:pPr lvl="0">
              <a:defRPr sz="1800"/>
            </a:pPr>
            <a:r>
              <a:rPr sz="262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2217539" y="21133395"/>
            <a:ext cx="12418219" cy="955020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4000"/>
            </a:lvl1pPr>
            <a:lvl2pPr marL="0" indent="228600" algn="ctr">
              <a:spcBef>
                <a:spcPts val="0"/>
              </a:spcBef>
              <a:buSzTx/>
              <a:buNone/>
              <a:defRPr sz="14000"/>
            </a:lvl2pPr>
            <a:lvl3pPr marL="0" indent="457200" algn="ctr">
              <a:spcBef>
                <a:spcPts val="0"/>
              </a:spcBef>
              <a:buSzTx/>
              <a:buNone/>
              <a:defRPr sz="14000"/>
            </a:lvl3pPr>
            <a:lvl4pPr marL="0" indent="685800" algn="ctr">
              <a:spcBef>
                <a:spcPts val="0"/>
              </a:spcBef>
              <a:buSzTx/>
              <a:buNone/>
              <a:defRPr sz="14000"/>
            </a:lvl4pPr>
            <a:lvl5pPr marL="0" indent="914400" algn="ctr">
              <a:spcBef>
                <a:spcPts val="0"/>
              </a:spcBef>
              <a:buSzTx/>
              <a:buNone/>
              <a:defRPr sz="14000"/>
            </a:lvl5pPr>
          </a:lstStyle>
          <a:p>
            <a:pPr lvl="0">
              <a:defRPr sz="1800"/>
            </a:pPr>
            <a:r>
              <a:rPr sz="14000"/>
              <a:t>Body Level One</a:t>
            </a:r>
          </a:p>
          <a:p>
            <a:pPr lvl="1">
              <a:defRPr sz="1800"/>
            </a:pPr>
            <a:r>
              <a:rPr sz="14000"/>
              <a:t>Body Level Two</a:t>
            </a:r>
          </a:p>
          <a:p>
            <a:pPr lvl="2">
              <a:defRPr sz="1800"/>
            </a:pPr>
            <a:r>
              <a:rPr sz="14000"/>
              <a:t>Body Level Three</a:t>
            </a:r>
          </a:p>
          <a:p>
            <a:pPr lvl="3">
              <a:defRPr sz="1800"/>
            </a:pPr>
            <a:r>
              <a:rPr sz="14000"/>
              <a:t>Body Level Four</a:t>
            </a:r>
          </a:p>
          <a:p>
            <a:pPr lvl="4">
              <a:defRPr sz="1800"/>
            </a:pPr>
            <a:r>
              <a:rPr sz="14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217539" y="16106973"/>
            <a:ext cx="12418219" cy="14635759"/>
          </a:xfrm>
          <a:prstGeom prst="rect">
            <a:avLst/>
          </a:prstGeom>
        </p:spPr>
        <p:txBody>
          <a:bodyPr/>
          <a:lstStyle>
            <a:lvl1pPr marL="1494064" indent="-1494064">
              <a:spcBef>
                <a:spcPts val="3200"/>
              </a:spcBef>
              <a:defRPr sz="12200"/>
            </a:lvl1pPr>
            <a:lvl2pPr marL="1836964" indent="-1494064">
              <a:spcBef>
                <a:spcPts val="3200"/>
              </a:spcBef>
              <a:defRPr sz="12200"/>
            </a:lvl2pPr>
            <a:lvl3pPr marL="2179864" indent="-1494064">
              <a:spcBef>
                <a:spcPts val="3200"/>
              </a:spcBef>
              <a:defRPr sz="12200"/>
            </a:lvl3pPr>
            <a:lvl4pPr marL="2522764" indent="-1494064">
              <a:spcBef>
                <a:spcPts val="3200"/>
              </a:spcBef>
              <a:defRPr sz="12200"/>
            </a:lvl4pPr>
            <a:lvl5pPr marL="2865664" indent="-1494064">
              <a:spcBef>
                <a:spcPts val="3200"/>
              </a:spcBef>
              <a:defRPr sz="12200"/>
            </a:lvl5pPr>
          </a:lstStyle>
          <a:p>
            <a:pPr lvl="0">
              <a:defRPr sz="1800"/>
            </a:pPr>
            <a:r>
              <a:rPr sz="12200"/>
              <a:t>Body Level One</a:t>
            </a:r>
          </a:p>
          <a:p>
            <a:pPr lvl="1">
              <a:defRPr sz="1800"/>
            </a:pPr>
            <a:r>
              <a:rPr sz="12200"/>
              <a:t>Body Level Two</a:t>
            </a:r>
          </a:p>
          <a:p>
            <a:pPr lvl="2">
              <a:defRPr sz="1800"/>
            </a:pPr>
            <a:r>
              <a:rPr sz="12200"/>
              <a:t>Body Level Three</a:t>
            </a:r>
          </a:p>
          <a:p>
            <a:pPr lvl="3">
              <a:defRPr sz="1800"/>
            </a:pPr>
            <a:r>
              <a:rPr sz="12200"/>
              <a:t>Body Level Four</a:t>
            </a:r>
          </a:p>
          <a:p>
            <a:pPr lvl="4">
              <a:defRPr sz="1800"/>
            </a:pPr>
            <a:r>
              <a:rPr sz="1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2217539" y="13002418"/>
            <a:ext cx="25841722" cy="167941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217539" y="11080551"/>
            <a:ext cx="25841722" cy="50264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5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217539" y="16106973"/>
            <a:ext cx="25841722" cy="146357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5600"/>
              <a:t>Body Level One</a:t>
            </a:r>
          </a:p>
          <a:p>
            <a:pPr lvl="1">
              <a:defRPr sz="1800"/>
            </a:pPr>
            <a:r>
              <a:rPr sz="15600"/>
              <a:t>Body Level Two</a:t>
            </a:r>
          </a:p>
          <a:p>
            <a:pPr lvl="2">
              <a:defRPr sz="1800"/>
            </a:pPr>
            <a:r>
              <a:rPr sz="15600"/>
              <a:t>Body Level Three</a:t>
            </a:r>
          </a:p>
          <a:p>
            <a:pPr lvl="3">
              <a:defRPr sz="1800"/>
            </a:pPr>
            <a:r>
              <a:rPr sz="15600"/>
              <a:t>Body Level Four</a:t>
            </a:r>
          </a:p>
          <a:p>
            <a:pPr lvl="4">
              <a:defRPr sz="1800"/>
            </a:pPr>
            <a:r>
              <a:rPr sz="15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defTabSz="584200">
        <a:defRPr sz="35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35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35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35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35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35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35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35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35000">
          <a:latin typeface="+mn-lt"/>
          <a:ea typeface="+mn-ea"/>
          <a:cs typeface="+mn-cs"/>
          <a:sym typeface="Helvetica Light"/>
        </a:defRPr>
      </a:lvl9pPr>
    </p:titleStyle>
    <p:bodyStyle>
      <a:lvl1pPr marL="1926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1pPr>
      <a:lvl2pPr marL="2370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2pPr>
      <a:lvl3pPr marL="2815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3pPr>
      <a:lvl4pPr marL="3259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4pPr>
      <a:lvl5pPr marL="3704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5pPr>
      <a:lvl6pPr marL="4148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6pPr>
      <a:lvl7pPr marL="4593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7pPr>
      <a:lvl8pPr marL="50376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8pPr>
      <a:lvl9pPr marL="5482166" indent="-1926166" defTabSz="584200">
        <a:spcBef>
          <a:spcPts val="4200"/>
        </a:spcBef>
        <a:buSzPct val="75000"/>
        <a:buChar char="•"/>
        <a:defRPr sz="15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7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118" y="-632"/>
            <a:ext cx="30391998" cy="42799000"/>
          </a:xfrm>
          <a:prstGeom prst="rect">
            <a:avLst/>
          </a:prstGeom>
          <a:ln w="254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-33916" y="7919668"/>
            <a:ext cx="30416796" cy="3468223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0400">
                <a:solidFill>
                  <a:srgbClr val="FFFFFF"/>
                </a:solidFill>
              </a:defRPr>
            </a:pPr>
            <a:endParaRPr lang="en-US" dirty="0"/>
          </a:p>
        </p:txBody>
      </p:sp>
      <p:sp>
        <p:nvSpPr>
          <p:cNvPr id="91" name="Shape 91"/>
          <p:cNvSpPr/>
          <p:nvPr/>
        </p:nvSpPr>
        <p:spPr>
          <a:xfrm>
            <a:off x="23204689" y="3148073"/>
            <a:ext cx="7133513" cy="4854751"/>
          </a:xfrm>
          <a:prstGeom prst="rect">
            <a:avLst/>
          </a:prstGeom>
          <a:solidFill>
            <a:srgbClr val="B22046"/>
          </a:solidFill>
          <a:ln w="25400"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0400">
                <a:solidFill>
                  <a:srgbClr val="FFFFFF"/>
                </a:solidFill>
              </a:defRPr>
            </a:pPr>
            <a:endParaRPr lang="en-US"/>
          </a:p>
        </p:txBody>
      </p:sp>
      <p:sp>
        <p:nvSpPr>
          <p:cNvPr id="95" name="Shape 95"/>
          <p:cNvSpPr/>
          <p:nvPr/>
        </p:nvSpPr>
        <p:spPr>
          <a:xfrm>
            <a:off x="1032938" y="3785692"/>
            <a:ext cx="19853196" cy="1619232"/>
          </a:xfrm>
          <a:prstGeom prst="rect">
            <a:avLst/>
          </a:prstGeom>
          <a:ln w="25400"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 defTabSz="457200">
              <a:spcBef>
                <a:spcPts val="1200"/>
              </a:spcBef>
              <a:defRPr sz="8500" b="1" cap="all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endParaRPr lang="en-US" sz="8500" b="1" cap="all" dirty="0">
              <a:solidFill>
                <a:schemeClr val="bg1"/>
              </a:solidFill>
            </a:endParaRPr>
          </a:p>
        </p:txBody>
      </p:sp>
      <p:pic>
        <p:nvPicPr>
          <p:cNvPr id="10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0155" y="969026"/>
            <a:ext cx="7519290" cy="1888110"/>
          </a:xfrm>
          <a:prstGeom prst="rect">
            <a:avLst/>
          </a:prstGeom>
          <a:ln w="25400">
            <a:miter lim="400000"/>
          </a:ln>
        </p:spPr>
      </p:pic>
      <p:sp>
        <p:nvSpPr>
          <p:cNvPr id="101" name="Shape 101"/>
          <p:cNvSpPr/>
          <p:nvPr/>
        </p:nvSpPr>
        <p:spPr>
          <a:xfrm>
            <a:off x="995075" y="17485354"/>
            <a:ext cx="9581488" cy="962015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marL="571500" lvl="0" indent="-571500" algn="l" defTabSz="457200">
              <a:spcBef>
                <a:spcPts val="2400"/>
              </a:spcBef>
              <a:buFont typeface="Arial" panose="020B0604020202020204" pitchFamily="34" charset="0"/>
              <a:buChar char="•"/>
              <a:defRPr sz="1800"/>
            </a:pPr>
            <a:r>
              <a:rPr lang="pt-BR" sz="4800" dirty="0">
                <a:latin typeface="Arial"/>
                <a:ea typeface="Arial"/>
                <a:cs typeface="Arial"/>
                <a:sym typeface="Arial"/>
              </a:rPr>
              <a:t>Cartas que mapeam </a:t>
            </a:r>
            <a:r>
              <a:rPr lang="pt-BR" sz="4800" b="1" dirty="0">
                <a:latin typeface="Arial"/>
                <a:ea typeface="Arial"/>
                <a:cs typeface="Arial"/>
                <a:sym typeface="Arial"/>
              </a:rPr>
              <a:t>estruturas permanentes</a:t>
            </a:r>
            <a:r>
              <a:rPr lang="pt-BR" sz="4800" dirty="0">
                <a:latin typeface="Arial"/>
                <a:ea typeface="Arial"/>
                <a:cs typeface="Arial"/>
                <a:sym typeface="Arial"/>
              </a:rPr>
              <a:t> são de grande importância para a análise do crescimento urbano, criação de máscaras, delimitação das faixas de gestão de 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combustível, entre outras aplicações.</a:t>
            </a:r>
            <a:endParaRPr lang="pt-BR" sz="4800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 algn="l" defTabSz="457200">
              <a:spcBef>
                <a:spcPts val="3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Principais </a:t>
            </a: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das cartas existentes: </a:t>
            </a: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Resolução espacial não adequada</a:t>
            </a: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Baixa frequência de atualização</a:t>
            </a: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Custo elevado de geração.</a:t>
            </a: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endParaRPr lang="pt-PT" sz="4800" dirty="0">
              <a:latin typeface="Arial"/>
              <a:ea typeface="Arial"/>
              <a:cs typeface="Arial"/>
              <a:sym typeface="Arial"/>
            </a:endParaRPr>
          </a:p>
          <a:p>
            <a:pPr marL="1114425" lvl="1" indent="-571500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endParaRPr lang="pt-PT" sz="4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24973" y="15891820"/>
            <a:ext cx="30538568" cy="196461"/>
          </a:xfrm>
          <a:prstGeom prst="rect">
            <a:avLst/>
          </a:prstGeom>
          <a:solidFill>
            <a:srgbClr val="F39019">
              <a:alpha val="72317"/>
            </a:srgbClr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10400"/>
            </a:pPr>
            <a:endParaRPr lang="en-US"/>
          </a:p>
        </p:txBody>
      </p:sp>
      <p:sp>
        <p:nvSpPr>
          <p:cNvPr id="105" name="Shape 105"/>
          <p:cNvSpPr/>
          <p:nvPr/>
        </p:nvSpPr>
        <p:spPr>
          <a:xfrm>
            <a:off x="995075" y="15997759"/>
            <a:ext cx="8878485" cy="154768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457200">
              <a:spcBef>
                <a:spcPts val="1200"/>
              </a:spcBef>
              <a:defRPr sz="5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lang="pt-PT" sz="5400" b="1" dirty="0"/>
              <a:t>Motivação</a:t>
            </a:r>
            <a:r>
              <a:rPr lang="en-US" sz="5400" b="1" dirty="0"/>
              <a:t> e </a:t>
            </a:r>
            <a:r>
              <a:rPr lang="pt-PT" sz="5400" b="1" dirty="0"/>
              <a:t>problemas</a:t>
            </a:r>
          </a:p>
        </p:txBody>
      </p:sp>
      <p:sp>
        <p:nvSpPr>
          <p:cNvPr id="113" name="Shape 113"/>
          <p:cNvSpPr/>
          <p:nvPr/>
        </p:nvSpPr>
        <p:spPr>
          <a:xfrm>
            <a:off x="23442138" y="4545940"/>
            <a:ext cx="6663320" cy="331661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18268" tIns="118268" rIns="118268" bIns="118268" anchor="ctr">
            <a:spAutoFit/>
          </a:bodyPr>
          <a:lstStyle>
            <a:lvl1pPr algn="l" defTabSz="457200">
              <a:spcBef>
                <a:spcPts val="1200"/>
              </a:spcBef>
              <a:defRPr sz="3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spcAft>
                <a:spcPts val="120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MSc in Computer Science </a:t>
            </a:r>
            <a:r>
              <a:rPr lang="en-US" sz="3600" b="1" dirty="0" err="1">
                <a:solidFill>
                  <a:schemeClr val="bg1"/>
                </a:solidFill>
              </a:rPr>
              <a:t>Orientação</a:t>
            </a:r>
            <a:r>
              <a:rPr lang="en-US" sz="3600" b="1" dirty="0">
                <a:solidFill>
                  <a:schemeClr val="bg1"/>
                </a:solidFill>
              </a:rPr>
              <a:t>: </a:t>
            </a:r>
          </a:p>
          <a:p>
            <a:pPr lvl="0">
              <a:spcAft>
                <a:spcPts val="120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bg1"/>
                </a:solidFill>
              </a:rPr>
              <a:t>	Carlos V. </a:t>
            </a:r>
            <a:r>
              <a:rPr lang="en-US" sz="3600" b="1" dirty="0" err="1">
                <a:solidFill>
                  <a:schemeClr val="bg1"/>
                </a:solidFill>
              </a:rPr>
              <a:t>Damásio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	João M. Pires                  	Fernando </a:t>
            </a:r>
            <a:r>
              <a:rPr lang="en-US" sz="3600" b="1" dirty="0" err="1">
                <a:solidFill>
                  <a:schemeClr val="bg1"/>
                </a:solidFill>
              </a:rPr>
              <a:t>Birra</a:t>
            </a:r>
            <a:r>
              <a:rPr lang="en-US" sz="3600" b="1" dirty="0">
                <a:solidFill>
                  <a:schemeClr val="bg1"/>
                </a:solidFill>
              </a:rPr>
              <a:t> 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24465519" y="3477981"/>
            <a:ext cx="4239941" cy="106984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18268" tIns="118268" rIns="118268" bIns="118268" anchor="ctr">
            <a:spAutoFit/>
          </a:bodyPr>
          <a:lstStyle>
            <a:lvl1pPr algn="l" defTabSz="457200">
              <a:spcBef>
                <a:spcPts val="1200"/>
              </a:spcBef>
              <a:defRPr sz="5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André Neves</a:t>
            </a:r>
          </a:p>
        </p:txBody>
      </p:sp>
      <p:sp>
        <p:nvSpPr>
          <p:cNvPr id="1720" name="Shape 91">
            <a:extLst>
              <a:ext uri="{FF2B5EF4-FFF2-40B4-BE49-F238E27FC236}">
                <a16:creationId xmlns:a16="http://schemas.microsoft.com/office/drawing/2014/main" id="{BF622D15-1713-4F25-B004-530E09C8CB99}"/>
              </a:ext>
            </a:extLst>
          </p:cNvPr>
          <p:cNvSpPr/>
          <p:nvPr/>
        </p:nvSpPr>
        <p:spPr>
          <a:xfrm>
            <a:off x="10866257" y="8392271"/>
            <a:ext cx="8856000" cy="72165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t"/>
          <a:lstStyle/>
          <a:p>
            <a:pPr lvl="0">
              <a:lnSpc>
                <a:spcPts val="7600"/>
              </a:lnSpc>
              <a:defRPr sz="10400">
                <a:solidFill>
                  <a:srgbClr val="FFFFFF"/>
                </a:solidFill>
              </a:defRPr>
            </a:pPr>
            <a:r>
              <a:rPr lang="pt-PT" sz="5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Aprendizagem automática</a:t>
            </a:r>
          </a:p>
          <a:p>
            <a:pPr lvl="0">
              <a:lnSpc>
                <a:spcPts val="7600"/>
              </a:lnSpc>
              <a:defRPr sz="10400">
                <a:solidFill>
                  <a:srgbClr val="FFFFFF"/>
                </a:solidFill>
              </a:defRPr>
            </a:pPr>
            <a:r>
              <a:rPr lang="pt-PT" sz="5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acelerada com </a:t>
            </a:r>
            <a:r>
              <a:rPr lang="pt-PT" sz="54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GPUs</a:t>
            </a:r>
            <a:endParaRPr lang="pt-PT" sz="54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F58B1A0-45BF-4BA2-AA1D-BB7F8D448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080" y="10529543"/>
            <a:ext cx="3927654" cy="151137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4A614FE-0BCB-435A-A1A5-76DF3C6AB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555" y="12376489"/>
            <a:ext cx="2832237" cy="2832237"/>
          </a:xfrm>
          <a:prstGeom prst="rect">
            <a:avLst/>
          </a:prstGeom>
        </p:spPr>
      </p:pic>
      <p:sp>
        <p:nvSpPr>
          <p:cNvPr id="17" name="Cruzada 16">
            <a:extLst>
              <a:ext uri="{FF2B5EF4-FFF2-40B4-BE49-F238E27FC236}">
                <a16:creationId xmlns:a16="http://schemas.microsoft.com/office/drawing/2014/main" id="{95B6BB6A-8263-49A9-B02B-B32D0AC76381}"/>
              </a:ext>
            </a:extLst>
          </p:cNvPr>
          <p:cNvSpPr/>
          <p:nvPr/>
        </p:nvSpPr>
        <p:spPr>
          <a:xfrm>
            <a:off x="15068833" y="12269104"/>
            <a:ext cx="1224136" cy="1158335"/>
          </a:xfrm>
          <a:prstGeom prst="plus">
            <a:avLst>
              <a:gd name="adj" fmla="val 40788"/>
            </a:avLst>
          </a:prstGeom>
          <a:blipFill rotWithShape="1">
            <a:blip r:embed="rId7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BFA2A9FA-B64F-4383-BF03-667ADF905D44}"/>
              </a:ext>
            </a:extLst>
          </p:cNvPr>
          <p:cNvSpPr/>
          <p:nvPr/>
        </p:nvSpPr>
        <p:spPr>
          <a:xfrm>
            <a:off x="19965732" y="10374733"/>
            <a:ext cx="982182" cy="4854750"/>
          </a:xfrm>
          <a:prstGeom prst="rightArrow">
            <a:avLst>
              <a:gd name="adj1" fmla="val 46355"/>
              <a:gd name="adj2" fmla="val 59911"/>
            </a:avLst>
          </a:prstGeom>
          <a:blipFill rotWithShape="1">
            <a:blip r:embed="rId7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6" name="Seta: Para a Direita 455">
            <a:extLst>
              <a:ext uri="{FF2B5EF4-FFF2-40B4-BE49-F238E27FC236}">
                <a16:creationId xmlns:a16="http://schemas.microsoft.com/office/drawing/2014/main" id="{4F743341-A1FE-4BBF-BA86-24963AD59ACA}"/>
              </a:ext>
            </a:extLst>
          </p:cNvPr>
          <p:cNvSpPr/>
          <p:nvPr/>
        </p:nvSpPr>
        <p:spPr>
          <a:xfrm>
            <a:off x="9640600" y="10316742"/>
            <a:ext cx="982182" cy="4854750"/>
          </a:xfrm>
          <a:prstGeom prst="rightArrow">
            <a:avLst>
              <a:gd name="adj1" fmla="val 46355"/>
              <a:gd name="adj2" fmla="val 59911"/>
            </a:avLst>
          </a:prstGeom>
          <a:blipFill rotWithShape="1">
            <a:blip r:embed="rId7"/>
            <a:srcRect/>
            <a:tile tx="0" ty="0" sx="100000" sy="100000" flip="none" algn="tl"/>
          </a:blip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6E9473C-965D-4C3E-AD1F-B6BC19B47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096" y="8391794"/>
            <a:ext cx="8763508" cy="721699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0C9F9BB-1770-492E-AC07-27BB9E016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9" y="8358966"/>
            <a:ext cx="8757265" cy="724982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265" y="1070389"/>
            <a:ext cx="6534535" cy="1339489"/>
          </a:xfrm>
          <a:prstGeom prst="rect">
            <a:avLst/>
          </a:prstGeom>
        </p:spPr>
      </p:pic>
      <p:sp>
        <p:nvSpPr>
          <p:cNvPr id="90" name="Shape 90"/>
          <p:cNvSpPr/>
          <p:nvPr/>
        </p:nvSpPr>
        <p:spPr>
          <a:xfrm>
            <a:off x="0" y="3148074"/>
            <a:ext cx="23270958" cy="4854750"/>
          </a:xfrm>
          <a:prstGeom prst="rect">
            <a:avLst/>
          </a:prstGeom>
          <a:solidFill>
            <a:srgbClr val="D54381"/>
          </a:solidFill>
          <a:ln w="25400">
            <a:miter lim="400000"/>
          </a:ln>
          <a:effectLst>
            <a:outerShdw dist="127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10400">
                <a:solidFill>
                  <a:srgbClr val="FFFFFF"/>
                </a:solidFill>
              </a:defRPr>
            </a:pPr>
            <a:r>
              <a:rPr lang="pt-BR" dirty="0"/>
              <a:t>Deteção de estruturas permanentes a partir de dados de séries temporais Sentinel 1 e 2</a:t>
            </a:r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617476C-E432-4DAE-AAB8-ED4C5120D5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015" y="1220045"/>
            <a:ext cx="4528123" cy="136666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2BCCD35-BC62-409F-911A-B7C90CD0E3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7615" y="34925352"/>
            <a:ext cx="14711917" cy="691087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99C57B6-7F97-4BAA-8962-901D0131D5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343" y="34221767"/>
            <a:ext cx="14743301" cy="8131450"/>
          </a:xfrm>
          <a:prstGeom prst="rect">
            <a:avLst/>
          </a:prstGeom>
        </p:spPr>
      </p:pic>
      <p:sp>
        <p:nvSpPr>
          <p:cNvPr id="45" name="Shape 104">
            <a:extLst>
              <a:ext uri="{FF2B5EF4-FFF2-40B4-BE49-F238E27FC236}">
                <a16:creationId xmlns:a16="http://schemas.microsoft.com/office/drawing/2014/main" id="{0B221B9E-C520-4D88-B18C-B9B83399C876}"/>
              </a:ext>
            </a:extLst>
          </p:cNvPr>
          <p:cNvSpPr/>
          <p:nvPr/>
        </p:nvSpPr>
        <p:spPr>
          <a:xfrm>
            <a:off x="10622782" y="30757733"/>
            <a:ext cx="19820983" cy="196461"/>
          </a:xfrm>
          <a:prstGeom prst="rect">
            <a:avLst/>
          </a:prstGeom>
          <a:solidFill>
            <a:srgbClr val="F39019">
              <a:alpha val="72317"/>
            </a:srgbClr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10400"/>
            </a:pPr>
            <a:endParaRPr lang="en-US"/>
          </a:p>
        </p:txBody>
      </p:sp>
      <p:sp>
        <p:nvSpPr>
          <p:cNvPr id="46" name="Shape 103">
            <a:extLst>
              <a:ext uri="{FF2B5EF4-FFF2-40B4-BE49-F238E27FC236}">
                <a16:creationId xmlns:a16="http://schemas.microsoft.com/office/drawing/2014/main" id="{3BE91DEF-C5ED-49EF-8EBB-9A502158E966}"/>
              </a:ext>
            </a:extLst>
          </p:cNvPr>
          <p:cNvSpPr/>
          <p:nvPr/>
        </p:nvSpPr>
        <p:spPr>
          <a:xfrm>
            <a:off x="15457615" y="33921338"/>
            <a:ext cx="14689723" cy="8853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 defTabSz="457200">
              <a:spcBef>
                <a:spcPts val="1200"/>
              </a:spcBef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Faixas oficiais </a:t>
            </a:r>
            <a:r>
              <a:rPr lang="pt-PT" sz="4800" b="1" dirty="0">
                <a:solidFill>
                  <a:srgbClr val="B22046"/>
                </a:solidFill>
                <a:latin typeface="Arial"/>
                <a:ea typeface="Arial"/>
                <a:cs typeface="Arial"/>
                <a:sym typeface="Arial"/>
              </a:rPr>
              <a:t>versus</a:t>
            </a: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 Faixas geradas</a:t>
            </a:r>
          </a:p>
        </p:txBody>
      </p:sp>
      <p:sp>
        <p:nvSpPr>
          <p:cNvPr id="47" name="Shape 103">
            <a:extLst>
              <a:ext uri="{FF2B5EF4-FFF2-40B4-BE49-F238E27FC236}">
                <a16:creationId xmlns:a16="http://schemas.microsoft.com/office/drawing/2014/main" id="{08BEB76F-2848-419B-BE57-5B8C75AF10ED}"/>
              </a:ext>
            </a:extLst>
          </p:cNvPr>
          <p:cNvSpPr/>
          <p:nvPr/>
        </p:nvSpPr>
        <p:spPr>
          <a:xfrm>
            <a:off x="-576887" y="33347865"/>
            <a:ext cx="16731648" cy="8853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 defTabSz="457200">
              <a:spcBef>
                <a:spcPts val="1200"/>
              </a:spcBef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Carta GHSL </a:t>
            </a:r>
            <a:r>
              <a:rPr lang="pt-PT" sz="4800" b="1" dirty="0" err="1">
                <a:latin typeface="Arial"/>
                <a:ea typeface="Arial"/>
                <a:cs typeface="Arial"/>
                <a:sym typeface="Arial"/>
              </a:rPr>
              <a:t>built-up</a:t>
            </a: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4800" b="1" dirty="0">
                <a:solidFill>
                  <a:srgbClr val="B22046"/>
                </a:solidFill>
                <a:latin typeface="Arial"/>
                <a:ea typeface="Arial"/>
                <a:cs typeface="Arial"/>
                <a:sym typeface="Arial"/>
              </a:rPr>
              <a:t>versus</a:t>
            </a: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 Classificação </a:t>
            </a:r>
            <a:r>
              <a:rPr lang="pt-PT" sz="4800" b="1" dirty="0" err="1">
                <a:latin typeface="Arial"/>
                <a:ea typeface="Arial"/>
                <a:cs typeface="Arial"/>
                <a:sym typeface="Arial"/>
              </a:rPr>
              <a:t>XGBoost</a:t>
            </a:r>
            <a:endParaRPr lang="pt-PT" sz="4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103">
            <a:extLst>
              <a:ext uri="{FF2B5EF4-FFF2-40B4-BE49-F238E27FC236}">
                <a16:creationId xmlns:a16="http://schemas.microsoft.com/office/drawing/2014/main" id="{AFF7E730-1239-419D-BF74-B99EC0EB0298}"/>
              </a:ext>
            </a:extLst>
          </p:cNvPr>
          <p:cNvSpPr/>
          <p:nvPr/>
        </p:nvSpPr>
        <p:spPr>
          <a:xfrm>
            <a:off x="742790" y="27933372"/>
            <a:ext cx="16340143" cy="489132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/>
          <a:p>
            <a:pPr lvl="0" algn="l" defTabSz="457200">
              <a:spcBef>
                <a:spcPts val="1200"/>
              </a:spcBef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Resultados obtidos: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 algn="l" defTabSz="457200">
              <a:spcBef>
                <a:spcPts val="600"/>
              </a:spcBef>
              <a:defRPr sz="1800"/>
            </a:pP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Desempenho do algoritmo:</a:t>
            </a:r>
          </a:p>
          <a:p>
            <a:pPr marL="796925" lvl="6" indent="-442913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b="1" dirty="0" err="1">
                <a:latin typeface="Arial"/>
                <a:ea typeface="Arial"/>
                <a:cs typeface="Arial"/>
                <a:sym typeface="Arial"/>
              </a:rPr>
              <a:t>Kappa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: 0.84</a:t>
            </a:r>
            <a:endParaRPr lang="pt-PT" sz="4000" dirty="0">
              <a:latin typeface="Arial"/>
              <a:ea typeface="Arial"/>
              <a:cs typeface="Arial"/>
              <a:sym typeface="Arial"/>
            </a:endParaRPr>
          </a:p>
          <a:p>
            <a:pPr marL="796925" lvl="6" indent="-442913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: 0.78</a:t>
            </a:r>
          </a:p>
          <a:p>
            <a:pPr marL="796925" lvl="6" indent="-442913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b="1" dirty="0">
                <a:solidFill>
                  <a:srgbClr val="B22046"/>
                </a:solidFill>
                <a:latin typeface="Arial"/>
                <a:ea typeface="Arial"/>
                <a:cs typeface="Arial"/>
                <a:sym typeface="Arial"/>
              </a:rPr>
              <a:t>Diferenciação de estruturas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sem perda de informação</a:t>
            </a:r>
          </a:p>
          <a:p>
            <a:pPr marL="796925" lvl="6" indent="-442913" algn="l" defTabSz="4572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pt-PT" sz="4800" b="1" dirty="0">
                <a:latin typeface="Arial"/>
                <a:ea typeface="Arial"/>
                <a:cs typeface="Arial"/>
                <a:sym typeface="Arial"/>
              </a:rPr>
              <a:t>Geração automática</a:t>
            </a:r>
            <a:r>
              <a:rPr lang="pt-PT" sz="4800" dirty="0">
                <a:latin typeface="Arial"/>
                <a:ea typeface="Arial"/>
                <a:cs typeface="Arial"/>
                <a:sym typeface="Arial"/>
              </a:rPr>
              <a:t> de modelos de classificação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CE9C13B-56F3-4151-8A23-7973E02BADC2}"/>
              </a:ext>
            </a:extLst>
          </p:cNvPr>
          <p:cNvSpPr/>
          <p:nvPr/>
        </p:nvSpPr>
        <p:spPr>
          <a:xfrm>
            <a:off x="11428272" y="16236561"/>
            <a:ext cx="18154374" cy="14329863"/>
          </a:xfrm>
          <a:prstGeom prst="roundRect">
            <a:avLst>
              <a:gd name="adj" fmla="val 8159"/>
            </a:avLst>
          </a:prstGeom>
          <a:solidFill>
            <a:srgbClr val="C13D75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2010479" y="16642138"/>
            <a:ext cx="17304766" cy="197331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85000" lnSpcReduction="10000"/>
          </a:bodyPr>
          <a:lstStyle>
            <a:lvl1pPr algn="l" defTabSz="457200">
              <a:spcBef>
                <a:spcPts val="1200"/>
              </a:spcBef>
              <a:defRPr sz="5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b="0"/>
            </a:pPr>
            <a:r>
              <a:rPr lang="pt-PT" sz="6400" b="1" dirty="0">
                <a:solidFill>
                  <a:schemeClr val="bg1"/>
                </a:solidFill>
              </a:rPr>
              <a:t>Solução</a:t>
            </a:r>
            <a:r>
              <a:rPr lang="pt-PT" sz="5400" b="1" dirty="0">
                <a:solidFill>
                  <a:schemeClr val="bg1"/>
                </a:solidFill>
              </a:rPr>
              <a:t>: Utilizar dados com alta frequência de geração e </a:t>
            </a:r>
          </a:p>
          <a:p>
            <a:pPr lvl="0">
              <a:defRPr sz="1800" b="0"/>
            </a:pPr>
            <a:r>
              <a:rPr lang="pt-PT" sz="5400" b="1" dirty="0">
                <a:solidFill>
                  <a:schemeClr val="bg1"/>
                </a:solidFill>
              </a:rPr>
              <a:t>alta resolução em conjunto com aprendizagem automática</a:t>
            </a:r>
          </a:p>
        </p:txBody>
      </p:sp>
      <p:sp>
        <p:nvSpPr>
          <p:cNvPr id="50" name="Shape 104">
            <a:extLst>
              <a:ext uri="{FF2B5EF4-FFF2-40B4-BE49-F238E27FC236}">
                <a16:creationId xmlns:a16="http://schemas.microsoft.com/office/drawing/2014/main" id="{F0DAE2FC-BEFD-41EF-944E-28C386A4FFE8}"/>
              </a:ext>
            </a:extLst>
          </p:cNvPr>
          <p:cNvSpPr/>
          <p:nvPr/>
        </p:nvSpPr>
        <p:spPr>
          <a:xfrm rot="5400000">
            <a:off x="9090473" y="29028965"/>
            <a:ext cx="3261078" cy="196461"/>
          </a:xfrm>
          <a:prstGeom prst="rect">
            <a:avLst/>
          </a:prstGeom>
          <a:solidFill>
            <a:srgbClr val="F39019">
              <a:alpha val="72317"/>
            </a:srgbClr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10400"/>
            </a:pPr>
            <a:endParaRPr lang="en-US"/>
          </a:p>
        </p:txBody>
      </p:sp>
      <p:sp>
        <p:nvSpPr>
          <p:cNvPr id="51" name="Shape 104">
            <a:extLst>
              <a:ext uri="{FF2B5EF4-FFF2-40B4-BE49-F238E27FC236}">
                <a16:creationId xmlns:a16="http://schemas.microsoft.com/office/drawing/2014/main" id="{27E3946D-9773-46E0-80ED-DE79783DD027}"/>
              </a:ext>
            </a:extLst>
          </p:cNvPr>
          <p:cNvSpPr/>
          <p:nvPr/>
        </p:nvSpPr>
        <p:spPr>
          <a:xfrm rot="10800000">
            <a:off x="-33916" y="27496655"/>
            <a:ext cx="10660514" cy="196461"/>
          </a:xfrm>
          <a:prstGeom prst="rect">
            <a:avLst/>
          </a:prstGeom>
          <a:solidFill>
            <a:srgbClr val="F39019">
              <a:alpha val="72317"/>
            </a:srgbClr>
          </a:solidFill>
          <a:ln w="25400">
            <a:miter lim="400000"/>
          </a:ln>
        </p:spPr>
        <p:txBody>
          <a:bodyPr lIns="0" tIns="0" rIns="0" bIns="0" anchor="ctr"/>
          <a:lstStyle/>
          <a:p>
            <a:pPr lvl="0">
              <a:defRPr sz="10400"/>
            </a:pPr>
            <a:endParaRPr lang="en-US"/>
          </a:p>
        </p:txBody>
      </p:sp>
      <p:sp>
        <p:nvSpPr>
          <p:cNvPr id="24" name="Retângulo: Cantos Diagonais Arredondados 23">
            <a:extLst>
              <a:ext uri="{FF2B5EF4-FFF2-40B4-BE49-F238E27FC236}">
                <a16:creationId xmlns:a16="http://schemas.microsoft.com/office/drawing/2014/main" id="{82CF4C49-BC04-442D-AB9F-AB3C9ED726AD}"/>
              </a:ext>
            </a:extLst>
          </p:cNvPr>
          <p:cNvSpPr/>
          <p:nvPr/>
        </p:nvSpPr>
        <p:spPr>
          <a:xfrm>
            <a:off x="11651623" y="19500871"/>
            <a:ext cx="8064896" cy="2511679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lang="pt-PT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Geração de atributos a partir de </a:t>
            </a:r>
            <a:r>
              <a:rPr lang="pt-PT" sz="4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séries temporais</a:t>
            </a:r>
            <a:r>
              <a:rPr lang="pt-PT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rtl="0" latinLnBrk="1" hangingPunct="0"/>
            <a:r>
              <a:rPr lang="pt-PT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Sentinel 1 e 2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53" name="Retângulo: Cantos Diagonais Arredondados 52">
            <a:extLst>
              <a:ext uri="{FF2B5EF4-FFF2-40B4-BE49-F238E27FC236}">
                <a16:creationId xmlns:a16="http://schemas.microsoft.com/office/drawing/2014/main" id="{0772961A-D690-42A8-8FEF-BC665BE22094}"/>
              </a:ext>
            </a:extLst>
          </p:cNvPr>
          <p:cNvSpPr/>
          <p:nvPr/>
        </p:nvSpPr>
        <p:spPr>
          <a:xfrm>
            <a:off x="16495087" y="27577005"/>
            <a:ext cx="8064896" cy="1762538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Otimização e treino do 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algoritmo 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55" name="Retângulo: Cantos Diagonais Arredondados 54">
            <a:extLst>
              <a:ext uri="{FF2B5EF4-FFF2-40B4-BE49-F238E27FC236}">
                <a16:creationId xmlns:a16="http://schemas.microsoft.com/office/drawing/2014/main" id="{2F97ADE1-8541-46F4-B96B-F9223B29C7DD}"/>
              </a:ext>
            </a:extLst>
          </p:cNvPr>
          <p:cNvSpPr/>
          <p:nvPr/>
        </p:nvSpPr>
        <p:spPr>
          <a:xfrm>
            <a:off x="11651623" y="23452118"/>
            <a:ext cx="8064896" cy="2511679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Classificação e vectorização 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da imagem final a uma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resolução de 10x10m </a:t>
            </a:r>
          </a:p>
        </p:txBody>
      </p:sp>
      <p:sp>
        <p:nvSpPr>
          <p:cNvPr id="56" name="Retângulo: Cantos Diagonais Arredondados 55">
            <a:extLst>
              <a:ext uri="{FF2B5EF4-FFF2-40B4-BE49-F238E27FC236}">
                <a16:creationId xmlns:a16="http://schemas.microsoft.com/office/drawing/2014/main" id="{A5D49798-6AB6-42A9-AFA3-CBD21A8211C2}"/>
              </a:ext>
            </a:extLst>
          </p:cNvPr>
          <p:cNvSpPr/>
          <p:nvPr/>
        </p:nvSpPr>
        <p:spPr>
          <a:xfrm>
            <a:off x="21216829" y="23394620"/>
            <a:ext cx="8064896" cy="2511679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kumimoji="0" lang="pt-PT" sz="44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cs typeface="Arial"/>
                <a:sym typeface="Arial"/>
              </a:rPr>
              <a:t>Agregação de </a:t>
            </a:r>
            <a:r>
              <a:rPr kumimoji="0" lang="pt-PT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cs typeface="Arial"/>
                <a:sym typeface="Arial"/>
              </a:rPr>
              <a:t>estatísticas </a:t>
            </a:r>
          </a:p>
          <a:p>
            <a:pPr rtl="0" latinLnBrk="1" hangingPunct="0"/>
            <a:r>
              <a:rPr kumimoji="0" lang="pt-PT" sz="4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/>
                <a:cs typeface="Arial"/>
                <a:sym typeface="Arial"/>
              </a:rPr>
              <a:t>temporais</a:t>
            </a:r>
            <a:r>
              <a:rPr lang="pt-PT" sz="4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: percentis 0, 25, </a:t>
            </a:r>
          </a:p>
          <a:p>
            <a:pPr rtl="0" latinLnBrk="1" hangingPunct="0"/>
            <a:r>
              <a:rPr lang="pt-PT" sz="44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50, 75, 100, variância e média</a:t>
            </a:r>
            <a:endParaRPr kumimoji="0" lang="en-GB" sz="44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38" name="Seta: Em Ângulo 37">
            <a:extLst>
              <a:ext uri="{FF2B5EF4-FFF2-40B4-BE49-F238E27FC236}">
                <a16:creationId xmlns:a16="http://schemas.microsoft.com/office/drawing/2014/main" id="{DA9D5491-CB4B-4B34-B11E-085867F863BC}"/>
              </a:ext>
            </a:extLst>
          </p:cNvPr>
          <p:cNvSpPr/>
          <p:nvPr/>
        </p:nvSpPr>
        <p:spPr>
          <a:xfrm rot="10800000">
            <a:off x="24997758" y="26186566"/>
            <a:ext cx="2961295" cy="2661034"/>
          </a:xfrm>
          <a:prstGeom prst="bentArrow">
            <a:avLst>
              <a:gd name="adj1" fmla="val 19546"/>
              <a:gd name="adj2" fmla="val 17909"/>
              <a:gd name="adj3" fmla="val 22273"/>
              <a:gd name="adj4" fmla="val 43750"/>
            </a:avLst>
          </a:prstGeom>
          <a:solidFill>
            <a:schemeClr val="bg1">
              <a:lumMod val="95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Retângulo: Cantos Diagonais Arredondados 68">
            <a:extLst>
              <a:ext uri="{FF2B5EF4-FFF2-40B4-BE49-F238E27FC236}">
                <a16:creationId xmlns:a16="http://schemas.microsoft.com/office/drawing/2014/main" id="{41896D4E-B2C8-4878-8DC6-717C8045BDA4}"/>
              </a:ext>
            </a:extLst>
          </p:cNvPr>
          <p:cNvSpPr/>
          <p:nvPr/>
        </p:nvSpPr>
        <p:spPr>
          <a:xfrm>
            <a:off x="21216829" y="19470901"/>
            <a:ext cx="8064896" cy="2511679"/>
          </a:xfrm>
          <a:prstGeom prst="round2DiagRect">
            <a:avLst/>
          </a:prstGeom>
          <a:solidFill>
            <a:srgbClr val="B22046"/>
          </a:solidFill>
          <a:ln w="254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rtl="0" latinLnBrk="1" hangingPunct="0"/>
            <a:r>
              <a:rPr lang="pt-PT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Extração de estruturas 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artificiais permanentes </a:t>
            </a:r>
          </a:p>
          <a:p>
            <a:pPr rtl="0" latinLnBrk="1" hangingPunct="0"/>
            <a:r>
              <a:rPr lang="pt-BR" sz="4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da carta </a:t>
            </a:r>
            <a:r>
              <a:rPr lang="pt-BR" sz="4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COS 2015</a:t>
            </a:r>
            <a:r>
              <a:rPr lang="pt-PT" sz="4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-GB" sz="4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Light"/>
            </a:endParaRPr>
          </a:p>
        </p:txBody>
      </p:sp>
      <p:sp>
        <p:nvSpPr>
          <p:cNvPr id="70" name="Seta: Em Ângulo 69">
            <a:extLst>
              <a:ext uri="{FF2B5EF4-FFF2-40B4-BE49-F238E27FC236}">
                <a16:creationId xmlns:a16="http://schemas.microsoft.com/office/drawing/2014/main" id="{4B0B697E-E12A-45EB-954E-47CF6352A535}"/>
              </a:ext>
            </a:extLst>
          </p:cNvPr>
          <p:cNvSpPr/>
          <p:nvPr/>
        </p:nvSpPr>
        <p:spPr>
          <a:xfrm rot="16200000">
            <a:off x="13637443" y="26067127"/>
            <a:ext cx="2341478" cy="2661034"/>
          </a:xfrm>
          <a:prstGeom prst="bentArrow">
            <a:avLst>
              <a:gd name="adj1" fmla="val 19546"/>
              <a:gd name="adj2" fmla="val 17909"/>
              <a:gd name="adj3" fmla="val 22273"/>
              <a:gd name="adj4" fmla="val 43750"/>
            </a:avLst>
          </a:prstGeom>
          <a:solidFill>
            <a:schemeClr val="bg1">
              <a:lumMod val="95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4C13293D-D707-41CE-B290-064BE858DDC3}"/>
              </a:ext>
            </a:extLst>
          </p:cNvPr>
          <p:cNvSpPr/>
          <p:nvPr/>
        </p:nvSpPr>
        <p:spPr>
          <a:xfrm>
            <a:off x="19904847" y="20267403"/>
            <a:ext cx="1251097" cy="97861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2" name="Seta: Para a Direita 71">
            <a:extLst>
              <a:ext uri="{FF2B5EF4-FFF2-40B4-BE49-F238E27FC236}">
                <a16:creationId xmlns:a16="http://schemas.microsoft.com/office/drawing/2014/main" id="{C9E15CFC-49E8-49C9-A992-B2AE31A263B5}"/>
              </a:ext>
            </a:extLst>
          </p:cNvPr>
          <p:cNvSpPr/>
          <p:nvPr/>
        </p:nvSpPr>
        <p:spPr>
          <a:xfrm rot="5400000">
            <a:off x="24861515" y="22168686"/>
            <a:ext cx="1251097" cy="978614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5400" cap="flat">
            <a:noFill/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8268" tIns="118268" rIns="118268" bIns="118268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6" name="Shape 106">
            <a:extLst>
              <a:ext uri="{FF2B5EF4-FFF2-40B4-BE49-F238E27FC236}">
                <a16:creationId xmlns:a16="http://schemas.microsoft.com/office/drawing/2014/main" id="{0E9B37AD-341B-4E22-84BB-05C38C9BFF61}"/>
              </a:ext>
            </a:extLst>
          </p:cNvPr>
          <p:cNvSpPr/>
          <p:nvPr/>
        </p:nvSpPr>
        <p:spPr>
          <a:xfrm>
            <a:off x="18305465" y="24444326"/>
            <a:ext cx="2262763" cy="174303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457200">
              <a:spcBef>
                <a:spcPts val="1200"/>
              </a:spcBef>
              <a:defRPr sz="54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0700" dirty="0">
                <a:solidFill>
                  <a:srgbClr val="92D050"/>
                </a:solidFill>
              </a:rPr>
              <a:t>✔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143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143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118268" tIns="118268" rIns="118268" bIns="11826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195</Words>
  <Application>Microsoft Office PowerPoint</Application>
  <PresentationFormat>Personalizados</PresentationFormat>
  <Paragraphs>36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Arial</vt:lpstr>
      <vt:lpstr>Avenir Roman</vt:lpstr>
      <vt:lpstr>Calibri</vt:lpstr>
      <vt:lpstr>Helvetica</vt:lpstr>
      <vt:lpstr>Helvetica Light</vt:lpstr>
      <vt:lpstr>White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Damaso</dc:creator>
  <cp:lastModifiedBy>Andre Miguel Neves</cp:lastModifiedBy>
  <cp:revision>145</cp:revision>
  <dcterms:created xsi:type="dcterms:W3CDTF">2014-06-21T14:44:39Z</dcterms:created>
  <dcterms:modified xsi:type="dcterms:W3CDTF">2019-08-28T22:57:29Z</dcterms:modified>
</cp:coreProperties>
</file>