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47"/>
  </p:notesMasterIdLst>
  <p:sldIdLst>
    <p:sldId id="258" r:id="rId3"/>
    <p:sldId id="271" r:id="rId4"/>
    <p:sldId id="352" r:id="rId5"/>
    <p:sldId id="505" r:id="rId6"/>
    <p:sldId id="556" r:id="rId7"/>
    <p:sldId id="557" r:id="rId8"/>
    <p:sldId id="558" r:id="rId9"/>
    <p:sldId id="559" r:id="rId10"/>
    <p:sldId id="560" r:id="rId11"/>
    <p:sldId id="561" r:id="rId12"/>
    <p:sldId id="562" r:id="rId13"/>
    <p:sldId id="563" r:id="rId14"/>
    <p:sldId id="564" r:id="rId15"/>
    <p:sldId id="529" r:id="rId16"/>
    <p:sldId id="530" r:id="rId17"/>
    <p:sldId id="536" r:id="rId18"/>
    <p:sldId id="565" r:id="rId19"/>
    <p:sldId id="537" r:id="rId20"/>
    <p:sldId id="566" r:id="rId21"/>
    <p:sldId id="567" r:id="rId22"/>
    <p:sldId id="538" r:id="rId23"/>
    <p:sldId id="543" r:id="rId24"/>
    <p:sldId id="544" r:id="rId25"/>
    <p:sldId id="568" r:id="rId26"/>
    <p:sldId id="574" r:id="rId27"/>
    <p:sldId id="575" r:id="rId28"/>
    <p:sldId id="576" r:id="rId29"/>
    <p:sldId id="569" r:id="rId30"/>
    <p:sldId id="570" r:id="rId31"/>
    <p:sldId id="571" r:id="rId32"/>
    <p:sldId id="572" r:id="rId33"/>
    <p:sldId id="573" r:id="rId34"/>
    <p:sldId id="545" r:id="rId35"/>
    <p:sldId id="546" r:id="rId36"/>
    <p:sldId id="548" r:id="rId37"/>
    <p:sldId id="547" r:id="rId38"/>
    <p:sldId id="549" r:id="rId39"/>
    <p:sldId id="550" r:id="rId40"/>
    <p:sldId id="551" r:id="rId41"/>
    <p:sldId id="552" r:id="rId42"/>
    <p:sldId id="553" r:id="rId43"/>
    <p:sldId id="554" r:id="rId44"/>
    <p:sldId id="555" r:id="rId45"/>
    <p:sldId id="26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p:scale>
          <a:sx n="118" d="100"/>
          <a:sy n="118" d="100"/>
        </p:scale>
        <p:origin x="-1434" y="72"/>
      </p:cViewPr>
      <p:guideLst>
        <p:guide orient="horz" pos="2160"/>
        <p:guide pos="2880"/>
      </p:guideLst>
    </p:cSldViewPr>
  </p:slideViewPr>
  <p:outlineViewPr>
    <p:cViewPr>
      <p:scale>
        <a:sx n="33" d="100"/>
        <a:sy n="33" d="100"/>
      </p:scale>
      <p:origin x="42" y="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B232-659E-4EFB-8341-400B84E9F21F}" type="datetimeFigureOut">
              <a:rPr lang="en-US" smtClean="0"/>
              <a:t>12/18/2021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DE2E5-B69C-4E32-926B-233912AE4A70}" type="slidenum">
              <a:rPr lang="en-US" smtClean="0"/>
              <a:t>‹#›</a:t>
            </a:fld>
            <a:endParaRPr lang="en-US"/>
          </a:p>
        </p:txBody>
      </p:sp>
    </p:spTree>
    <p:extLst>
      <p:ext uri="{BB962C8B-B14F-4D97-AF65-F5344CB8AC3E}">
        <p14:creationId xmlns:p14="http://schemas.microsoft.com/office/powerpoint/2010/main" val="173206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959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373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232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1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6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14575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026"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6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1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7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55873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6932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6483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94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86663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7765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672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2839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12/18/2021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
        <p:nvSpPr>
          <p:cNvPr id="7" name="Rectangle 6"/>
          <p:cNvSpPr/>
          <p:nvPr/>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82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12/18/2021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Tree>
    <p:extLst>
      <p:ext uri="{BB962C8B-B14F-4D97-AF65-F5344CB8AC3E}">
        <p14:creationId xmlns:p14="http://schemas.microsoft.com/office/powerpoint/2010/main" val="369038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0" r:id="rId7"/>
    <p:sldLayoutId id="214748367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2.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2.xml"/><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2.xml"/><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4495800"/>
            <a:ext cx="9144000" cy="2362200"/>
            <a:chOff x="0" y="4495800"/>
            <a:chExt cx="9144000" cy="2362200"/>
          </a:xfrm>
        </p:grpSpPr>
        <p:grpSp>
          <p:nvGrpSpPr>
            <p:cNvPr id="4" name="Group 3"/>
            <p:cNvGrpSpPr/>
            <p:nvPr/>
          </p:nvGrpSpPr>
          <p:grpSpPr>
            <a:xfrm>
              <a:off x="0" y="6172200"/>
              <a:ext cx="9144000" cy="685800"/>
              <a:chOff x="0" y="6019800"/>
              <a:chExt cx="9144000" cy="685800"/>
            </a:xfrm>
          </p:grpSpPr>
          <p:sp>
            <p:nvSpPr>
              <p:cNvPr id="7" name="Rectangle 6"/>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1.png"/>
            <p:cNvPicPr>
              <a:picLocks noChangeAspect="1"/>
            </p:cNvPicPr>
            <p:nvPr/>
          </p:nvPicPr>
          <p:blipFill>
            <a:blip r:embed="rId2"/>
            <a:stretch>
              <a:fillRect/>
            </a:stretch>
          </p:blipFill>
          <p:spPr>
            <a:xfrm>
              <a:off x="609600" y="4495800"/>
              <a:ext cx="2276793" cy="1876687"/>
            </a:xfrm>
            <a:prstGeom prst="rect">
              <a:avLst/>
            </a:prstGeom>
          </p:spPr>
        </p:pic>
        <p:sp>
          <p:nvSpPr>
            <p:cNvPr id="6" name="TextBox 5"/>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solidFill>
                  <a:latin typeface="Arial" pitchFamily="34" charset="0"/>
                  <a:cs typeface="Arial" pitchFamily="34" charset="0"/>
                </a:rPr>
                <a:t>www.archerinfotech.in</a:t>
              </a:r>
              <a:endParaRPr lang="en-US" sz="1200" dirty="0">
                <a:solidFill>
                  <a:schemeClr val="bg1"/>
                </a:solidFill>
                <a:latin typeface="Arial" pitchFamily="34" charset="0"/>
                <a:cs typeface="Arial" pitchFamily="34" charset="0"/>
              </a:endParaRPr>
            </a:p>
          </p:txBody>
        </p:sp>
      </p:grpSp>
      <p:sp>
        <p:nvSpPr>
          <p:cNvPr id="11" name="TextBox 10"/>
          <p:cNvSpPr txBox="1"/>
          <p:nvPr/>
        </p:nvSpPr>
        <p:spPr>
          <a:xfrm>
            <a:off x="304800" y="2448580"/>
            <a:ext cx="7010400" cy="523220"/>
          </a:xfrm>
          <a:prstGeom prst="rect">
            <a:avLst/>
          </a:prstGeom>
          <a:noFill/>
        </p:spPr>
        <p:txBody>
          <a:bodyPr wrap="square" rtlCol="0">
            <a:spAutoFit/>
          </a:bodyPr>
          <a:lstStyle/>
          <a:p>
            <a:r>
              <a:rPr lang="en-US" sz="2800" b="1" dirty="0" smtClean="0">
                <a:solidFill>
                  <a:srgbClr val="CC0000"/>
                </a:solidFill>
              </a:rPr>
              <a:t>Python for Beginners</a:t>
            </a:r>
            <a:endParaRPr lang="en-US" sz="2800" b="1" dirty="0">
              <a:solidFill>
                <a:srgbClr val="CC0000"/>
              </a:solidFill>
            </a:endParaRPr>
          </a:p>
        </p:txBody>
      </p:sp>
      <p:sp>
        <p:nvSpPr>
          <p:cNvPr id="13" name="TextBox 12"/>
          <p:cNvSpPr txBox="1"/>
          <p:nvPr/>
        </p:nvSpPr>
        <p:spPr>
          <a:xfrm>
            <a:off x="304800" y="2983468"/>
            <a:ext cx="7162800" cy="369332"/>
          </a:xfrm>
          <a:prstGeom prst="rect">
            <a:avLst/>
          </a:prstGeom>
          <a:noFill/>
        </p:spPr>
        <p:txBody>
          <a:bodyPr wrap="square" rtlCol="0">
            <a:spAutoFit/>
          </a:bodyPr>
          <a:lstStyle/>
          <a:p>
            <a:r>
              <a:rPr lang="en-US" b="1" dirty="0" smtClean="0"/>
              <a:t>Archer Infotech , PUNE</a:t>
            </a:r>
            <a:endParaRPr lang="en-US" b="1" dirty="0"/>
          </a:p>
        </p:txBody>
      </p:sp>
      <p:pic>
        <p:nvPicPr>
          <p:cNvPr id="3074" name="Picture 2" descr="D:\YOGESH\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76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does </a:t>
            </a:r>
            <a:r>
              <a:rPr lang="en-US" sz="2800" b="1" dirty="0" smtClean="0">
                <a:solidFill>
                  <a:srgbClr val="CC0000"/>
                </a:solidFill>
                <a:latin typeface="+mn-lt"/>
                <a:ea typeface="+mn-ea"/>
                <a:cs typeface="+mn-cs"/>
              </a:rPr>
              <a:t>K-Means Works </a:t>
            </a:r>
            <a:r>
              <a:rPr lang="en-US" sz="2800" b="1" dirty="0" smtClean="0">
                <a:solidFill>
                  <a:srgbClr val="CC0000"/>
                </a:solidFill>
                <a:latin typeface="+mn-lt"/>
                <a:ea typeface="+mn-ea"/>
                <a:cs typeface="+mn-cs"/>
              </a:rPr>
              <a: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76400"/>
            <a:ext cx="7419975" cy="385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441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does </a:t>
            </a:r>
            <a:r>
              <a:rPr lang="en-US" sz="2800" b="1" dirty="0" smtClean="0">
                <a:solidFill>
                  <a:srgbClr val="CC0000"/>
                </a:solidFill>
                <a:latin typeface="+mn-lt"/>
                <a:ea typeface="+mn-ea"/>
                <a:cs typeface="+mn-cs"/>
              </a:rPr>
              <a:t>K-Means Works </a:t>
            </a:r>
            <a:r>
              <a:rPr lang="en-US" sz="2800" b="1" dirty="0" smtClean="0">
                <a:solidFill>
                  <a:srgbClr val="CC0000"/>
                </a:solidFill>
                <a:latin typeface="+mn-lt"/>
                <a:ea typeface="+mn-ea"/>
                <a:cs typeface="+mn-cs"/>
              </a:rPr>
              <a: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0"/>
            <a:ext cx="5232437"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550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a:t>
            </a:r>
            <a:r>
              <a:rPr lang="en-US" sz="2800" b="1" dirty="0" smtClean="0">
                <a:solidFill>
                  <a:srgbClr val="CC0000"/>
                </a:solidFill>
                <a:latin typeface="+mn-lt"/>
                <a:ea typeface="+mn-ea"/>
                <a:cs typeface="+mn-cs"/>
              </a:rPr>
              <a:t>to determine Correct k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714417"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52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a:t>
            </a:r>
            <a:r>
              <a:rPr lang="en-US" sz="2800" b="1" dirty="0" smtClean="0">
                <a:solidFill>
                  <a:srgbClr val="CC0000"/>
                </a:solidFill>
                <a:latin typeface="+mn-lt"/>
                <a:ea typeface="+mn-ea"/>
                <a:cs typeface="+mn-cs"/>
              </a:rPr>
              <a:t>to determine Correct k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6662838" cy="394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095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6660" y="3200400"/>
            <a:ext cx="5702203" cy="707886"/>
          </a:xfrm>
          <a:prstGeom prst="rect">
            <a:avLst/>
          </a:prstGeom>
          <a:noFill/>
        </p:spPr>
        <p:txBody>
          <a:bodyPr wrap="none" rtlCol="0">
            <a:spAutoFit/>
          </a:bodyPr>
          <a:lstStyle/>
          <a:p>
            <a:pPr algn="ctr"/>
            <a:r>
              <a:rPr lang="en-US" sz="4000" b="1" dirty="0" smtClean="0">
                <a:latin typeface="Cocogoose" panose="02000000000000000000" pitchFamily="2" charset="0"/>
              </a:rPr>
              <a:t>Python – </a:t>
            </a:r>
            <a:r>
              <a:rPr lang="en-US" sz="4000" b="1" dirty="0" smtClean="0">
                <a:latin typeface="Cocogoose" panose="02000000000000000000" pitchFamily="2" charset="0"/>
              </a:rPr>
              <a:t>Hierarchical Clustering</a:t>
            </a:r>
            <a:endParaRPr lang="en-PH" sz="4000" b="1" dirty="0">
              <a:latin typeface="Cocogoose" panose="02000000000000000000" pitchFamily="2" charset="0"/>
            </a:endParaRPr>
          </a:p>
        </p:txBody>
      </p:sp>
    </p:spTree>
    <p:extLst>
      <p:ext uri="{BB962C8B-B14F-4D97-AF65-F5344CB8AC3E}">
        <p14:creationId xmlns:p14="http://schemas.microsoft.com/office/powerpoint/2010/main" val="2406989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Hierarchical Clustering</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228600" y="1341437"/>
            <a:ext cx="8686800" cy="4525963"/>
          </a:xfrm>
        </p:spPr>
        <p:txBody>
          <a:bodyPr>
            <a:noAutofit/>
          </a:bodyPr>
          <a:lstStyle/>
          <a:p>
            <a:r>
              <a:rPr lang="en-US" sz="2000" b="1" dirty="0"/>
              <a:t>Hierarchical clustering is a type of unsupervised machine learning algorithm used to cluster unlabeled data points.</a:t>
            </a:r>
            <a:endParaRPr lang="en-US" sz="2000" b="1" dirty="0"/>
          </a:p>
          <a:p>
            <a:endParaRPr lang="en-US" sz="2000" b="1" dirty="0"/>
          </a:p>
          <a:p>
            <a:pPr fontAlgn="base"/>
            <a:r>
              <a:rPr lang="en-US" sz="2000" b="1" dirty="0"/>
              <a:t>Types of Hierarchical Clustering</a:t>
            </a:r>
          </a:p>
          <a:p>
            <a:pPr fontAlgn="base"/>
            <a:endParaRPr lang="en-US" sz="2000" dirty="0" smtClean="0"/>
          </a:p>
          <a:p>
            <a:pPr fontAlgn="base"/>
            <a:r>
              <a:rPr lang="en-US" sz="2000" b="1" dirty="0" smtClean="0"/>
              <a:t>Agglomerative </a:t>
            </a:r>
            <a:r>
              <a:rPr lang="en-US" sz="2000" b="1" dirty="0"/>
              <a:t>hierarchical clustering</a:t>
            </a:r>
          </a:p>
          <a:p>
            <a:pPr fontAlgn="base"/>
            <a:r>
              <a:rPr lang="en-US" sz="2000" b="1" dirty="0"/>
              <a:t>Divisive hierarchical clustering</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8232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Autofit/>
          </a:bodyPr>
          <a:lstStyle/>
          <a:p>
            <a:r>
              <a:rPr lang="en-US" sz="2500" b="1" dirty="0" smtClean="0">
                <a:solidFill>
                  <a:srgbClr val="CC0000"/>
                </a:solidFill>
                <a:latin typeface="+mn-lt"/>
                <a:ea typeface="+mn-ea"/>
                <a:cs typeface="+mn-cs"/>
              </a:rPr>
              <a:t>Agglomerative </a:t>
            </a:r>
            <a:r>
              <a:rPr lang="en-US" sz="2500" b="1" dirty="0">
                <a:solidFill>
                  <a:srgbClr val="CC0000"/>
                </a:solidFill>
                <a:latin typeface="+mn-lt"/>
                <a:ea typeface="+mn-ea"/>
                <a:cs typeface="+mn-cs"/>
              </a:rPr>
              <a:t>Hierarchical Clustering</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0200"/>
            <a:ext cx="23717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4" y="3810000"/>
            <a:ext cx="30384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620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Autofit/>
          </a:bodyPr>
          <a:lstStyle/>
          <a:p>
            <a:r>
              <a:rPr lang="en-US" sz="2500" b="1" dirty="0" smtClean="0">
                <a:solidFill>
                  <a:srgbClr val="CC0000"/>
                </a:solidFill>
                <a:latin typeface="+mn-lt"/>
                <a:ea typeface="+mn-ea"/>
                <a:cs typeface="+mn-cs"/>
              </a:rPr>
              <a:t>Divisive </a:t>
            </a:r>
            <a:r>
              <a:rPr lang="en-US" sz="2500" b="1" dirty="0">
                <a:solidFill>
                  <a:srgbClr val="CC0000"/>
                </a:solidFill>
                <a:latin typeface="+mn-lt"/>
                <a:ea typeface="+mn-ea"/>
                <a:cs typeface="+mn-cs"/>
              </a:rPr>
              <a:t>Hierarchical Clustering</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24000"/>
            <a:ext cx="29146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114800"/>
            <a:ext cx="23717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360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Steps to Perform Clustering</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62200"/>
            <a:ext cx="20002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90889"/>
            <a:ext cx="24669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203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Steps to Perform Clustering</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73299"/>
            <a:ext cx="20193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701923"/>
            <a:ext cx="30289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148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4983" y="3200400"/>
            <a:ext cx="3645550" cy="707886"/>
          </a:xfrm>
          <a:prstGeom prst="rect">
            <a:avLst/>
          </a:prstGeom>
          <a:noFill/>
        </p:spPr>
        <p:txBody>
          <a:bodyPr wrap="none" rtlCol="0">
            <a:spAutoFit/>
          </a:bodyPr>
          <a:lstStyle/>
          <a:p>
            <a:pPr algn="ctr"/>
            <a:r>
              <a:rPr lang="en-US" sz="4000" b="1" dirty="0" smtClean="0">
                <a:latin typeface="Cocogoose" panose="02000000000000000000" pitchFamily="2" charset="0"/>
              </a:rPr>
              <a:t>Python – </a:t>
            </a:r>
            <a:r>
              <a:rPr lang="en-US" sz="4000" b="1" dirty="0" err="1" smtClean="0">
                <a:latin typeface="Cocogoose" panose="02000000000000000000" pitchFamily="2" charset="0"/>
              </a:rPr>
              <a:t>CLustering</a:t>
            </a:r>
            <a:endParaRPr lang="en-PH" sz="4000" b="1" dirty="0">
              <a:latin typeface="Cocogoose" panose="02000000000000000000" pitchFamily="2" charset="0"/>
            </a:endParaRPr>
          </a:p>
        </p:txBody>
      </p:sp>
    </p:spTree>
    <p:extLst>
      <p:ext uri="{BB962C8B-B14F-4D97-AF65-F5344CB8AC3E}">
        <p14:creationId xmlns:p14="http://schemas.microsoft.com/office/powerpoint/2010/main" val="2550972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Steps to Perform Clustering</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16063"/>
            <a:ext cx="20669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3" y="3883418"/>
            <a:ext cx="28194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744663"/>
            <a:ext cx="303847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885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Choosing No Of Clusters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81000" y="1600199"/>
            <a:ext cx="8534400" cy="369332"/>
          </a:xfrm>
          <a:prstGeom prst="rect">
            <a:avLst/>
          </a:prstGeom>
        </p:spPr>
        <p:txBody>
          <a:bodyPr wrap="square">
            <a:spAutoFit/>
          </a:bodyPr>
          <a:lstStyle/>
          <a:p>
            <a:r>
              <a:rPr lang="en-US" b="1" dirty="0"/>
              <a:t>A </a:t>
            </a:r>
            <a:r>
              <a:rPr lang="en-US" b="1" dirty="0" err="1"/>
              <a:t>dendrogram</a:t>
            </a:r>
            <a:r>
              <a:rPr lang="en-US" b="1" dirty="0"/>
              <a:t> is a tree-like diagram that records the sequences of merges or splits.</a:t>
            </a:r>
            <a:endParaRPr lang="en-US" b="1"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504" y="2676525"/>
            <a:ext cx="342900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083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4328" y="3200400"/>
            <a:ext cx="3066866" cy="707886"/>
          </a:xfrm>
          <a:prstGeom prst="rect">
            <a:avLst/>
          </a:prstGeom>
          <a:noFill/>
        </p:spPr>
        <p:txBody>
          <a:bodyPr wrap="none" rtlCol="0">
            <a:spAutoFit/>
          </a:bodyPr>
          <a:lstStyle/>
          <a:p>
            <a:pPr algn="ctr"/>
            <a:r>
              <a:rPr lang="en-US" sz="4000" b="1" dirty="0" smtClean="0">
                <a:latin typeface="Cocogoose" panose="02000000000000000000" pitchFamily="2" charset="0"/>
              </a:rPr>
              <a:t>Python – </a:t>
            </a:r>
            <a:r>
              <a:rPr lang="en-US" sz="4000" b="1" dirty="0" err="1" smtClean="0">
                <a:latin typeface="Cocogoose" panose="02000000000000000000" pitchFamily="2" charset="0"/>
              </a:rPr>
              <a:t>Apriori</a:t>
            </a:r>
            <a:r>
              <a:rPr lang="en-US" sz="4000" b="1" dirty="0" smtClean="0">
                <a:latin typeface="Cocogoose" panose="02000000000000000000" pitchFamily="2" charset="0"/>
              </a:rPr>
              <a:t> </a:t>
            </a:r>
            <a:endParaRPr lang="en-PH" sz="4000" b="1" dirty="0">
              <a:latin typeface="Cocogoose" panose="02000000000000000000" pitchFamily="2" charset="0"/>
            </a:endParaRPr>
          </a:p>
        </p:txBody>
      </p:sp>
    </p:spTree>
    <p:extLst>
      <p:ext uri="{BB962C8B-B14F-4D97-AF65-F5344CB8AC3E}">
        <p14:creationId xmlns:p14="http://schemas.microsoft.com/office/powerpoint/2010/main" val="3749569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 y="1524000"/>
            <a:ext cx="8686800" cy="3139321"/>
          </a:xfrm>
          <a:prstGeom prst="rect">
            <a:avLst/>
          </a:prstGeom>
        </p:spPr>
        <p:txBody>
          <a:bodyPr wrap="square">
            <a:spAutoFit/>
          </a:bodyPr>
          <a:lstStyle/>
          <a:p>
            <a:pPr marL="285750" indent="-285750">
              <a:buFont typeface="Arial" pitchFamily="34" charset="0"/>
              <a:buChar char="•"/>
            </a:pPr>
            <a:r>
              <a:rPr lang="en-US" b="1" dirty="0" err="1">
                <a:solidFill>
                  <a:srgbClr val="FF0000"/>
                </a:solidFill>
              </a:rPr>
              <a:t>Apriori</a:t>
            </a:r>
            <a:r>
              <a:rPr lang="en-US" b="1" dirty="0">
                <a:solidFill>
                  <a:srgbClr val="FF0000"/>
                </a:solidFill>
              </a:rPr>
              <a:t> algorithm </a:t>
            </a:r>
            <a:r>
              <a:rPr lang="en-US" b="1" dirty="0"/>
              <a:t>is a machine learning model used in Association Rule Learning to identify frequent </a:t>
            </a:r>
            <a:r>
              <a:rPr lang="en-US" b="1" dirty="0" err="1"/>
              <a:t>itemsets</a:t>
            </a:r>
            <a:r>
              <a:rPr lang="en-US" b="1" dirty="0"/>
              <a:t> from a </a:t>
            </a:r>
            <a:r>
              <a:rPr lang="en-US" b="1" dirty="0" smtClean="0"/>
              <a:t>dataset</a:t>
            </a:r>
          </a:p>
          <a:p>
            <a:pPr marL="285750" indent="-285750">
              <a:buFont typeface="Arial" pitchFamily="34" charset="0"/>
              <a:buChar char="•"/>
            </a:pPr>
            <a:endParaRPr lang="en-US" b="1" dirty="0"/>
          </a:p>
          <a:p>
            <a:pPr marL="285750" indent="-285750">
              <a:buFont typeface="Arial" pitchFamily="34" charset="0"/>
              <a:buChar char="•"/>
            </a:pPr>
            <a:r>
              <a:rPr lang="en-US" dirty="0"/>
              <a:t>With the help of these association rule, it determines how strongly or how weakly two objects are </a:t>
            </a:r>
            <a:r>
              <a:rPr lang="en-US" dirty="0" smtClean="0"/>
              <a:t>connected</a:t>
            </a:r>
          </a:p>
          <a:p>
            <a:pPr marL="285750" indent="-285750">
              <a:buFont typeface="Arial" pitchFamily="34" charset="0"/>
              <a:buChar char="•"/>
            </a:pPr>
            <a:endParaRPr lang="en-US" b="1" dirty="0"/>
          </a:p>
          <a:p>
            <a:pPr marL="285750" indent="-285750">
              <a:buFont typeface="Arial" pitchFamily="34" charset="0"/>
              <a:buChar char="•"/>
            </a:pPr>
            <a:r>
              <a:rPr lang="en-US" dirty="0" err="1"/>
              <a:t>Apriori</a:t>
            </a:r>
            <a:r>
              <a:rPr lang="en-US" dirty="0"/>
              <a:t> algorithm assumes that any subset of a frequent </a:t>
            </a:r>
            <a:r>
              <a:rPr lang="en-US" dirty="0" err="1"/>
              <a:t>itemset</a:t>
            </a:r>
            <a:r>
              <a:rPr lang="en-US" dirty="0"/>
              <a:t> must be frequent</a:t>
            </a:r>
            <a:r>
              <a:rPr lang="en-US" dirty="0" smtClean="0"/>
              <a:t>.</a:t>
            </a:r>
          </a:p>
          <a:p>
            <a:pPr marL="285750" indent="-285750">
              <a:buFont typeface="Arial" pitchFamily="34" charset="0"/>
              <a:buChar char="•"/>
            </a:pPr>
            <a:endParaRPr lang="en-US" b="1" dirty="0"/>
          </a:p>
          <a:p>
            <a:r>
              <a:rPr lang="en-US" dirty="0" smtClean="0"/>
              <a:t>	Say</a:t>
            </a:r>
            <a:r>
              <a:rPr lang="en-US" dirty="0"/>
              <a:t>, a transaction containing {wine, chips, bread} also contains {wine, bread}. So, according to the principle of </a:t>
            </a:r>
            <a:r>
              <a:rPr lang="en-US" dirty="0" err="1"/>
              <a:t>Apriori</a:t>
            </a:r>
            <a:r>
              <a:rPr lang="en-US" dirty="0"/>
              <a:t>, if {wine, chips, bread} is frequent, then {wine, bread} must also be frequent.</a:t>
            </a:r>
            <a:endParaRPr lang="en-US" b="1" dirty="0" smtClean="0"/>
          </a:p>
        </p:txBody>
      </p:sp>
    </p:spTree>
    <p:extLst>
      <p:ext uri="{BB962C8B-B14F-4D97-AF65-F5344CB8AC3E}">
        <p14:creationId xmlns:p14="http://schemas.microsoft.com/office/powerpoint/2010/main" val="2543413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 y="1524000"/>
            <a:ext cx="8686800" cy="4247317"/>
          </a:xfrm>
          <a:prstGeom prst="rect">
            <a:avLst/>
          </a:prstGeom>
        </p:spPr>
        <p:txBody>
          <a:bodyPr wrap="square">
            <a:spAutoFit/>
          </a:bodyPr>
          <a:lstStyle/>
          <a:p>
            <a:r>
              <a:rPr lang="en-US" b="1" dirty="0" smtClean="0"/>
              <a:t>Support : </a:t>
            </a:r>
            <a:r>
              <a:rPr lang="en-US" dirty="0" smtClean="0"/>
              <a:t>	</a:t>
            </a:r>
            <a:r>
              <a:rPr lang="en-US" i="1" dirty="0" smtClean="0"/>
              <a:t>Fraction </a:t>
            </a:r>
            <a:r>
              <a:rPr lang="en-US" i="1" dirty="0"/>
              <a:t>of transactions that contain an </a:t>
            </a:r>
            <a:r>
              <a:rPr lang="en-US" i="1" dirty="0" err="1"/>
              <a:t>itemset</a:t>
            </a:r>
            <a:r>
              <a:rPr lang="en-US" i="1" dirty="0"/>
              <a:t>.</a:t>
            </a:r>
          </a:p>
          <a:p>
            <a:r>
              <a:rPr lang="en-US" dirty="0"/>
              <a:t>For example, the support of item I is defined as the number of transactions containing I divided by the total number of transactions</a:t>
            </a:r>
            <a:r>
              <a:rPr lang="en-US" dirty="0" smtClean="0"/>
              <a:t>.</a:t>
            </a:r>
          </a:p>
          <a:p>
            <a:endParaRPr lang="en-US" dirty="0"/>
          </a:p>
          <a:p>
            <a:endParaRPr lang="en-US" dirty="0" smtClean="0"/>
          </a:p>
          <a:p>
            <a:endParaRPr lang="en-US" dirty="0"/>
          </a:p>
          <a:p>
            <a:endParaRPr lang="en-US" dirty="0" smtClean="0"/>
          </a:p>
          <a:p>
            <a:r>
              <a:rPr lang="en-US" b="1" dirty="0" smtClean="0"/>
              <a:t>Confidence : 	</a:t>
            </a:r>
            <a:r>
              <a:rPr lang="en-US" i="1" dirty="0" smtClean="0"/>
              <a:t>Measures </a:t>
            </a:r>
            <a:r>
              <a:rPr lang="en-US" i="1" dirty="0"/>
              <a:t>how often items in Y appear in transactions that contain </a:t>
            </a:r>
            <a:r>
              <a:rPr lang="en-US" i="1" dirty="0" smtClean="0"/>
              <a:t>X</a:t>
            </a:r>
          </a:p>
          <a:p>
            <a:endParaRPr lang="en-US" i="1" dirty="0"/>
          </a:p>
          <a:p>
            <a:r>
              <a:rPr lang="en-US" dirty="0"/>
              <a:t>Confidence is the likelihood that item Y is also bought if item X is bought. It’s calculated as the number of transactions containing X and Y divided by the number of transactions containing X.</a:t>
            </a:r>
          </a:p>
          <a:p>
            <a:endParaRPr lang="en-US" dirty="0"/>
          </a:p>
          <a:p>
            <a:r>
              <a:rPr lang="en-US" dirty="0"/>
              <a:t/>
            </a:r>
            <a:br>
              <a:rPr lang="en-US" dirty="0"/>
            </a:br>
            <a:endParaRPr lang="en-US" b="1"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658428"/>
            <a:ext cx="426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018842"/>
            <a:ext cx="66675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044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 - Support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 y="1524000"/>
            <a:ext cx="8686800" cy="923330"/>
          </a:xfrm>
          <a:prstGeom prst="rect">
            <a:avLst/>
          </a:prstGeom>
        </p:spPr>
        <p:txBody>
          <a:bodyPr wrap="square">
            <a:spAutoFit/>
          </a:bodyPr>
          <a:lstStyle/>
          <a:p>
            <a:endParaRPr lang="en-US" dirty="0"/>
          </a:p>
          <a:p>
            <a:r>
              <a:rPr lang="en-US" dirty="0"/>
              <a:t/>
            </a:r>
            <a:br>
              <a:rPr lang="en-US" dirty="0"/>
            </a:br>
            <a:endParaRPr lang="en-US" b="1" dirty="0" smtClean="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3185099" cy="282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038600" y="1970457"/>
            <a:ext cx="5105400" cy="2862322"/>
          </a:xfrm>
          <a:prstGeom prst="rect">
            <a:avLst/>
          </a:prstGeom>
        </p:spPr>
        <p:txBody>
          <a:bodyPr wrap="square">
            <a:spAutoFit/>
          </a:bodyPr>
          <a:lstStyle/>
          <a:p>
            <a:r>
              <a:rPr lang="en-US" b="1" dirty="0"/>
              <a:t>Measure 1: Support.</a:t>
            </a:r>
          </a:p>
          <a:p>
            <a:r>
              <a:rPr lang="en-US" dirty="0"/>
              <a:t>This says how popular an </a:t>
            </a:r>
            <a:r>
              <a:rPr lang="en-US" dirty="0" err="1"/>
              <a:t>itemset</a:t>
            </a:r>
            <a:r>
              <a:rPr lang="en-US" dirty="0"/>
              <a:t> is, as measured by the proportion of transactions in which an </a:t>
            </a:r>
            <a:r>
              <a:rPr lang="en-US" dirty="0" err="1"/>
              <a:t>itemset</a:t>
            </a:r>
            <a:r>
              <a:rPr lang="en-US" dirty="0"/>
              <a:t> appears. </a:t>
            </a:r>
            <a:endParaRPr lang="en-US" dirty="0" smtClean="0"/>
          </a:p>
          <a:p>
            <a:endParaRPr lang="en-US" dirty="0"/>
          </a:p>
          <a:p>
            <a:r>
              <a:rPr lang="en-US" dirty="0" smtClean="0"/>
              <a:t>In </a:t>
            </a:r>
            <a:r>
              <a:rPr lang="en-US" dirty="0"/>
              <a:t>Table </a:t>
            </a:r>
            <a:r>
              <a:rPr lang="en-US" dirty="0" smtClean="0"/>
              <a:t>the </a:t>
            </a:r>
            <a:r>
              <a:rPr lang="en-US" dirty="0"/>
              <a:t>support of {apple} is 4 out of 8, or 50</a:t>
            </a:r>
            <a:r>
              <a:rPr lang="en-US" dirty="0" smtClean="0"/>
              <a:t>%.</a:t>
            </a:r>
          </a:p>
          <a:p>
            <a:endParaRPr lang="en-US" dirty="0"/>
          </a:p>
          <a:p>
            <a:r>
              <a:rPr lang="en-US" dirty="0" smtClean="0"/>
              <a:t> </a:t>
            </a:r>
            <a:r>
              <a:rPr lang="en-US" dirty="0" err="1"/>
              <a:t>Itemsets</a:t>
            </a:r>
            <a:r>
              <a:rPr lang="en-US" dirty="0"/>
              <a:t> can also contain multiple items. For instance, the support of {apple, beer, rice} is 2 out of 8, or 25%.</a:t>
            </a:r>
          </a:p>
        </p:txBody>
      </p:sp>
    </p:spTree>
    <p:extLst>
      <p:ext uri="{BB962C8B-B14F-4D97-AF65-F5344CB8AC3E}">
        <p14:creationId xmlns:p14="http://schemas.microsoft.com/office/powerpoint/2010/main" val="2884840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 - Confidence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 y="1524000"/>
            <a:ext cx="8686800" cy="923330"/>
          </a:xfrm>
          <a:prstGeom prst="rect">
            <a:avLst/>
          </a:prstGeom>
        </p:spPr>
        <p:txBody>
          <a:bodyPr wrap="square">
            <a:spAutoFit/>
          </a:bodyPr>
          <a:lstStyle/>
          <a:p>
            <a:endParaRPr lang="en-US" dirty="0"/>
          </a:p>
          <a:p>
            <a:r>
              <a:rPr lang="en-US" dirty="0"/>
              <a:t/>
            </a:r>
            <a:br>
              <a:rPr lang="en-US" dirty="0"/>
            </a:br>
            <a:endParaRPr lang="en-US" b="1" dirty="0" smtClean="0"/>
          </a:p>
        </p:txBody>
      </p:sp>
      <p:sp>
        <p:nvSpPr>
          <p:cNvPr id="3" name="Rectangle 2"/>
          <p:cNvSpPr/>
          <p:nvPr/>
        </p:nvSpPr>
        <p:spPr>
          <a:xfrm>
            <a:off x="304800" y="2819400"/>
            <a:ext cx="8763000" cy="1477328"/>
          </a:xfrm>
          <a:prstGeom prst="rect">
            <a:avLst/>
          </a:prstGeom>
        </p:spPr>
        <p:txBody>
          <a:bodyPr wrap="square">
            <a:spAutoFit/>
          </a:bodyPr>
          <a:lstStyle/>
          <a:p>
            <a:r>
              <a:rPr lang="en-US" b="1" dirty="0"/>
              <a:t>Measure 2: Confidence.</a:t>
            </a:r>
          </a:p>
          <a:p>
            <a:r>
              <a:rPr lang="en-US" dirty="0"/>
              <a:t>This says how likely item Y is purchased when item X is purchased, expressed as {X -&gt; Y}. </a:t>
            </a:r>
            <a:endParaRPr lang="en-US" dirty="0" smtClean="0"/>
          </a:p>
          <a:p>
            <a:endParaRPr lang="en-US" dirty="0"/>
          </a:p>
          <a:p>
            <a:r>
              <a:rPr lang="en-US" dirty="0" smtClean="0"/>
              <a:t>This </a:t>
            </a:r>
            <a:r>
              <a:rPr lang="en-US" dirty="0"/>
              <a:t>is measured by the proportion of transactions with item X, in which item Y also appears. In Table </a:t>
            </a:r>
            <a:r>
              <a:rPr lang="en-US" dirty="0" smtClean="0"/>
              <a:t>, </a:t>
            </a:r>
            <a:r>
              <a:rPr lang="en-US" dirty="0"/>
              <a:t>the confidence of {apple -&gt; beer} is 3 out of 4, or 75%.</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0"/>
            <a:ext cx="50196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449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 - Lift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 y="1524000"/>
            <a:ext cx="8686800" cy="923330"/>
          </a:xfrm>
          <a:prstGeom prst="rect">
            <a:avLst/>
          </a:prstGeom>
        </p:spPr>
        <p:txBody>
          <a:bodyPr wrap="square">
            <a:spAutoFit/>
          </a:bodyPr>
          <a:lstStyle/>
          <a:p>
            <a:endParaRPr lang="en-US" dirty="0"/>
          </a:p>
          <a:p>
            <a:r>
              <a:rPr lang="en-US" dirty="0"/>
              <a:t/>
            </a:r>
            <a:br>
              <a:rPr lang="en-US" dirty="0"/>
            </a:br>
            <a:endParaRPr lang="en-US" b="1" dirty="0" smtClean="0"/>
          </a:p>
        </p:txBody>
      </p:sp>
      <p:sp>
        <p:nvSpPr>
          <p:cNvPr id="3" name="Rectangle 2"/>
          <p:cNvSpPr/>
          <p:nvPr/>
        </p:nvSpPr>
        <p:spPr>
          <a:xfrm>
            <a:off x="304800" y="2819400"/>
            <a:ext cx="8763000" cy="2308324"/>
          </a:xfrm>
          <a:prstGeom prst="rect">
            <a:avLst/>
          </a:prstGeom>
        </p:spPr>
        <p:txBody>
          <a:bodyPr wrap="square">
            <a:spAutoFit/>
          </a:bodyPr>
          <a:lstStyle/>
          <a:p>
            <a:r>
              <a:rPr lang="en-US" b="1" dirty="0"/>
              <a:t>Measure 3: Lift</a:t>
            </a:r>
            <a:r>
              <a:rPr lang="en-US" b="1" dirty="0" smtClean="0"/>
              <a:t>.</a:t>
            </a:r>
          </a:p>
          <a:p>
            <a:endParaRPr lang="en-US" b="1" dirty="0"/>
          </a:p>
          <a:p>
            <a:r>
              <a:rPr lang="en-US" dirty="0"/>
              <a:t>This says how likely item Y is purchased when item X is purchased, while controlling for how popular item Y is. In Table 1, the lift of {apple -&gt; beer} is 1,which implies no association between items. </a:t>
            </a:r>
            <a:endParaRPr lang="en-US" dirty="0" smtClean="0"/>
          </a:p>
          <a:p>
            <a:endParaRPr lang="en-US" dirty="0"/>
          </a:p>
          <a:p>
            <a:r>
              <a:rPr lang="en-US" dirty="0" smtClean="0"/>
              <a:t>A </a:t>
            </a:r>
            <a:r>
              <a:rPr lang="en-US" dirty="0"/>
              <a:t>lift value greater than 1 means that item Y is likely to be bought if item X is bought, while a value less than 1 means that item Y is unlikely to be</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704380"/>
            <a:ext cx="53911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954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 Example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841556"/>
            <a:ext cx="41719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719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 Example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04800" y="1295400"/>
            <a:ext cx="8610600" cy="923330"/>
          </a:xfrm>
          <a:prstGeom prst="rect">
            <a:avLst/>
          </a:prstGeom>
        </p:spPr>
        <p:txBody>
          <a:bodyPr wrap="square">
            <a:spAutoFit/>
          </a:bodyPr>
          <a:lstStyle/>
          <a:p>
            <a:r>
              <a:rPr lang="en-US" dirty="0"/>
              <a:t>In the first step, we will create a table that contains support count (The frequency of each </a:t>
            </a:r>
            <a:r>
              <a:rPr lang="en-US" dirty="0" err="1"/>
              <a:t>itemset</a:t>
            </a:r>
            <a:r>
              <a:rPr lang="en-US" dirty="0"/>
              <a:t> individually in the dataset) of each </a:t>
            </a:r>
            <a:r>
              <a:rPr lang="en-US" dirty="0" err="1"/>
              <a:t>itemset</a:t>
            </a:r>
            <a:r>
              <a:rPr lang="en-US" dirty="0"/>
              <a:t> in the given dataset. This table is called the </a:t>
            </a:r>
            <a:r>
              <a:rPr lang="en-US" b="1" dirty="0"/>
              <a:t>Candidate set or C1.</a:t>
            </a:r>
            <a:endParaRPr 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307657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495800"/>
            <a:ext cx="29527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389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K-Means Clustering</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228600" y="1341437"/>
            <a:ext cx="8686800" cy="4525963"/>
          </a:xfrm>
        </p:spPr>
        <p:txBody>
          <a:bodyPr>
            <a:noAutofit/>
          </a:bodyPr>
          <a:lstStyle/>
          <a:p>
            <a:r>
              <a:rPr lang="en-US" sz="2000" b="1" dirty="0"/>
              <a:t>K-Means Clustering is an unsupervised learning algorithm that is used to solve the clustering problems in machine learning or data science</a:t>
            </a:r>
            <a:r>
              <a:rPr lang="en-US" sz="2000" b="1" dirty="0" smtClean="0"/>
              <a:t>.</a:t>
            </a:r>
          </a:p>
          <a:p>
            <a:endParaRPr lang="en-US" sz="2000" dirty="0"/>
          </a:p>
          <a:p>
            <a:r>
              <a:rPr lang="en-US" sz="2000" b="1" dirty="0"/>
              <a:t>It is an iterative algorithm that divides the unlabeled dataset into k different clusters in such a way that each dataset belongs only one group that has similar properties</a:t>
            </a:r>
            <a:endParaRPr lang="en-US" sz="2000" b="1" dirty="0" smtClean="0"/>
          </a:p>
          <a:p>
            <a:pPr marL="0" indent="0">
              <a:buNone/>
            </a:pPr>
            <a:endParaRPr lang="en-US" sz="2000" dirty="0"/>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81400"/>
            <a:ext cx="53435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497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 Example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04800" y="1295400"/>
            <a:ext cx="8610600" cy="1200329"/>
          </a:xfrm>
          <a:prstGeom prst="rect">
            <a:avLst/>
          </a:prstGeom>
        </p:spPr>
        <p:txBody>
          <a:bodyPr wrap="square">
            <a:spAutoFit/>
          </a:bodyPr>
          <a:lstStyle/>
          <a:p>
            <a:r>
              <a:rPr lang="en-US" dirty="0"/>
              <a:t>In this step, we will generate C2 with the help of L1. In C2, we will create the pair of the </a:t>
            </a:r>
            <a:r>
              <a:rPr lang="en-US" dirty="0" err="1"/>
              <a:t>itemsets</a:t>
            </a:r>
            <a:r>
              <a:rPr lang="en-US" dirty="0"/>
              <a:t> of L1 in the form of </a:t>
            </a:r>
            <a:r>
              <a:rPr lang="en-US" dirty="0" smtClean="0"/>
              <a:t>subsets. After </a:t>
            </a:r>
            <a:r>
              <a:rPr lang="en-US" dirty="0"/>
              <a:t>creating the subsets, we will again find the support count from the main transaction table of datasets, i.e., how many times these pairs have occurred together in the given dataset. So, we will get the below table for C2</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29622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100" y="3962400"/>
            <a:ext cx="32099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301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 Example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04800" y="1295400"/>
            <a:ext cx="8610600" cy="923330"/>
          </a:xfrm>
          <a:prstGeom prst="rect">
            <a:avLst/>
          </a:prstGeom>
        </p:spPr>
        <p:txBody>
          <a:bodyPr wrap="square">
            <a:spAutoFit/>
          </a:bodyPr>
          <a:lstStyle/>
          <a:p>
            <a:r>
              <a:rPr lang="en-US" dirty="0"/>
              <a:t>For C3, we will repeat the same two processes, but now we will form the C3 table with subsets of three </a:t>
            </a:r>
            <a:r>
              <a:rPr lang="en-US" dirty="0" err="1"/>
              <a:t>itemsets</a:t>
            </a:r>
            <a:r>
              <a:rPr lang="en-US" dirty="0"/>
              <a:t> together, and will calculate the support count from the dataset. It will give the below table:</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2852738"/>
            <a:ext cx="29908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9317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err="1" smtClean="0">
                <a:solidFill>
                  <a:srgbClr val="CC0000"/>
                </a:solidFill>
                <a:latin typeface="+mn-lt"/>
                <a:ea typeface="+mn-ea"/>
                <a:cs typeface="+mn-cs"/>
              </a:rPr>
              <a:t>Apriori</a:t>
            </a:r>
            <a:r>
              <a:rPr lang="en-US" sz="2800" b="1" dirty="0" smtClean="0">
                <a:solidFill>
                  <a:srgbClr val="CC0000"/>
                </a:solidFill>
                <a:latin typeface="+mn-lt"/>
                <a:ea typeface="+mn-ea"/>
                <a:cs typeface="+mn-cs"/>
              </a:rPr>
              <a:t> Algorithm Example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04800" y="1295400"/>
            <a:ext cx="8763000" cy="646331"/>
          </a:xfrm>
          <a:prstGeom prst="rect">
            <a:avLst/>
          </a:prstGeom>
        </p:spPr>
        <p:txBody>
          <a:bodyPr wrap="square">
            <a:spAutoFit/>
          </a:bodyPr>
          <a:lstStyle/>
          <a:p>
            <a:r>
              <a:rPr lang="en-US" dirty="0"/>
              <a:t>As the given threshold or minimum confidence is 50%, so the first three rules </a:t>
            </a:r>
            <a:r>
              <a:rPr lang="en-US" b="1" dirty="0"/>
              <a:t>A ^B → C, B^C → A, and A^C → B</a:t>
            </a:r>
            <a:r>
              <a:rPr lang="en-US" dirty="0"/>
              <a:t> can be considered as the strong association rules for the given problem.</a:t>
            </a:r>
          </a:p>
        </p:txBody>
      </p:sp>
      <p:graphicFrame>
        <p:nvGraphicFramePr>
          <p:cNvPr id="5" name="Table 4"/>
          <p:cNvGraphicFramePr>
            <a:graphicFrameLocks noGrp="1"/>
          </p:cNvGraphicFramePr>
          <p:nvPr>
            <p:extLst>
              <p:ext uri="{D42A27DB-BD31-4B8C-83A1-F6EECF244321}">
                <p14:modId xmlns:p14="http://schemas.microsoft.com/office/powerpoint/2010/main" val="2648470645"/>
              </p:ext>
            </p:extLst>
          </p:nvPr>
        </p:nvGraphicFramePr>
        <p:xfrm>
          <a:off x="699287" y="2122438"/>
          <a:ext cx="8229600" cy="3830940"/>
        </p:xfrm>
        <a:graphic>
          <a:graphicData uri="http://schemas.openxmlformats.org/drawingml/2006/table">
            <a:tbl>
              <a:tblPr/>
              <a:tblGrid>
                <a:gridCol w="1371600"/>
                <a:gridCol w="1447800"/>
                <a:gridCol w="5410200"/>
              </a:tblGrid>
              <a:tr h="408513">
                <a:tc>
                  <a:txBody>
                    <a:bodyPr/>
                    <a:lstStyle/>
                    <a:p>
                      <a:pPr algn="l" fontAlgn="t"/>
                      <a:r>
                        <a:rPr lang="en-US" sz="1500">
                          <a:solidFill>
                            <a:srgbClr val="000000"/>
                          </a:solidFill>
                          <a:effectLst/>
                          <a:latin typeface="times new roman"/>
                        </a:rPr>
                        <a:t>Rules</a:t>
                      </a:r>
                    </a:p>
                  </a:txBody>
                  <a:tcPr marL="92844" marR="92844" marT="92844" marB="92844">
                    <a:lnL w="9525" cap="flat" cmpd="sng" algn="ctr">
                      <a:solidFill>
                        <a:srgbClr val="70FD88"/>
                      </a:solidFill>
                      <a:prstDash val="solid"/>
                      <a:round/>
                      <a:headEnd type="none" w="med" len="med"/>
                      <a:tailEnd type="none" w="med" len="med"/>
                    </a:lnL>
                    <a:lnR w="9525" cap="flat" cmpd="sng" algn="ctr">
                      <a:solidFill>
                        <a:srgbClr val="70FD88"/>
                      </a:solidFill>
                      <a:prstDash val="solid"/>
                      <a:round/>
                      <a:headEnd type="none" w="med" len="med"/>
                      <a:tailEnd type="none" w="med" len="med"/>
                    </a:lnR>
                    <a:lnT w="9525" cap="flat" cmpd="sng" algn="ctr">
                      <a:solidFill>
                        <a:srgbClr val="70FD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a:rPr>
                        <a:t>Support</a:t>
                      </a:r>
                    </a:p>
                  </a:txBody>
                  <a:tcPr marL="92844" marR="92844" marT="92844" marB="92844">
                    <a:lnL w="9525" cap="flat" cmpd="sng" algn="ctr">
                      <a:solidFill>
                        <a:srgbClr val="70FD88"/>
                      </a:solidFill>
                      <a:prstDash val="solid"/>
                      <a:round/>
                      <a:headEnd type="none" w="med" len="med"/>
                      <a:tailEnd type="none" w="med" len="med"/>
                    </a:lnL>
                    <a:lnR w="9525" cap="flat" cmpd="sng" algn="ctr">
                      <a:solidFill>
                        <a:srgbClr val="70FD88"/>
                      </a:solidFill>
                      <a:prstDash val="solid"/>
                      <a:round/>
                      <a:headEnd type="none" w="med" len="med"/>
                      <a:tailEnd type="none" w="med" len="med"/>
                    </a:lnR>
                    <a:lnT w="9525" cap="flat" cmpd="sng" algn="ctr">
                      <a:solidFill>
                        <a:srgbClr val="70FD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a:rPr>
                        <a:t>Confidence</a:t>
                      </a:r>
                    </a:p>
                  </a:txBody>
                  <a:tcPr marL="92844" marR="92844" marT="92844" marB="92844">
                    <a:lnL w="9525" cap="flat" cmpd="sng" algn="ctr">
                      <a:solidFill>
                        <a:srgbClr val="70FD88"/>
                      </a:solidFill>
                      <a:prstDash val="solid"/>
                      <a:round/>
                      <a:headEnd type="none" w="med" len="med"/>
                      <a:tailEnd type="none" w="med" len="med"/>
                    </a:lnL>
                    <a:lnR w="9525" cap="flat" cmpd="sng" algn="ctr">
                      <a:solidFill>
                        <a:srgbClr val="70FD88"/>
                      </a:solidFill>
                      <a:prstDash val="solid"/>
                      <a:round/>
                      <a:headEnd type="none" w="med" len="med"/>
                      <a:tailEnd type="none" w="med" len="med"/>
                    </a:lnR>
                    <a:lnT w="9525" cap="flat" cmpd="sng" algn="ctr">
                      <a:solidFill>
                        <a:srgbClr val="70FD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69442">
                <a:tc>
                  <a:txBody>
                    <a:bodyPr/>
                    <a:lstStyle/>
                    <a:p>
                      <a:pPr algn="just" fontAlgn="t"/>
                      <a:r>
                        <a:rPr lang="en-US" sz="1500">
                          <a:solidFill>
                            <a:srgbClr val="333333"/>
                          </a:solidFill>
                          <a:effectLst/>
                          <a:latin typeface="inter-regular"/>
                        </a:rPr>
                        <a:t>A ^B → C</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Sup{(A ^B) ^C}/sup(A ^B)= 2/4=0.5=50%</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9442">
                <a:tc>
                  <a:txBody>
                    <a:bodyPr/>
                    <a:lstStyle/>
                    <a:p>
                      <a:pPr algn="just" fontAlgn="t"/>
                      <a:r>
                        <a:rPr lang="en-US" sz="1500">
                          <a:solidFill>
                            <a:srgbClr val="333333"/>
                          </a:solidFill>
                          <a:effectLst/>
                          <a:latin typeface="inter-regular"/>
                        </a:rPr>
                        <a:t>B^C → A</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Sup{(B^C) ^A}/sup(B ^C)= 2/4=0.5=50%</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69442">
                <a:tc>
                  <a:txBody>
                    <a:bodyPr/>
                    <a:lstStyle/>
                    <a:p>
                      <a:pPr algn="just" fontAlgn="t"/>
                      <a:r>
                        <a:rPr lang="en-US" sz="1500">
                          <a:solidFill>
                            <a:srgbClr val="333333"/>
                          </a:solidFill>
                          <a:effectLst/>
                          <a:latin typeface="inter-regular"/>
                        </a:rPr>
                        <a:t>A^C → B</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Sup{(A ^C) ^B}/sup(A ^C)= 2/4=0.5=50%</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9442">
                <a:tc>
                  <a:txBody>
                    <a:bodyPr/>
                    <a:lstStyle/>
                    <a:p>
                      <a:pPr algn="just" fontAlgn="t"/>
                      <a:r>
                        <a:rPr lang="en-US" sz="1500">
                          <a:solidFill>
                            <a:srgbClr val="333333"/>
                          </a:solidFill>
                          <a:effectLst/>
                          <a:latin typeface="inter-regular"/>
                        </a:rPr>
                        <a:t>C→ A ^B</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Sup{(C^( A ^B)}/sup(C)= 2/5=0.4=40%</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69442">
                <a:tc>
                  <a:txBody>
                    <a:bodyPr/>
                    <a:lstStyle/>
                    <a:p>
                      <a:pPr algn="just" fontAlgn="t"/>
                      <a:r>
                        <a:rPr lang="en-US" sz="1500">
                          <a:solidFill>
                            <a:srgbClr val="333333"/>
                          </a:solidFill>
                          <a:effectLst/>
                          <a:latin typeface="inter-regular"/>
                        </a:rPr>
                        <a:t>A→ B^C</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Sup{(A^( B ^C)}/sup(A)= 2/6=0.33=33.33%</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9442">
                <a:tc>
                  <a:txBody>
                    <a:bodyPr/>
                    <a:lstStyle/>
                    <a:p>
                      <a:pPr algn="just" fontAlgn="t"/>
                      <a:r>
                        <a:rPr lang="en-US" sz="1500">
                          <a:solidFill>
                            <a:srgbClr val="333333"/>
                          </a:solidFill>
                          <a:effectLst/>
                          <a:latin typeface="inter-regular"/>
                        </a:rPr>
                        <a:t>B→ B^C</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Sup{(B^( B ^C)}/sup(B)= 2/7=0.28=28%</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233456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Why it is Called Naive Bayes?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 y="1524000"/>
            <a:ext cx="7772400" cy="2585323"/>
          </a:xfrm>
          <a:prstGeom prst="rect">
            <a:avLst/>
          </a:prstGeom>
        </p:spPr>
        <p:txBody>
          <a:bodyPr wrap="square">
            <a:spAutoFit/>
          </a:bodyPr>
          <a:lstStyle/>
          <a:p>
            <a:r>
              <a:rPr lang="en-US" b="1" dirty="0"/>
              <a:t>Naïve</a:t>
            </a:r>
            <a:r>
              <a:rPr lang="en-US" dirty="0"/>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r>
              <a:rPr lang="en-US" dirty="0" smtClean="0"/>
              <a:t>.</a:t>
            </a:r>
          </a:p>
          <a:p>
            <a:endParaRPr lang="en-US" dirty="0"/>
          </a:p>
          <a:p>
            <a:endParaRPr lang="en-US" dirty="0"/>
          </a:p>
          <a:p>
            <a:r>
              <a:rPr lang="en-US" b="1" dirty="0"/>
              <a:t>Bayes</a:t>
            </a:r>
            <a:r>
              <a:rPr lang="en-US" dirty="0"/>
              <a:t>: It is called Bayes because it depends on the principle of </a:t>
            </a:r>
            <a:r>
              <a:rPr lang="en-US" dirty="0" err="1" smtClean="0"/>
              <a:t>Baye’s</a:t>
            </a:r>
            <a:r>
              <a:rPr lang="en-US" dirty="0" smtClean="0"/>
              <a:t> Theorem.</a:t>
            </a:r>
            <a:endParaRPr lang="en-US" dirty="0"/>
          </a:p>
          <a:p>
            <a:endParaRPr lang="en-US" dirty="0" smtClean="0"/>
          </a:p>
        </p:txBody>
      </p:sp>
    </p:spTree>
    <p:extLst>
      <p:ext uri="{BB962C8B-B14F-4D97-AF65-F5344CB8AC3E}">
        <p14:creationId xmlns:p14="http://schemas.microsoft.com/office/powerpoint/2010/main" val="869283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Bayes</a:t>
            </a:r>
            <a:r>
              <a:rPr lang="en-US" sz="2800" b="1" dirty="0">
                <a:solidFill>
                  <a:srgbClr val="CC0000"/>
                </a:solidFill>
                <a:latin typeface="+mn-lt"/>
                <a:ea typeface="+mn-ea"/>
                <a:cs typeface="+mn-cs"/>
              </a:rPr>
              <a:t> </a:t>
            </a:r>
            <a:r>
              <a:rPr lang="en-US" sz="2800" b="1" dirty="0" smtClean="0">
                <a:solidFill>
                  <a:srgbClr val="CC0000"/>
                </a:solidFill>
                <a:latin typeface="+mn-lt"/>
                <a:ea typeface="+mn-ea"/>
                <a:cs typeface="+mn-cs"/>
              </a:rPr>
              <a:t>Theorem</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64461"/>
            <a:ext cx="3905794" cy="141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3352800"/>
            <a:ext cx="8305800" cy="2308324"/>
          </a:xfrm>
          <a:prstGeom prst="rect">
            <a:avLst/>
          </a:prstGeom>
        </p:spPr>
        <p:txBody>
          <a:bodyPr wrap="square">
            <a:spAutoFit/>
          </a:bodyPr>
          <a:lstStyle/>
          <a:p>
            <a:r>
              <a:rPr lang="en-US" b="1" dirty="0" smtClean="0"/>
              <a:t>P(A|B</a:t>
            </a:r>
            <a:r>
              <a:rPr lang="en-US" b="1" dirty="0"/>
              <a:t>) is Posterior probability</a:t>
            </a:r>
            <a:r>
              <a:rPr lang="en-US" dirty="0"/>
              <a:t>: Probability of hypothesis A on the observed event B</a:t>
            </a:r>
            <a:r>
              <a:rPr lang="en-US" dirty="0" smtClean="0"/>
              <a:t>.</a:t>
            </a:r>
          </a:p>
          <a:p>
            <a:endParaRPr lang="en-US" dirty="0"/>
          </a:p>
          <a:p>
            <a:r>
              <a:rPr lang="en-US" b="1" dirty="0"/>
              <a:t>P(B|A) is Likelihood probability</a:t>
            </a:r>
            <a:r>
              <a:rPr lang="en-US" dirty="0"/>
              <a:t>: Probability of the evidence given that the probability of a hypothesis is true</a:t>
            </a:r>
            <a:r>
              <a:rPr lang="en-US" dirty="0" smtClean="0"/>
              <a:t>.</a:t>
            </a:r>
          </a:p>
          <a:p>
            <a:endParaRPr lang="en-US" dirty="0"/>
          </a:p>
          <a:p>
            <a:r>
              <a:rPr lang="en-US" b="1" dirty="0"/>
              <a:t>P(A) is Prior Probability</a:t>
            </a:r>
            <a:r>
              <a:rPr lang="en-US" dirty="0"/>
              <a:t>: Probability of hypothesis before observing the evidence</a:t>
            </a:r>
            <a:r>
              <a:rPr lang="en-US" dirty="0" smtClean="0"/>
              <a:t>.</a:t>
            </a:r>
          </a:p>
          <a:p>
            <a:endParaRPr lang="en-US" dirty="0"/>
          </a:p>
          <a:p>
            <a:r>
              <a:rPr lang="en-US" b="1" dirty="0"/>
              <a:t>P(B) is Marginal Probability</a:t>
            </a:r>
            <a:r>
              <a:rPr lang="en-US" dirty="0"/>
              <a:t>: Probability of Evidence.</a:t>
            </a:r>
          </a:p>
        </p:txBody>
      </p:sp>
    </p:spTree>
    <p:extLst>
      <p:ext uri="{BB962C8B-B14F-4D97-AF65-F5344CB8AC3E}">
        <p14:creationId xmlns:p14="http://schemas.microsoft.com/office/powerpoint/2010/main" val="3503945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Bayes</a:t>
            </a:r>
            <a:r>
              <a:rPr lang="en-US" sz="2800" b="1" dirty="0">
                <a:solidFill>
                  <a:srgbClr val="CC0000"/>
                </a:solidFill>
                <a:latin typeface="+mn-lt"/>
                <a:ea typeface="+mn-ea"/>
                <a:cs typeface="+mn-cs"/>
              </a:rPr>
              <a:t> </a:t>
            </a:r>
            <a:r>
              <a:rPr lang="en-US" sz="2800" b="1" dirty="0" smtClean="0">
                <a:solidFill>
                  <a:srgbClr val="CC0000"/>
                </a:solidFill>
                <a:latin typeface="+mn-lt"/>
                <a:ea typeface="+mn-ea"/>
                <a:cs typeface="+mn-cs"/>
              </a:rPr>
              <a:t>Example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648748"/>
            <a:ext cx="3711633" cy="213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4029165"/>
            <a:ext cx="3711633" cy="646331"/>
          </a:xfrm>
          <a:prstGeom prst="rect">
            <a:avLst/>
          </a:prstGeom>
        </p:spPr>
        <p:txBody>
          <a:bodyPr wrap="square">
            <a:spAutoFit/>
          </a:bodyPr>
          <a:lstStyle/>
          <a:p>
            <a:r>
              <a:rPr lang="en-US" dirty="0"/>
              <a:t>Note that we are taken age on the X-axis and Salary on the Y-axis. </a:t>
            </a:r>
          </a:p>
        </p:txBody>
      </p:sp>
      <p:pic>
        <p:nvPicPr>
          <p:cNvPr id="102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1981200"/>
            <a:ext cx="3643086"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3843328"/>
            <a:ext cx="3569358" cy="1664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049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Bayes</a:t>
            </a:r>
            <a:r>
              <a:rPr lang="en-US" sz="2800" b="1" dirty="0">
                <a:solidFill>
                  <a:srgbClr val="CC0000"/>
                </a:solidFill>
                <a:latin typeface="+mn-lt"/>
                <a:ea typeface="+mn-ea"/>
                <a:cs typeface="+mn-cs"/>
              </a:rPr>
              <a:t> </a:t>
            </a:r>
            <a:r>
              <a:rPr lang="en-US" sz="2800" b="1" dirty="0" smtClean="0">
                <a:solidFill>
                  <a:srgbClr val="CC0000"/>
                </a:solidFill>
                <a:latin typeface="+mn-lt"/>
                <a:ea typeface="+mn-ea"/>
                <a:cs typeface="+mn-cs"/>
              </a:rPr>
              <a:t>Example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24000"/>
            <a:ext cx="29241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55984"/>
            <a:ext cx="3857625" cy="251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137" y="3877017"/>
            <a:ext cx="4386263" cy="150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19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Bayes</a:t>
            </a:r>
            <a:r>
              <a:rPr lang="en-US" sz="2800" b="1" dirty="0">
                <a:solidFill>
                  <a:srgbClr val="CC0000"/>
                </a:solidFill>
                <a:latin typeface="+mn-lt"/>
                <a:ea typeface="+mn-ea"/>
                <a:cs typeface="+mn-cs"/>
              </a:rPr>
              <a:t> </a:t>
            </a:r>
            <a:r>
              <a:rPr lang="en-US" sz="2800" b="1" dirty="0" smtClean="0">
                <a:solidFill>
                  <a:srgbClr val="CC0000"/>
                </a:solidFill>
                <a:latin typeface="+mn-lt"/>
                <a:ea typeface="+mn-ea"/>
                <a:cs typeface="+mn-cs"/>
              </a:rPr>
              <a:t>Example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24000"/>
            <a:ext cx="29241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55984"/>
            <a:ext cx="3857625" cy="251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137" y="3877017"/>
            <a:ext cx="4386263" cy="150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5388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Bayes</a:t>
            </a:r>
            <a:r>
              <a:rPr lang="en-US" sz="2800" b="1" dirty="0">
                <a:solidFill>
                  <a:srgbClr val="CC0000"/>
                </a:solidFill>
                <a:latin typeface="+mn-lt"/>
                <a:ea typeface="+mn-ea"/>
                <a:cs typeface="+mn-cs"/>
              </a:rPr>
              <a:t> </a:t>
            </a:r>
            <a:r>
              <a:rPr lang="en-US" sz="2800" b="1" dirty="0" smtClean="0">
                <a:solidFill>
                  <a:srgbClr val="CC0000"/>
                </a:solidFill>
                <a:latin typeface="+mn-lt"/>
                <a:ea typeface="+mn-ea"/>
                <a:cs typeface="+mn-cs"/>
              </a:rPr>
              <a:t>Example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469" y="1371600"/>
            <a:ext cx="3238500" cy="14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48378"/>
            <a:ext cx="5253038" cy="1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4876800"/>
            <a:ext cx="7924800" cy="1200329"/>
          </a:xfrm>
          <a:prstGeom prst="rect">
            <a:avLst/>
          </a:prstGeom>
        </p:spPr>
        <p:txBody>
          <a:bodyPr wrap="square">
            <a:spAutoFit/>
          </a:bodyPr>
          <a:lstStyle/>
          <a:p>
            <a:r>
              <a:rPr lang="en-US" dirty="0"/>
              <a:t> Similarly we can find the posterior probability of Driving, and it is </a:t>
            </a:r>
            <a:r>
              <a:rPr lang="en-US" dirty="0" smtClean="0"/>
              <a:t>0.25</a:t>
            </a:r>
          </a:p>
          <a:p>
            <a:endParaRPr lang="en-US" dirty="0"/>
          </a:p>
          <a:p>
            <a:r>
              <a:rPr lang="en-US" dirty="0" smtClean="0"/>
              <a:t> When </a:t>
            </a:r>
            <a:r>
              <a:rPr lang="en-US" dirty="0"/>
              <a:t>comparing the posterior probability, we can find that P(</a:t>
            </a:r>
            <a:r>
              <a:rPr lang="en-US" dirty="0" err="1"/>
              <a:t>walks|X</a:t>
            </a:r>
            <a:r>
              <a:rPr lang="en-US" dirty="0"/>
              <a:t>) has greater </a:t>
            </a:r>
            <a:r>
              <a:rPr lang="en-US" dirty="0" smtClean="0"/>
              <a:t> values </a:t>
            </a:r>
            <a:r>
              <a:rPr lang="en-US" dirty="0"/>
              <a:t>and the new point belongs to the walking category.</a:t>
            </a:r>
          </a:p>
        </p:txBody>
      </p:sp>
    </p:spTree>
    <p:extLst>
      <p:ext uri="{BB962C8B-B14F-4D97-AF65-F5344CB8AC3E}">
        <p14:creationId xmlns:p14="http://schemas.microsoft.com/office/powerpoint/2010/main" val="19708306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r>
              <a:rPr lang="en-US" sz="2800" dirty="0">
                <a:solidFill>
                  <a:srgbClr val="FF0000"/>
                </a:solidFill>
              </a:rPr>
              <a:t>Working of Naïve Bayes' Classifier: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685800" y="1828800"/>
            <a:ext cx="7239000" cy="1477328"/>
          </a:xfrm>
          <a:prstGeom prst="rect">
            <a:avLst/>
          </a:prstGeom>
        </p:spPr>
        <p:txBody>
          <a:bodyPr wrap="square">
            <a:spAutoFit/>
          </a:bodyPr>
          <a:lstStyle/>
          <a:p>
            <a:pPr marL="285750" indent="-285750">
              <a:buFont typeface="Arial" pitchFamily="34" charset="0"/>
              <a:buChar char="•"/>
            </a:pPr>
            <a:r>
              <a:rPr lang="en-US" dirty="0"/>
              <a:t>Convert the given dataset into frequency tables</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Generate Likelihood table by finding the probabilities of given features</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Now, use Bayes theorem to calculate the posterior probability.</a:t>
            </a:r>
          </a:p>
        </p:txBody>
      </p:sp>
    </p:spTree>
    <p:extLst>
      <p:ext uri="{BB962C8B-B14F-4D97-AF65-F5344CB8AC3E}">
        <p14:creationId xmlns:p14="http://schemas.microsoft.com/office/powerpoint/2010/main" val="4142798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does </a:t>
            </a:r>
            <a:r>
              <a:rPr lang="en-US" sz="2800" b="1" dirty="0" smtClean="0">
                <a:solidFill>
                  <a:srgbClr val="CC0000"/>
                </a:solidFill>
                <a:latin typeface="+mn-lt"/>
                <a:ea typeface="+mn-ea"/>
                <a:cs typeface="+mn-cs"/>
              </a:rPr>
              <a:t>K-Means Works </a:t>
            </a:r>
            <a:r>
              <a:rPr lang="en-US" sz="2800" b="1" dirty="0" smtClean="0">
                <a:solidFill>
                  <a:srgbClr val="CC0000"/>
                </a:solidFill>
                <a:latin typeface="+mn-lt"/>
                <a:ea typeface="+mn-ea"/>
                <a:cs typeface="+mn-cs"/>
              </a:rPr>
              <a: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1371600"/>
            <a:ext cx="9220200" cy="3970318"/>
          </a:xfrm>
          <a:prstGeom prst="rect">
            <a:avLst/>
          </a:prstGeom>
        </p:spPr>
        <p:txBody>
          <a:bodyPr wrap="square">
            <a:spAutoFit/>
          </a:bodyPr>
          <a:lstStyle/>
          <a:p>
            <a:r>
              <a:rPr lang="en-US" b="1" dirty="0"/>
              <a:t>Step-1:</a:t>
            </a:r>
            <a:r>
              <a:rPr lang="en-US" dirty="0"/>
              <a:t> Select the number K to decide the number of clusters</a:t>
            </a:r>
            <a:r>
              <a:rPr lang="en-US" dirty="0" smtClean="0"/>
              <a:t>.</a:t>
            </a:r>
          </a:p>
          <a:p>
            <a:endParaRPr lang="en-US" dirty="0"/>
          </a:p>
          <a:p>
            <a:r>
              <a:rPr lang="en-US" b="1" dirty="0"/>
              <a:t>Step-2:</a:t>
            </a:r>
            <a:r>
              <a:rPr lang="en-US" dirty="0"/>
              <a:t> Select random K points or centroids. (It can be other from the input dataset</a:t>
            </a:r>
            <a:r>
              <a:rPr lang="en-US" dirty="0" smtClean="0"/>
              <a:t>).</a:t>
            </a:r>
          </a:p>
          <a:p>
            <a:endParaRPr lang="en-US" dirty="0"/>
          </a:p>
          <a:p>
            <a:r>
              <a:rPr lang="en-US" b="1" dirty="0"/>
              <a:t>Step-3:</a:t>
            </a:r>
            <a:r>
              <a:rPr lang="en-US" dirty="0"/>
              <a:t> Assign each data point to their closest centroid, which will form the predefined K clusters</a:t>
            </a:r>
            <a:r>
              <a:rPr lang="en-US" dirty="0" smtClean="0"/>
              <a:t>.</a:t>
            </a:r>
          </a:p>
          <a:p>
            <a:endParaRPr lang="en-US" dirty="0"/>
          </a:p>
          <a:p>
            <a:r>
              <a:rPr lang="en-US" b="1" dirty="0"/>
              <a:t>Step-4:</a:t>
            </a:r>
            <a:r>
              <a:rPr lang="en-US" dirty="0"/>
              <a:t> Calculate the variance and place a new centroid of each cluster</a:t>
            </a:r>
            <a:r>
              <a:rPr lang="en-US" dirty="0" smtClean="0"/>
              <a:t>.</a:t>
            </a:r>
          </a:p>
          <a:p>
            <a:endParaRPr lang="en-US" dirty="0"/>
          </a:p>
          <a:p>
            <a:r>
              <a:rPr lang="en-US" b="1" dirty="0"/>
              <a:t>Step-5:</a:t>
            </a:r>
            <a:r>
              <a:rPr lang="en-US" dirty="0"/>
              <a:t> Repeat the third steps, which means reassign each </a:t>
            </a:r>
            <a:r>
              <a:rPr lang="en-US" dirty="0" err="1"/>
              <a:t>datapoint</a:t>
            </a:r>
            <a:r>
              <a:rPr lang="en-US" dirty="0"/>
              <a:t> to the new closest centroid of each cluster</a:t>
            </a:r>
            <a:r>
              <a:rPr lang="en-US" dirty="0" smtClean="0"/>
              <a:t>.</a:t>
            </a:r>
          </a:p>
          <a:p>
            <a:endParaRPr lang="en-US" dirty="0"/>
          </a:p>
          <a:p>
            <a:r>
              <a:rPr lang="en-US" b="1" dirty="0"/>
              <a:t>Step-6:</a:t>
            </a:r>
            <a:r>
              <a:rPr lang="en-US" dirty="0"/>
              <a:t> If any reassignment occurs, then go to step-4 else go to FINISH</a:t>
            </a:r>
            <a:r>
              <a:rPr lang="en-US" dirty="0" smtClean="0"/>
              <a:t>.</a:t>
            </a:r>
          </a:p>
          <a:p>
            <a:endParaRPr lang="en-US" dirty="0"/>
          </a:p>
          <a:p>
            <a:r>
              <a:rPr lang="en-US" b="1" dirty="0"/>
              <a:t>Step-7</a:t>
            </a:r>
            <a:r>
              <a:rPr lang="en-US" dirty="0"/>
              <a:t>: The model is ready.</a:t>
            </a:r>
          </a:p>
        </p:txBody>
      </p:sp>
    </p:spTree>
    <p:extLst>
      <p:ext uri="{BB962C8B-B14F-4D97-AF65-F5344CB8AC3E}">
        <p14:creationId xmlns:p14="http://schemas.microsoft.com/office/powerpoint/2010/main" val="1757601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r>
              <a:rPr lang="en-US" sz="2800" dirty="0">
                <a:solidFill>
                  <a:srgbClr val="FF0000"/>
                </a:solidFill>
              </a:rPr>
              <a:t>Working of Naïve Bayes' Classifier: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81000" y="1197826"/>
            <a:ext cx="6553200" cy="369332"/>
          </a:xfrm>
          <a:prstGeom prst="rect">
            <a:avLst/>
          </a:prstGeom>
        </p:spPr>
        <p:txBody>
          <a:bodyPr wrap="square">
            <a:spAutoFit/>
          </a:bodyPr>
          <a:lstStyle/>
          <a:p>
            <a:r>
              <a:rPr lang="en-US" dirty="0"/>
              <a:t>If the weather is sunny, then the Player should play or not?</a:t>
            </a:r>
          </a:p>
        </p:txBody>
      </p:sp>
      <p:graphicFrame>
        <p:nvGraphicFramePr>
          <p:cNvPr id="7" name="Table 6"/>
          <p:cNvGraphicFramePr>
            <a:graphicFrameLocks noGrp="1"/>
          </p:cNvGraphicFramePr>
          <p:nvPr>
            <p:extLst>
              <p:ext uri="{D42A27DB-BD31-4B8C-83A1-F6EECF244321}">
                <p14:modId xmlns:p14="http://schemas.microsoft.com/office/powerpoint/2010/main" val="3122130314"/>
              </p:ext>
            </p:extLst>
          </p:nvPr>
        </p:nvGraphicFramePr>
        <p:xfrm>
          <a:off x="1066800" y="1828800"/>
          <a:ext cx="5521002" cy="4622456"/>
        </p:xfrm>
        <a:graphic>
          <a:graphicData uri="http://schemas.openxmlformats.org/drawingml/2006/table">
            <a:tbl>
              <a:tblPr/>
              <a:tblGrid>
                <a:gridCol w="1840334"/>
                <a:gridCol w="1840334"/>
                <a:gridCol w="1840334"/>
              </a:tblGrid>
              <a:tr h="265636">
                <a:tc>
                  <a:txBody>
                    <a:bodyPr/>
                    <a:lstStyle/>
                    <a:p>
                      <a:pPr algn="l" fontAlgn="t"/>
                      <a:endParaRPr lang="en-US" sz="1300" dirty="0">
                        <a:solidFill>
                          <a:srgbClr val="000000"/>
                        </a:solidFill>
                        <a:effectLst/>
                        <a:latin typeface="times new roman"/>
                      </a:endParaRPr>
                    </a:p>
                  </a:txBody>
                  <a:tcPr marL="79870" marR="79870" marT="79870" marB="79870">
                    <a:lnL w="9525" cap="flat" cmpd="sng" algn="ctr">
                      <a:solidFill>
                        <a:srgbClr val="A070E4"/>
                      </a:solidFill>
                      <a:prstDash val="solid"/>
                      <a:round/>
                      <a:headEnd type="none" w="med" len="med"/>
                      <a:tailEnd type="none" w="med" len="med"/>
                    </a:lnL>
                    <a:lnR w="9525" cap="flat" cmpd="sng" algn="ctr">
                      <a:solidFill>
                        <a:srgbClr val="A070E4"/>
                      </a:solidFill>
                      <a:prstDash val="solid"/>
                      <a:round/>
                      <a:headEnd type="none" w="med" len="med"/>
                      <a:tailEnd type="none" w="med" len="med"/>
                    </a:lnR>
                    <a:lnT w="9525" cap="flat" cmpd="sng" algn="ctr">
                      <a:solidFill>
                        <a:srgbClr val="A070E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smtClean="0">
                          <a:solidFill>
                            <a:srgbClr val="000000"/>
                          </a:solidFill>
                          <a:effectLst/>
                          <a:latin typeface="times new roman"/>
                        </a:rPr>
                        <a:t>Outlook</a:t>
                      </a:r>
                      <a:endParaRPr lang="en-US" sz="1300" dirty="0">
                        <a:solidFill>
                          <a:srgbClr val="000000"/>
                        </a:solidFill>
                        <a:effectLst/>
                        <a:latin typeface="times new roman"/>
                      </a:endParaRPr>
                    </a:p>
                  </a:txBody>
                  <a:tcPr marL="79870" marR="79870" marT="79870" marB="79870">
                    <a:lnL w="9525" cap="flat" cmpd="sng" algn="ctr">
                      <a:solidFill>
                        <a:srgbClr val="A070E4"/>
                      </a:solidFill>
                      <a:prstDash val="solid"/>
                      <a:round/>
                      <a:headEnd type="none" w="med" len="med"/>
                      <a:tailEnd type="none" w="med" len="med"/>
                    </a:lnL>
                    <a:lnR w="9525" cap="flat" cmpd="sng" algn="ctr">
                      <a:solidFill>
                        <a:srgbClr val="A070E4"/>
                      </a:solidFill>
                      <a:prstDash val="solid"/>
                      <a:round/>
                      <a:headEnd type="none" w="med" len="med"/>
                      <a:tailEnd type="none" w="med" len="med"/>
                    </a:lnR>
                    <a:lnT w="9525" cap="flat" cmpd="sng" algn="ctr">
                      <a:solidFill>
                        <a:srgbClr val="A070E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r>
                        <a:rPr lang="en-US" sz="1300" dirty="0" smtClean="0"/>
                        <a:t>Play</a:t>
                      </a:r>
                      <a:endParaRPr lang="en-US" sz="1300" dirty="0"/>
                    </a:p>
                  </a:txBody>
                  <a:tcPr marL="63896" marR="63896" marT="31948" marB="31948">
                    <a:lnL w="9525" cap="flat" cmpd="sng" algn="ctr">
                      <a:solidFill>
                        <a:srgbClr val="A070E4"/>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226112">
                <a:tc>
                  <a:txBody>
                    <a:bodyPr/>
                    <a:lstStyle/>
                    <a:p>
                      <a:pPr algn="just" fontAlgn="t"/>
                      <a:r>
                        <a:rPr lang="en-US" sz="1300" b="1">
                          <a:solidFill>
                            <a:srgbClr val="333333"/>
                          </a:solidFill>
                          <a:effectLst/>
                          <a:latin typeface="inter-bold"/>
                        </a:rPr>
                        <a:t>0</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Rainy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6112">
                <a:tc>
                  <a:txBody>
                    <a:bodyPr/>
                    <a:lstStyle/>
                    <a:p>
                      <a:pPr algn="just" fontAlgn="t"/>
                      <a:r>
                        <a:rPr lang="en-US" sz="1300" b="1">
                          <a:solidFill>
                            <a:srgbClr val="333333"/>
                          </a:solidFill>
                          <a:effectLst/>
                          <a:latin typeface="inter-bold"/>
                        </a:rPr>
                        <a:t>1</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Sunny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6112">
                <a:tc>
                  <a:txBody>
                    <a:bodyPr/>
                    <a:lstStyle/>
                    <a:p>
                      <a:pPr algn="just" fontAlgn="t"/>
                      <a:r>
                        <a:rPr lang="en-US" sz="1300" b="1">
                          <a:solidFill>
                            <a:srgbClr val="333333"/>
                          </a:solidFill>
                          <a:effectLst/>
                          <a:latin typeface="inter-bold"/>
                        </a:rPr>
                        <a:t>2</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Overcast</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6112">
                <a:tc>
                  <a:txBody>
                    <a:bodyPr/>
                    <a:lstStyle/>
                    <a:p>
                      <a:pPr algn="just" fontAlgn="t"/>
                      <a:r>
                        <a:rPr lang="en-US" sz="1300" b="1">
                          <a:solidFill>
                            <a:srgbClr val="333333"/>
                          </a:solidFill>
                          <a:effectLst/>
                          <a:latin typeface="inter-bold"/>
                        </a:rPr>
                        <a:t>3</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Overcast</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6112">
                <a:tc>
                  <a:txBody>
                    <a:bodyPr/>
                    <a:lstStyle/>
                    <a:p>
                      <a:pPr algn="just" fontAlgn="t"/>
                      <a:r>
                        <a:rPr lang="en-US" sz="1300" b="1">
                          <a:solidFill>
                            <a:srgbClr val="333333"/>
                          </a:solidFill>
                          <a:effectLst/>
                          <a:latin typeface="inter-bold"/>
                        </a:rPr>
                        <a:t>4</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Sunny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No</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6112">
                <a:tc>
                  <a:txBody>
                    <a:bodyPr/>
                    <a:lstStyle/>
                    <a:p>
                      <a:pPr algn="just" fontAlgn="t"/>
                      <a:r>
                        <a:rPr lang="en-US" sz="1300" b="1">
                          <a:solidFill>
                            <a:srgbClr val="333333"/>
                          </a:solidFill>
                          <a:effectLst/>
                          <a:latin typeface="inter-bold"/>
                        </a:rPr>
                        <a:t>5</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Rainy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6112">
                <a:tc>
                  <a:txBody>
                    <a:bodyPr/>
                    <a:lstStyle/>
                    <a:p>
                      <a:pPr algn="just" fontAlgn="t"/>
                      <a:r>
                        <a:rPr lang="en-US" sz="1300" b="1">
                          <a:solidFill>
                            <a:srgbClr val="333333"/>
                          </a:solidFill>
                          <a:effectLst/>
                          <a:latin typeface="inter-bold"/>
                        </a:rPr>
                        <a:t>6</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Sunny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6112">
                <a:tc>
                  <a:txBody>
                    <a:bodyPr/>
                    <a:lstStyle/>
                    <a:p>
                      <a:pPr algn="just" fontAlgn="t"/>
                      <a:r>
                        <a:rPr lang="en-US" sz="1300" b="1">
                          <a:solidFill>
                            <a:srgbClr val="333333"/>
                          </a:solidFill>
                          <a:effectLst/>
                          <a:latin typeface="inter-bold"/>
                        </a:rPr>
                        <a:t>7</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Overcast</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6112">
                <a:tc>
                  <a:txBody>
                    <a:bodyPr/>
                    <a:lstStyle/>
                    <a:p>
                      <a:pPr algn="just" fontAlgn="t"/>
                      <a:r>
                        <a:rPr lang="en-US" sz="1300" b="1">
                          <a:solidFill>
                            <a:srgbClr val="333333"/>
                          </a:solidFill>
                          <a:effectLst/>
                          <a:latin typeface="inter-bold"/>
                        </a:rPr>
                        <a:t>8</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Rainy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No</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6112">
                <a:tc>
                  <a:txBody>
                    <a:bodyPr/>
                    <a:lstStyle/>
                    <a:p>
                      <a:pPr algn="just" fontAlgn="t"/>
                      <a:r>
                        <a:rPr lang="en-US" sz="1300" b="1">
                          <a:solidFill>
                            <a:srgbClr val="333333"/>
                          </a:solidFill>
                          <a:effectLst/>
                          <a:latin typeface="inter-bold"/>
                        </a:rPr>
                        <a:t>9</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Sunny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No</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6112">
                <a:tc>
                  <a:txBody>
                    <a:bodyPr/>
                    <a:lstStyle/>
                    <a:p>
                      <a:pPr algn="just" fontAlgn="t"/>
                      <a:r>
                        <a:rPr lang="en-US" sz="1300" b="1">
                          <a:solidFill>
                            <a:srgbClr val="333333"/>
                          </a:solidFill>
                          <a:effectLst/>
                          <a:latin typeface="inter-bold"/>
                        </a:rPr>
                        <a:t>10</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Sunny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6112">
                <a:tc>
                  <a:txBody>
                    <a:bodyPr/>
                    <a:lstStyle/>
                    <a:p>
                      <a:pPr algn="just" fontAlgn="t"/>
                      <a:r>
                        <a:rPr lang="en-US" sz="1300" b="1">
                          <a:solidFill>
                            <a:srgbClr val="333333"/>
                          </a:solidFill>
                          <a:effectLst/>
                          <a:latin typeface="inter-bold"/>
                        </a:rPr>
                        <a:t>11</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Rainy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No</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6112">
                <a:tc>
                  <a:txBody>
                    <a:bodyPr/>
                    <a:lstStyle/>
                    <a:p>
                      <a:pPr algn="just" fontAlgn="t"/>
                      <a:r>
                        <a:rPr lang="en-US" sz="1300" b="1">
                          <a:solidFill>
                            <a:srgbClr val="333333"/>
                          </a:solidFill>
                          <a:effectLst/>
                          <a:latin typeface="inter-bold"/>
                        </a:rPr>
                        <a:t>12</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Overcast</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6112">
                <a:tc>
                  <a:txBody>
                    <a:bodyPr/>
                    <a:lstStyle/>
                    <a:p>
                      <a:pPr algn="just" fontAlgn="t"/>
                      <a:r>
                        <a:rPr lang="en-US" sz="1300" b="1">
                          <a:solidFill>
                            <a:srgbClr val="333333"/>
                          </a:solidFill>
                          <a:effectLst/>
                          <a:latin typeface="inter-bold"/>
                        </a:rPr>
                        <a:t>13</a:t>
                      </a:r>
                      <a:endParaRPr lang="en-US" sz="1300">
                        <a:solidFill>
                          <a:srgbClr val="333333"/>
                        </a:solidFill>
                        <a:effectLst/>
                        <a:latin typeface="inter-regular"/>
                      </a:endParaRP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Overcast</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Yes</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1724129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r>
              <a:rPr lang="en-US" sz="2800" dirty="0">
                <a:solidFill>
                  <a:srgbClr val="FF0000"/>
                </a:solidFill>
              </a:rPr>
              <a:t>Working of Naïve Bayes' Classifier: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59897" y="1219200"/>
            <a:ext cx="4438074" cy="369332"/>
          </a:xfrm>
          <a:prstGeom prst="rect">
            <a:avLst/>
          </a:prstGeom>
        </p:spPr>
        <p:txBody>
          <a:bodyPr wrap="none">
            <a:spAutoFit/>
          </a:bodyPr>
          <a:lstStyle/>
          <a:p>
            <a:r>
              <a:rPr lang="en-US" b="1" dirty="0"/>
              <a:t>Frequency table for the Weather Conditions: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44144325"/>
              </p:ext>
            </p:extLst>
          </p:nvPr>
        </p:nvGraphicFramePr>
        <p:xfrm>
          <a:off x="507101" y="1588532"/>
          <a:ext cx="8229600" cy="1761960"/>
        </p:xfrm>
        <a:graphic>
          <a:graphicData uri="http://schemas.openxmlformats.org/drawingml/2006/table">
            <a:tbl>
              <a:tblPr/>
              <a:tblGrid>
                <a:gridCol w="2743200"/>
                <a:gridCol w="2743200"/>
                <a:gridCol w="2743200"/>
              </a:tblGrid>
              <a:tr h="346617">
                <a:tc>
                  <a:txBody>
                    <a:bodyPr/>
                    <a:lstStyle/>
                    <a:p>
                      <a:pPr algn="just" fontAlgn="t"/>
                      <a:r>
                        <a:rPr lang="en-US" sz="1500" dirty="0" smtClean="0">
                          <a:solidFill>
                            <a:srgbClr val="333333"/>
                          </a:solidFill>
                          <a:effectLst/>
                          <a:latin typeface="inter-regular"/>
                        </a:rPr>
                        <a:t>Weather</a:t>
                      </a:r>
                      <a:endParaRPr lang="en-US" sz="1500" dirty="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Yes</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No</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6617">
                <a:tc>
                  <a:txBody>
                    <a:bodyPr/>
                    <a:lstStyle/>
                    <a:p>
                      <a:pPr algn="just" fontAlgn="t"/>
                      <a:r>
                        <a:rPr lang="en-US" sz="1500">
                          <a:solidFill>
                            <a:srgbClr val="333333"/>
                          </a:solidFill>
                          <a:effectLst/>
                          <a:latin typeface="inter-regular"/>
                        </a:rPr>
                        <a:t>Overcast</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5</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0</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6617">
                <a:tc>
                  <a:txBody>
                    <a:bodyPr/>
                    <a:lstStyle/>
                    <a:p>
                      <a:pPr algn="just" fontAlgn="t"/>
                      <a:r>
                        <a:rPr lang="en-US" sz="1500">
                          <a:solidFill>
                            <a:srgbClr val="333333"/>
                          </a:solidFill>
                          <a:effectLst/>
                          <a:latin typeface="inter-regular"/>
                        </a:rPr>
                        <a:t>Rainy</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6617">
                <a:tc>
                  <a:txBody>
                    <a:bodyPr/>
                    <a:lstStyle/>
                    <a:p>
                      <a:pPr algn="just" fontAlgn="t"/>
                      <a:r>
                        <a:rPr lang="en-US" sz="1500">
                          <a:solidFill>
                            <a:srgbClr val="333333"/>
                          </a:solidFill>
                          <a:effectLst/>
                          <a:latin typeface="inter-regular"/>
                        </a:rPr>
                        <a:t>Sunny</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3</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6832">
                <a:tc>
                  <a:txBody>
                    <a:bodyPr/>
                    <a:lstStyle/>
                    <a:p>
                      <a:pPr algn="just" fontAlgn="t"/>
                      <a:r>
                        <a:rPr lang="en-US" sz="1500">
                          <a:solidFill>
                            <a:srgbClr val="333333"/>
                          </a:solidFill>
                          <a:effectLst/>
                          <a:latin typeface="inter-regular"/>
                        </a:rPr>
                        <a:t>Total</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10</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5</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13" name="Rectangle 12"/>
          <p:cNvSpPr/>
          <p:nvPr/>
        </p:nvSpPr>
        <p:spPr>
          <a:xfrm>
            <a:off x="457200" y="3581400"/>
            <a:ext cx="3575851" cy="369332"/>
          </a:xfrm>
          <a:prstGeom prst="rect">
            <a:avLst/>
          </a:prstGeom>
        </p:spPr>
        <p:txBody>
          <a:bodyPr wrap="none">
            <a:spAutoFit/>
          </a:bodyPr>
          <a:lstStyle/>
          <a:p>
            <a:r>
              <a:rPr lang="en-US" b="1" dirty="0"/>
              <a:t>Likelihood table weather condition:</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836639201"/>
              </p:ext>
            </p:extLst>
          </p:nvPr>
        </p:nvGraphicFramePr>
        <p:xfrm>
          <a:off x="518565" y="4013631"/>
          <a:ext cx="8229600" cy="1761960"/>
        </p:xfrm>
        <a:graphic>
          <a:graphicData uri="http://schemas.openxmlformats.org/drawingml/2006/table">
            <a:tbl>
              <a:tblPr/>
              <a:tblGrid>
                <a:gridCol w="2057400"/>
                <a:gridCol w="2057400"/>
                <a:gridCol w="2057400"/>
                <a:gridCol w="2057400"/>
              </a:tblGrid>
              <a:tr h="346617">
                <a:tc>
                  <a:txBody>
                    <a:bodyPr/>
                    <a:lstStyle/>
                    <a:p>
                      <a:pPr algn="just" fontAlgn="t"/>
                      <a:r>
                        <a:rPr lang="en-US" sz="1500" dirty="0">
                          <a:solidFill>
                            <a:srgbClr val="333333"/>
                          </a:solidFill>
                          <a:effectLst/>
                          <a:latin typeface="inter-regular"/>
                        </a:rPr>
                        <a:t>Weather</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No</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Yes</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sz="1500" dirty="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6617">
                <a:tc>
                  <a:txBody>
                    <a:bodyPr/>
                    <a:lstStyle/>
                    <a:p>
                      <a:pPr algn="just" fontAlgn="t"/>
                      <a:r>
                        <a:rPr lang="en-US" sz="1500">
                          <a:solidFill>
                            <a:srgbClr val="333333"/>
                          </a:solidFill>
                          <a:effectLst/>
                          <a:latin typeface="inter-regular"/>
                        </a:rPr>
                        <a:t>Overcast</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0</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5</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5/14= 0.35</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6617">
                <a:tc>
                  <a:txBody>
                    <a:bodyPr/>
                    <a:lstStyle/>
                    <a:p>
                      <a:pPr algn="just" fontAlgn="t"/>
                      <a:r>
                        <a:rPr lang="en-US" sz="1500">
                          <a:solidFill>
                            <a:srgbClr val="333333"/>
                          </a:solidFill>
                          <a:effectLst/>
                          <a:latin typeface="inter-regular"/>
                        </a:rPr>
                        <a:t>Rainy</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4/14=0.29</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6617">
                <a:tc>
                  <a:txBody>
                    <a:bodyPr/>
                    <a:lstStyle/>
                    <a:p>
                      <a:pPr algn="just" fontAlgn="t"/>
                      <a:r>
                        <a:rPr lang="en-US" sz="1500">
                          <a:solidFill>
                            <a:srgbClr val="333333"/>
                          </a:solidFill>
                          <a:effectLst/>
                          <a:latin typeface="inter-regular"/>
                        </a:rPr>
                        <a:t>Sunny</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2</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3</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5/14=0.35</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6617">
                <a:tc>
                  <a:txBody>
                    <a:bodyPr/>
                    <a:lstStyle/>
                    <a:p>
                      <a:pPr algn="just" fontAlgn="t"/>
                      <a:r>
                        <a:rPr lang="en-US" sz="1500">
                          <a:solidFill>
                            <a:srgbClr val="333333"/>
                          </a:solidFill>
                          <a:effectLst/>
                          <a:latin typeface="inter-regular"/>
                        </a:rPr>
                        <a:t>All</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4/14=0.29</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10/14=0.71</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endParaRPr lang="en-US" sz="1500" dirty="0"/>
                    </a:p>
                  </a:txBody>
                  <a:tcPr marL="74275" marR="74275" marT="37138" marB="37138">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r>
            </a:tbl>
          </a:graphicData>
        </a:graphic>
      </p:graphicFrame>
      <p:sp>
        <p:nvSpPr>
          <p:cNvPr id="15" name="Rectangle 3"/>
          <p:cNvSpPr>
            <a:spLocks noChangeArrowheads="1"/>
          </p:cNvSpPr>
          <p:nvPr/>
        </p:nvSpPr>
        <p:spPr bwMode="auto">
          <a:xfrm>
            <a:off x="457200" y="283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50189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r>
              <a:rPr lang="en-US" sz="2800" dirty="0">
                <a:solidFill>
                  <a:srgbClr val="FF0000"/>
                </a:solidFill>
              </a:rPr>
              <a:t>Working of Naïve Bayes' Classifier:</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3"/>
          <p:cNvSpPr>
            <a:spLocks noChangeArrowheads="1"/>
          </p:cNvSpPr>
          <p:nvPr/>
        </p:nvSpPr>
        <p:spPr bwMode="auto">
          <a:xfrm>
            <a:off x="457200" y="283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457200" y="1219200"/>
            <a:ext cx="7391400" cy="5078313"/>
          </a:xfrm>
          <a:prstGeom prst="rect">
            <a:avLst/>
          </a:prstGeom>
        </p:spPr>
        <p:txBody>
          <a:bodyPr wrap="square">
            <a:spAutoFit/>
          </a:bodyPr>
          <a:lstStyle/>
          <a:p>
            <a:r>
              <a:rPr lang="en-US" b="1" dirty="0" smtClean="0"/>
              <a:t>P(</a:t>
            </a:r>
            <a:r>
              <a:rPr lang="en-US" b="1" dirty="0" err="1" smtClean="0"/>
              <a:t>Yes|Sunny</a:t>
            </a:r>
            <a:r>
              <a:rPr lang="en-US" b="1" dirty="0"/>
              <a:t>)= P(</a:t>
            </a:r>
            <a:r>
              <a:rPr lang="en-US" b="1" dirty="0" err="1"/>
              <a:t>Sunny|Yes</a:t>
            </a:r>
            <a:r>
              <a:rPr lang="en-US" b="1" dirty="0"/>
              <a:t>)*P(Yes)/P(Sunny)</a:t>
            </a:r>
          </a:p>
          <a:p>
            <a:endParaRPr lang="en-US" b="1" dirty="0"/>
          </a:p>
          <a:p>
            <a:r>
              <a:rPr lang="en-US" b="1" dirty="0" smtClean="0"/>
              <a:t>	P(</a:t>
            </a:r>
            <a:r>
              <a:rPr lang="en-US" b="1" dirty="0" err="1" smtClean="0"/>
              <a:t>Sunny|Yes</a:t>
            </a:r>
            <a:r>
              <a:rPr lang="en-US" b="1" dirty="0"/>
              <a:t>)= 3/10= </a:t>
            </a:r>
            <a:r>
              <a:rPr lang="en-US" b="1" dirty="0" smtClean="0"/>
              <a:t>0.3</a:t>
            </a:r>
            <a:endParaRPr lang="en-US" b="1" dirty="0"/>
          </a:p>
          <a:p>
            <a:r>
              <a:rPr lang="en-US" b="1" dirty="0" smtClean="0"/>
              <a:t>	P(Sunny</a:t>
            </a:r>
            <a:r>
              <a:rPr lang="en-US" b="1" dirty="0"/>
              <a:t>)= </a:t>
            </a:r>
            <a:r>
              <a:rPr lang="en-US" b="1" dirty="0" smtClean="0"/>
              <a:t>0.35</a:t>
            </a:r>
            <a:endParaRPr lang="en-US" b="1" dirty="0"/>
          </a:p>
          <a:p>
            <a:r>
              <a:rPr lang="en-US" b="1" dirty="0" smtClean="0"/>
              <a:t>	P(Yes</a:t>
            </a:r>
            <a:r>
              <a:rPr lang="en-US" b="1" dirty="0"/>
              <a:t>)=</a:t>
            </a:r>
            <a:r>
              <a:rPr lang="en-US" b="1" dirty="0" smtClean="0"/>
              <a:t>0.71</a:t>
            </a:r>
            <a:endParaRPr lang="en-US" b="1" dirty="0"/>
          </a:p>
          <a:p>
            <a:r>
              <a:rPr lang="en-US" b="1" dirty="0" smtClean="0"/>
              <a:t>	So </a:t>
            </a:r>
            <a:r>
              <a:rPr lang="en-US" b="1" dirty="0"/>
              <a:t>P(</a:t>
            </a:r>
            <a:r>
              <a:rPr lang="en-US" b="1" dirty="0" err="1"/>
              <a:t>Yes|Sunny</a:t>
            </a:r>
            <a:r>
              <a:rPr lang="en-US" b="1" dirty="0"/>
              <a:t>) = 0.3*0.71/0.35= 0.60</a:t>
            </a:r>
          </a:p>
          <a:p>
            <a:endParaRPr lang="en-US" b="1" dirty="0"/>
          </a:p>
          <a:p>
            <a:r>
              <a:rPr lang="en-US" b="1" dirty="0" smtClean="0"/>
              <a:t>P(</a:t>
            </a:r>
            <a:r>
              <a:rPr lang="en-US" b="1" dirty="0" err="1" smtClean="0"/>
              <a:t>No|Sunny</a:t>
            </a:r>
            <a:r>
              <a:rPr lang="en-US" b="1" dirty="0"/>
              <a:t>)= P(</a:t>
            </a:r>
            <a:r>
              <a:rPr lang="en-US" b="1" dirty="0" err="1"/>
              <a:t>Sunny|No</a:t>
            </a:r>
            <a:r>
              <a:rPr lang="en-US" b="1" dirty="0"/>
              <a:t>)*P(No)/P(Sunny)</a:t>
            </a:r>
          </a:p>
          <a:p>
            <a:endParaRPr lang="en-US" b="1" dirty="0"/>
          </a:p>
          <a:p>
            <a:r>
              <a:rPr lang="en-US" b="1" dirty="0" smtClean="0"/>
              <a:t>	P(</a:t>
            </a:r>
            <a:r>
              <a:rPr lang="en-US" b="1" dirty="0" err="1" smtClean="0"/>
              <a:t>Sunny|NO</a:t>
            </a:r>
            <a:r>
              <a:rPr lang="en-US" b="1" dirty="0"/>
              <a:t>)= </a:t>
            </a:r>
            <a:r>
              <a:rPr lang="en-US" b="1" dirty="0" smtClean="0"/>
              <a:t>2/4=0.5</a:t>
            </a:r>
            <a:endParaRPr lang="en-US" b="1" dirty="0"/>
          </a:p>
          <a:p>
            <a:r>
              <a:rPr lang="en-US" b="1" dirty="0" smtClean="0"/>
              <a:t>	P(No</a:t>
            </a:r>
            <a:r>
              <a:rPr lang="en-US" b="1" dirty="0"/>
              <a:t>)= </a:t>
            </a:r>
            <a:r>
              <a:rPr lang="en-US" b="1" dirty="0" smtClean="0"/>
              <a:t>0.29</a:t>
            </a:r>
            <a:endParaRPr lang="en-US" b="1" dirty="0"/>
          </a:p>
          <a:p>
            <a:r>
              <a:rPr lang="en-US" b="1" dirty="0" smtClean="0"/>
              <a:t>	P(Sunny</a:t>
            </a:r>
            <a:r>
              <a:rPr lang="en-US" b="1" dirty="0"/>
              <a:t>)= </a:t>
            </a:r>
            <a:r>
              <a:rPr lang="en-US" b="1" dirty="0" smtClean="0"/>
              <a:t>0.35</a:t>
            </a:r>
            <a:endParaRPr lang="en-US" b="1" dirty="0"/>
          </a:p>
          <a:p>
            <a:r>
              <a:rPr lang="en-US" b="1" dirty="0" smtClean="0"/>
              <a:t>	So </a:t>
            </a:r>
            <a:r>
              <a:rPr lang="en-US" b="1" dirty="0"/>
              <a:t>P(</a:t>
            </a:r>
            <a:r>
              <a:rPr lang="en-US" b="1" dirty="0" err="1"/>
              <a:t>No|Sunny</a:t>
            </a:r>
            <a:r>
              <a:rPr lang="en-US" b="1" dirty="0"/>
              <a:t>)= 0.5*0.29/0.35 = 0.41</a:t>
            </a:r>
          </a:p>
          <a:p>
            <a:endParaRPr lang="en-US" b="1" dirty="0"/>
          </a:p>
          <a:p>
            <a:r>
              <a:rPr lang="en-US" b="1" dirty="0"/>
              <a:t>So as we can see from the above calculation that P(</a:t>
            </a:r>
            <a:r>
              <a:rPr lang="en-US" b="1" dirty="0" err="1"/>
              <a:t>Yes|Sunny</a:t>
            </a:r>
            <a:r>
              <a:rPr lang="en-US" b="1" dirty="0"/>
              <a:t>)&gt;P(</a:t>
            </a:r>
            <a:r>
              <a:rPr lang="en-US" b="1" dirty="0" err="1"/>
              <a:t>No|Sunny</a:t>
            </a:r>
            <a:r>
              <a:rPr lang="en-US" b="1" dirty="0"/>
              <a:t>)</a:t>
            </a:r>
          </a:p>
          <a:p>
            <a:endParaRPr lang="en-US" b="1" dirty="0"/>
          </a:p>
          <a:p>
            <a:r>
              <a:rPr lang="en-US" b="1" dirty="0"/>
              <a:t>Hence on a Sunny day, Player can play the game.</a:t>
            </a:r>
          </a:p>
        </p:txBody>
      </p:sp>
    </p:spTree>
    <p:extLst>
      <p:ext uri="{BB962C8B-B14F-4D97-AF65-F5344CB8AC3E}">
        <p14:creationId xmlns:p14="http://schemas.microsoft.com/office/powerpoint/2010/main" val="12810546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r>
              <a:rPr lang="en-US" sz="2800" dirty="0" smtClean="0">
                <a:solidFill>
                  <a:srgbClr val="FF0000"/>
                </a:solidFill>
              </a:rPr>
              <a:t>Types of Model</a:t>
            </a:r>
            <a:endParaRPr lang="en-US" sz="2800" dirty="0">
              <a:solidFill>
                <a:srgbClr val="FF0000"/>
              </a:solidFill>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3"/>
          <p:cNvSpPr>
            <a:spLocks noChangeArrowheads="1"/>
          </p:cNvSpPr>
          <p:nvPr/>
        </p:nvSpPr>
        <p:spPr bwMode="auto">
          <a:xfrm>
            <a:off x="457200" y="283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457200" y="1524000"/>
            <a:ext cx="7772400" cy="4247317"/>
          </a:xfrm>
          <a:prstGeom prst="rect">
            <a:avLst/>
          </a:prstGeom>
        </p:spPr>
        <p:txBody>
          <a:bodyPr wrap="square">
            <a:spAutoFit/>
          </a:bodyPr>
          <a:lstStyle/>
          <a:p>
            <a:r>
              <a:rPr lang="en-US" b="1" dirty="0"/>
              <a:t>Gaussian</a:t>
            </a:r>
            <a:r>
              <a:rPr lang="en-US" dirty="0"/>
              <a:t>: The Gaussian model assumes that features follow a normal distribution. This means if predictors take continuous values instead of discrete, then the model assumes that these values are sampled from the Gaussian </a:t>
            </a:r>
            <a:endParaRPr lang="en-US" dirty="0" smtClean="0"/>
          </a:p>
          <a:p>
            <a:r>
              <a:rPr lang="en-US" dirty="0" smtClean="0"/>
              <a:t>distribution.</a:t>
            </a:r>
          </a:p>
          <a:p>
            <a:endParaRPr lang="en-US" dirty="0"/>
          </a:p>
          <a:p>
            <a:r>
              <a:rPr lang="en-US" b="1" dirty="0"/>
              <a:t>Multinomial</a:t>
            </a:r>
            <a:r>
              <a:rPr lang="en-US" dirty="0"/>
              <a:t>: The Multinomial Naïve Bayes classifier is used when the data is multinomial distributed. It is primarily used for document classification problems, it means a particular document belongs to which category such as Sports, Politics, education, etc.</a:t>
            </a:r>
            <a:br>
              <a:rPr lang="en-US" dirty="0"/>
            </a:br>
            <a:r>
              <a:rPr lang="en-US" dirty="0"/>
              <a:t>The classifier uses the frequency of words for the predictors</a:t>
            </a:r>
            <a:r>
              <a:rPr lang="en-US" dirty="0" smtClean="0"/>
              <a:t>.</a:t>
            </a:r>
          </a:p>
          <a:p>
            <a:endParaRPr lang="en-US" dirty="0"/>
          </a:p>
          <a:p>
            <a:r>
              <a:rPr lang="en-US" b="1" dirty="0"/>
              <a:t>Bernoulli</a:t>
            </a:r>
            <a:r>
              <a:rPr lang="en-US" dirty="0"/>
              <a:t>: The Bernoulli classifier works similar to the Multinomial classifier, but the predictor variables are the independent Booleans variables. Such as if a particular word is present or not in a document. This model is also famous for document classification tasks.</a:t>
            </a:r>
          </a:p>
        </p:txBody>
      </p:sp>
    </p:spTree>
    <p:extLst>
      <p:ext uri="{BB962C8B-B14F-4D97-AF65-F5344CB8AC3E}">
        <p14:creationId xmlns:p14="http://schemas.microsoft.com/office/powerpoint/2010/main" val="24749358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0"/>
            <a:ext cx="4495800" cy="1415772"/>
          </a:xfrm>
          <a:prstGeom prst="rect">
            <a:avLst/>
          </a:prstGeom>
          <a:noFill/>
        </p:spPr>
        <p:txBody>
          <a:bodyPr wrap="square" rtlCol="0">
            <a:spAutoFit/>
          </a:bodyPr>
          <a:lstStyle/>
          <a:p>
            <a:r>
              <a:rPr lang="en-US" sz="5400" b="1" dirty="0" smtClean="0">
                <a:solidFill>
                  <a:srgbClr val="CC0000"/>
                </a:solidFill>
              </a:rPr>
              <a:t>THANK YOU !!!</a:t>
            </a:r>
          </a:p>
          <a:p>
            <a:r>
              <a:rPr lang="en-US" sz="3200" b="1" dirty="0" smtClean="0">
                <a:solidFill>
                  <a:srgbClr val="CC0000"/>
                </a:solidFill>
              </a:rPr>
              <a:t>Amol Patil - 9822291613</a:t>
            </a:r>
            <a:endParaRPr lang="en-US" sz="3200" b="1" dirty="0">
              <a:solidFill>
                <a:srgbClr val="CC0000"/>
              </a:solidFill>
            </a:endParaRPr>
          </a:p>
        </p:txBody>
      </p:sp>
      <p:sp>
        <p:nvSpPr>
          <p:cNvPr id="3" name="Action Button: Home 2">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does </a:t>
            </a:r>
            <a:r>
              <a:rPr lang="en-US" sz="2800" b="1" dirty="0" smtClean="0">
                <a:solidFill>
                  <a:srgbClr val="CC0000"/>
                </a:solidFill>
                <a:latin typeface="+mn-lt"/>
                <a:ea typeface="+mn-ea"/>
                <a:cs typeface="+mn-cs"/>
              </a:rPr>
              <a:t>K-Means Works </a:t>
            </a:r>
            <a:r>
              <a:rPr lang="en-US" sz="2800" b="1" dirty="0" smtClean="0">
                <a:solidFill>
                  <a:srgbClr val="CC0000"/>
                </a:solidFill>
                <a:latin typeface="+mn-lt"/>
                <a:ea typeface="+mn-ea"/>
                <a:cs typeface="+mn-cs"/>
              </a:rPr>
              <a: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753225" cy="3892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969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does </a:t>
            </a:r>
            <a:r>
              <a:rPr lang="en-US" sz="2800" b="1" dirty="0" smtClean="0">
                <a:solidFill>
                  <a:srgbClr val="CC0000"/>
                </a:solidFill>
                <a:latin typeface="+mn-lt"/>
                <a:ea typeface="+mn-ea"/>
                <a:cs typeface="+mn-cs"/>
              </a:rPr>
              <a:t>K-Means Works </a:t>
            </a:r>
            <a:r>
              <a:rPr lang="en-US" sz="2800" b="1" dirty="0" smtClean="0">
                <a:solidFill>
                  <a:srgbClr val="CC0000"/>
                </a:solidFill>
                <a:latin typeface="+mn-lt"/>
                <a:ea typeface="+mn-ea"/>
                <a:cs typeface="+mn-cs"/>
              </a:rPr>
              <a: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5705475" cy="3484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08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does </a:t>
            </a:r>
            <a:r>
              <a:rPr lang="en-US" sz="2800" b="1" dirty="0" smtClean="0">
                <a:solidFill>
                  <a:srgbClr val="CC0000"/>
                </a:solidFill>
                <a:latin typeface="+mn-lt"/>
                <a:ea typeface="+mn-ea"/>
                <a:cs typeface="+mn-cs"/>
              </a:rPr>
              <a:t>K-Means Works </a:t>
            </a:r>
            <a:r>
              <a:rPr lang="en-US" sz="2800" b="1" dirty="0" smtClean="0">
                <a:solidFill>
                  <a:srgbClr val="CC0000"/>
                </a:solidFill>
                <a:latin typeface="+mn-lt"/>
                <a:ea typeface="+mn-ea"/>
                <a:cs typeface="+mn-cs"/>
              </a:rPr>
              <a: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52600"/>
            <a:ext cx="6505575" cy="364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50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does </a:t>
            </a:r>
            <a:r>
              <a:rPr lang="en-US" sz="2800" b="1" dirty="0" smtClean="0">
                <a:solidFill>
                  <a:srgbClr val="CC0000"/>
                </a:solidFill>
                <a:latin typeface="+mn-lt"/>
                <a:ea typeface="+mn-ea"/>
                <a:cs typeface="+mn-cs"/>
              </a:rPr>
              <a:t>K-Means Works </a:t>
            </a:r>
            <a:r>
              <a:rPr lang="en-US" sz="2800" b="1" dirty="0" smtClean="0">
                <a:solidFill>
                  <a:srgbClr val="CC0000"/>
                </a:solidFill>
                <a:latin typeface="+mn-lt"/>
                <a:ea typeface="+mn-ea"/>
                <a:cs typeface="+mn-cs"/>
              </a:rPr>
              <a: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652955"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882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How does </a:t>
            </a:r>
            <a:r>
              <a:rPr lang="en-US" sz="2800" b="1" dirty="0" smtClean="0">
                <a:solidFill>
                  <a:srgbClr val="CC0000"/>
                </a:solidFill>
                <a:latin typeface="+mn-lt"/>
                <a:ea typeface="+mn-ea"/>
                <a:cs typeface="+mn-cs"/>
              </a:rPr>
              <a:t>K-Means Works </a:t>
            </a:r>
            <a:r>
              <a:rPr lang="en-US" sz="2800" b="1" dirty="0" smtClean="0">
                <a:solidFill>
                  <a:srgbClr val="CC0000"/>
                </a:solidFill>
                <a:latin typeface="+mn-lt"/>
                <a:ea typeface="+mn-ea"/>
                <a:cs typeface="+mn-cs"/>
              </a:rPr>
              <a:t>?</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00200"/>
            <a:ext cx="5815013" cy="411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851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9429</TotalTime>
  <Words>1224</Words>
  <Application>Microsoft Office PowerPoint</Application>
  <PresentationFormat>On-screen Show (4:3)</PresentationFormat>
  <Paragraphs>260</Paragraphs>
  <Slides>44</Slides>
  <Notes>0</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2_Office Theme</vt:lpstr>
      <vt:lpstr>1_Office Theme</vt:lpstr>
      <vt:lpstr>PowerPoint Presentation</vt:lpstr>
      <vt:lpstr>PowerPoint Presentation</vt:lpstr>
      <vt:lpstr>K-Means Clustering</vt:lpstr>
      <vt:lpstr>How does K-Means Works ?</vt:lpstr>
      <vt:lpstr>How does K-Means Works ?</vt:lpstr>
      <vt:lpstr>How does K-Means Works ?</vt:lpstr>
      <vt:lpstr>How does K-Means Works ?</vt:lpstr>
      <vt:lpstr>How does K-Means Works ?</vt:lpstr>
      <vt:lpstr>How does K-Means Works ?</vt:lpstr>
      <vt:lpstr>How does K-Means Works ?</vt:lpstr>
      <vt:lpstr>How does K-Means Works ?</vt:lpstr>
      <vt:lpstr>How to determine Correct k ?</vt:lpstr>
      <vt:lpstr>How to determine Correct k ?</vt:lpstr>
      <vt:lpstr>PowerPoint Presentation</vt:lpstr>
      <vt:lpstr>Hierarchical Clustering</vt:lpstr>
      <vt:lpstr>Agglomerative Hierarchical Clustering</vt:lpstr>
      <vt:lpstr>Divisive Hierarchical Clustering</vt:lpstr>
      <vt:lpstr>Steps to Perform Clustering</vt:lpstr>
      <vt:lpstr>Steps to Perform Clustering</vt:lpstr>
      <vt:lpstr>Steps to Perform Clustering</vt:lpstr>
      <vt:lpstr>Choosing No Of Clusters</vt:lpstr>
      <vt:lpstr>PowerPoint Presentation</vt:lpstr>
      <vt:lpstr>Apriori Algorithm</vt:lpstr>
      <vt:lpstr>Apriori Algorithm</vt:lpstr>
      <vt:lpstr>Apriori Algorithm - Support</vt:lpstr>
      <vt:lpstr>Apriori Algorithm - Confidence</vt:lpstr>
      <vt:lpstr>Apriori Algorithm - Lift</vt:lpstr>
      <vt:lpstr>Apriori Algorithm Example</vt:lpstr>
      <vt:lpstr>Apriori Algorithm Example</vt:lpstr>
      <vt:lpstr>Apriori Algorithm Example</vt:lpstr>
      <vt:lpstr>Apriori Algorithm Example</vt:lpstr>
      <vt:lpstr>Apriori Algorithm Example</vt:lpstr>
      <vt:lpstr>Why it is Called Naive Bayes?</vt:lpstr>
      <vt:lpstr>Bayes Theorem</vt:lpstr>
      <vt:lpstr>Bayes Example</vt:lpstr>
      <vt:lpstr>Bayes Example</vt:lpstr>
      <vt:lpstr>Bayes Example</vt:lpstr>
      <vt:lpstr>Bayes Example</vt:lpstr>
      <vt:lpstr>Working of Naïve Bayes' Classifier:</vt:lpstr>
      <vt:lpstr>Working of Naïve Bayes' Classifier:</vt:lpstr>
      <vt:lpstr>Working of Naïve Bayes' Classifier:</vt:lpstr>
      <vt:lpstr>Working of Naïve Bayes' Classifier:</vt:lpstr>
      <vt:lpstr>Types of Model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Ramakant Rode</dc:creator>
  <cp:lastModifiedBy>AMOL</cp:lastModifiedBy>
  <cp:revision>420</cp:revision>
  <dcterms:created xsi:type="dcterms:W3CDTF">2014-07-01T10:28:01Z</dcterms:created>
  <dcterms:modified xsi:type="dcterms:W3CDTF">2021-12-18T01:59:19Z</dcterms:modified>
</cp:coreProperties>
</file>