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notesMasterIdLst>
    <p:notesMasterId r:id="rId19"/>
  </p:notesMasterIdLst>
  <p:sldIdLst>
    <p:sldId id="258" r:id="rId3"/>
    <p:sldId id="271" r:id="rId4"/>
    <p:sldId id="383" r:id="rId5"/>
    <p:sldId id="412" r:id="rId6"/>
    <p:sldId id="384" r:id="rId7"/>
    <p:sldId id="413" r:id="rId8"/>
    <p:sldId id="416" r:id="rId9"/>
    <p:sldId id="352" r:id="rId10"/>
    <p:sldId id="385" r:id="rId11"/>
    <p:sldId id="414" r:id="rId12"/>
    <p:sldId id="386" r:id="rId13"/>
    <p:sldId id="387" r:id="rId14"/>
    <p:sldId id="415" r:id="rId15"/>
    <p:sldId id="371" r:id="rId16"/>
    <p:sldId id="372"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622" autoAdjust="0"/>
  </p:normalViewPr>
  <p:slideViewPr>
    <p:cSldViewPr>
      <p:cViewPr varScale="1">
        <p:scale>
          <a:sx n="78" d="100"/>
          <a:sy n="78" d="100"/>
        </p:scale>
        <p:origin x="1013" y="62"/>
      </p:cViewPr>
      <p:guideLst>
        <p:guide orient="horz" pos="2160"/>
        <p:guide pos="2880"/>
      </p:guideLst>
    </p:cSldViewPr>
  </p:slideViewPr>
  <p:outlineViewPr>
    <p:cViewPr>
      <p:scale>
        <a:sx n="33" d="100"/>
        <a:sy n="33" d="100"/>
      </p:scale>
      <p:origin x="42" y="234"/>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03B232-659E-4EFB-8341-400B84E9F21F}" type="datetimeFigureOut">
              <a:rPr lang="en-US" smtClean="0"/>
              <a:t>8/27/2022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DE2E5-B69C-4E32-926B-233912AE4A70}" type="slidenum">
              <a:rPr lang="en-US" smtClean="0"/>
              <a:t>‹#›</a:t>
            </a:fld>
            <a:endParaRPr lang="en-US"/>
          </a:p>
        </p:txBody>
      </p:sp>
    </p:spTree>
    <p:extLst>
      <p:ext uri="{BB962C8B-B14F-4D97-AF65-F5344CB8AC3E}">
        <p14:creationId xmlns:p14="http://schemas.microsoft.com/office/powerpoint/2010/main" val="1732068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AFC364B-9E96-41C4-86B9-69FD5EC89983}" type="datetimeFigureOut">
              <a:rPr lang="en-US" smtClean="0"/>
              <a:pPr/>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395909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FC364B-9E96-41C4-86B9-69FD5EC89983}" type="datetimeFigureOut">
              <a:rPr lang="en-US" smtClean="0"/>
              <a:pPr/>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613731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FC364B-9E96-41C4-86B9-69FD5EC89983}" type="datetimeFigureOut">
              <a:rPr lang="en-US" smtClean="0"/>
              <a:pPr/>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612329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AFC364B-9E96-41C4-86B9-69FD5EC89983}" type="datetimeFigureOut">
              <a:rPr lang="en-US" smtClean="0"/>
              <a:pPr/>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5"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515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FC364B-9E96-41C4-86B9-69FD5EC89983}" type="datetimeFigureOut">
              <a:rPr lang="en-US" smtClean="0"/>
              <a:pPr/>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965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FC364B-9E96-41C4-86B9-69FD5EC89983}" type="datetimeFigureOut">
              <a:rPr lang="en-US" smtClean="0"/>
              <a:pPr/>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29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C364B-9E96-41C4-86B9-69FD5EC89983}" type="datetimeFigureOut">
              <a:rPr lang="en-US" smtClean="0"/>
              <a:pPr/>
              <a:t>8/27/2022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1145752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
        <p:nvSpPr>
          <p:cNvPr id="8" name="Rectangle 7"/>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0" y="6172200"/>
            <a:ext cx="9144000" cy="685800"/>
            <a:chOff x="0" y="6172200"/>
            <a:chExt cx="9144000" cy="685800"/>
          </a:xfrm>
        </p:grpSpPr>
        <p:grpSp>
          <p:nvGrpSpPr>
            <p:cNvPr id="10" name="Group 10"/>
            <p:cNvGrpSpPr/>
            <p:nvPr/>
          </p:nvGrpSpPr>
          <p:grpSpPr>
            <a:xfrm>
              <a:off x="0" y="6172200"/>
              <a:ext cx="9144000" cy="685800"/>
              <a:chOff x="0" y="6019800"/>
              <a:chExt cx="9144000" cy="685800"/>
            </a:xfrm>
          </p:grpSpPr>
          <p:sp>
            <p:nvSpPr>
              <p:cNvPr id="12" name="Rectangle 11"/>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026"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261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
        <p:nvSpPr>
          <p:cNvPr id="8" name="Rectangle 7"/>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0" y="6172200"/>
            <a:ext cx="9144000" cy="685800"/>
            <a:chOff x="0" y="6172200"/>
            <a:chExt cx="9144000" cy="685800"/>
          </a:xfrm>
        </p:grpSpPr>
        <p:grpSp>
          <p:nvGrpSpPr>
            <p:cNvPr id="10" name="Group 10"/>
            <p:cNvGrpSpPr/>
            <p:nvPr/>
          </p:nvGrpSpPr>
          <p:grpSpPr>
            <a:xfrm>
              <a:off x="0" y="6172200"/>
              <a:ext cx="9144000" cy="685800"/>
              <a:chOff x="0" y="6019800"/>
              <a:chExt cx="9144000" cy="685800"/>
            </a:xfrm>
          </p:grpSpPr>
          <p:sp>
            <p:nvSpPr>
              <p:cNvPr id="12" name="Rectangle 11"/>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5"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6106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FC364B-9E96-41C4-86B9-69FD5EC89983}" type="datetimeFigureOut">
              <a:rPr lang="en-US" smtClean="0"/>
              <a:pPr/>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8747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FC364B-9E96-41C4-86B9-69FD5EC89983}" type="datetimeFigureOut">
              <a:rPr lang="en-US" smtClean="0"/>
              <a:pPr/>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331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FC364B-9E96-41C4-86B9-69FD5EC89983}" type="datetimeFigureOut">
              <a:rPr lang="en-US" smtClean="0"/>
              <a:pPr/>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558739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FC364B-9E96-41C4-86B9-69FD5EC89983}" type="datetimeFigureOut">
              <a:rPr lang="en-US" smtClean="0"/>
              <a:pPr/>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169329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AFC364B-9E96-41C4-86B9-69FD5EC89983}" type="datetimeFigureOut">
              <a:rPr lang="en-US" smtClean="0"/>
              <a:pPr/>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648324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FC364B-9E96-41C4-86B9-69FD5EC89983}" type="datetimeFigureOut">
              <a:rPr lang="en-US" smtClean="0"/>
              <a:pPr/>
              <a:t>8/27/2022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794507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FC364B-9E96-41C4-86B9-69FD5EC89983}" type="datetimeFigureOut">
              <a:rPr lang="en-US" smtClean="0"/>
              <a:pPr/>
              <a:t>8/27/2022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866632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C364B-9E96-41C4-86B9-69FD5EC89983}" type="datetimeFigureOut">
              <a:rPr lang="en-US" smtClean="0"/>
              <a:pPr/>
              <a:t>8/27/2022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77765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367265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128396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C364B-9E96-41C4-86B9-69FD5EC89983}" type="datetimeFigureOut">
              <a:rPr lang="en-US" smtClean="0"/>
              <a:pPr/>
              <a:t>8/27/2022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F1172-0EA8-49EF-BB9E-C21FD06209D7}" type="slidenum">
              <a:rPr lang="en-US" smtClean="0"/>
              <a:pPr/>
              <a:t>‹#›</a:t>
            </a:fld>
            <a:endParaRPr lang="en-US"/>
          </a:p>
        </p:txBody>
      </p:sp>
      <p:sp>
        <p:nvSpPr>
          <p:cNvPr id="7" name="Rectangle 6"/>
          <p:cNvSpPr/>
          <p:nvPr/>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4" name="Picture 2" descr="D:\YOGESH\icon.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882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C364B-9E96-41C4-86B9-69FD5EC89983}" type="datetimeFigureOut">
              <a:rPr lang="en-US" smtClean="0"/>
              <a:pPr/>
              <a:t>8/27/2022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F1172-0EA8-49EF-BB9E-C21FD06209D7}" type="slidenum">
              <a:rPr lang="en-US" smtClean="0"/>
              <a:pPr/>
              <a:t>‹#›</a:t>
            </a:fld>
            <a:endParaRPr lang="en-US"/>
          </a:p>
        </p:txBody>
      </p:sp>
    </p:spTree>
    <p:extLst>
      <p:ext uri="{BB962C8B-B14F-4D97-AF65-F5344CB8AC3E}">
        <p14:creationId xmlns:p14="http://schemas.microsoft.com/office/powerpoint/2010/main" val="3690380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 id="2147483669" r:id="rId6"/>
    <p:sldLayoutId id="2147483670" r:id="rId7"/>
    <p:sldLayoutId id="214748367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docs.spring.io/spring/docs/current/spring-framework-reference/core.html#aop" TargetMode="External"/><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4495800"/>
            <a:ext cx="9144000" cy="2362200"/>
            <a:chOff x="0" y="4495800"/>
            <a:chExt cx="9144000" cy="2362200"/>
          </a:xfrm>
        </p:grpSpPr>
        <p:grpSp>
          <p:nvGrpSpPr>
            <p:cNvPr id="4" name="Group 3"/>
            <p:cNvGrpSpPr/>
            <p:nvPr/>
          </p:nvGrpSpPr>
          <p:grpSpPr>
            <a:xfrm>
              <a:off x="0" y="6172200"/>
              <a:ext cx="9144000" cy="685800"/>
              <a:chOff x="0" y="6019800"/>
              <a:chExt cx="9144000" cy="685800"/>
            </a:xfrm>
          </p:grpSpPr>
          <p:sp>
            <p:nvSpPr>
              <p:cNvPr id="7" name="Rectangle 6"/>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1.png"/>
            <p:cNvPicPr>
              <a:picLocks noChangeAspect="1"/>
            </p:cNvPicPr>
            <p:nvPr/>
          </p:nvPicPr>
          <p:blipFill>
            <a:blip r:embed="rId2"/>
            <a:stretch>
              <a:fillRect/>
            </a:stretch>
          </p:blipFill>
          <p:spPr>
            <a:xfrm>
              <a:off x="609600" y="4495800"/>
              <a:ext cx="2276793" cy="1876687"/>
            </a:xfrm>
            <a:prstGeom prst="rect">
              <a:avLst/>
            </a:prstGeom>
          </p:spPr>
        </p:pic>
        <p:sp>
          <p:nvSpPr>
            <p:cNvPr id="6" name="TextBox 5"/>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solidFill>
                  <a:latin typeface="Arial" pitchFamily="34" charset="0"/>
                  <a:cs typeface="Arial" pitchFamily="34" charset="0"/>
                </a:rPr>
                <a:t>www.archerinfotech.in</a:t>
              </a:r>
            </a:p>
          </p:txBody>
        </p:sp>
      </p:grpSp>
      <p:sp>
        <p:nvSpPr>
          <p:cNvPr id="11" name="TextBox 10"/>
          <p:cNvSpPr txBox="1"/>
          <p:nvPr/>
        </p:nvSpPr>
        <p:spPr>
          <a:xfrm>
            <a:off x="304800" y="2448580"/>
            <a:ext cx="7010400" cy="523220"/>
          </a:xfrm>
          <a:prstGeom prst="rect">
            <a:avLst/>
          </a:prstGeom>
          <a:noFill/>
        </p:spPr>
        <p:txBody>
          <a:bodyPr wrap="square" rtlCol="0">
            <a:spAutoFit/>
          </a:bodyPr>
          <a:lstStyle/>
          <a:p>
            <a:r>
              <a:rPr lang="en-US" sz="2800" b="1" dirty="0">
                <a:solidFill>
                  <a:srgbClr val="CC0000"/>
                </a:solidFill>
              </a:rPr>
              <a:t>Java Spring AOP</a:t>
            </a:r>
          </a:p>
        </p:txBody>
      </p:sp>
      <p:sp>
        <p:nvSpPr>
          <p:cNvPr id="13" name="TextBox 12"/>
          <p:cNvSpPr txBox="1"/>
          <p:nvPr/>
        </p:nvSpPr>
        <p:spPr>
          <a:xfrm>
            <a:off x="304800" y="2983468"/>
            <a:ext cx="7162800" cy="646331"/>
          </a:xfrm>
          <a:prstGeom prst="rect">
            <a:avLst/>
          </a:prstGeom>
          <a:noFill/>
        </p:spPr>
        <p:txBody>
          <a:bodyPr wrap="square" rtlCol="0">
            <a:spAutoFit/>
          </a:bodyPr>
          <a:lstStyle/>
          <a:p>
            <a:r>
              <a:rPr lang="en-US" b="1" dirty="0"/>
              <a:t>Archer Infotech , PUNE</a:t>
            </a:r>
          </a:p>
          <a:p>
            <a:r>
              <a:rPr lang="en-US" b="1" dirty="0"/>
              <a:t>AMOL – 98222 91613</a:t>
            </a:r>
          </a:p>
        </p:txBody>
      </p:sp>
      <p:pic>
        <p:nvPicPr>
          <p:cNvPr id="3074" name="Picture 2" descr="D:\YOGESH\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57200"/>
            <a:ext cx="12954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476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AOP Concepts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18F25DB-FF4E-C834-0F52-718AFA5F372A}"/>
              </a:ext>
            </a:extLst>
          </p:cNvPr>
          <p:cNvSpPr txBox="1"/>
          <p:nvPr/>
        </p:nvSpPr>
        <p:spPr>
          <a:xfrm>
            <a:off x="304800" y="1524000"/>
            <a:ext cx="8153400" cy="3416320"/>
          </a:xfrm>
          <a:prstGeom prst="rect">
            <a:avLst/>
          </a:prstGeom>
          <a:noFill/>
        </p:spPr>
        <p:txBody>
          <a:bodyPr wrap="square">
            <a:spAutoFit/>
          </a:bodyPr>
          <a:lstStyle/>
          <a:p>
            <a:pPr algn="just"/>
            <a:endParaRPr lang="en-US" b="1" i="0" dirty="0">
              <a:solidFill>
                <a:srgbClr val="4A4A4A"/>
              </a:solidFill>
              <a:effectLst/>
              <a:latin typeface="Open Sans" panose="020B0606030504020204" pitchFamily="34" charset="0"/>
            </a:endParaRPr>
          </a:p>
          <a:p>
            <a:pPr algn="just"/>
            <a:r>
              <a:rPr lang="en-US" b="1" i="0" dirty="0">
                <a:solidFill>
                  <a:srgbClr val="4A4A4A"/>
                </a:solidFill>
                <a:effectLst/>
                <a:latin typeface="Open Sans" panose="020B0606030504020204" pitchFamily="34" charset="0"/>
              </a:rPr>
              <a:t>Target Object: </a:t>
            </a:r>
            <a:r>
              <a:rPr lang="en-US" b="0" i="0" dirty="0">
                <a:solidFill>
                  <a:srgbClr val="4A4A4A"/>
                </a:solidFill>
                <a:effectLst/>
                <a:latin typeface="Open Sans" panose="020B0606030504020204" pitchFamily="34" charset="0"/>
              </a:rPr>
              <a:t>These are the objects on which advices are applied. In Spring AOP, a subclass is created at runtime where the target method is overridden and advices are included based on their configuration.</a:t>
            </a:r>
          </a:p>
          <a:p>
            <a:pPr algn="just"/>
            <a:endParaRPr lang="en-US" b="1" i="0" dirty="0">
              <a:solidFill>
                <a:srgbClr val="4A4A4A"/>
              </a:solidFill>
              <a:effectLst/>
              <a:latin typeface="Open Sans" panose="020B0606030504020204" pitchFamily="34" charset="0"/>
            </a:endParaRPr>
          </a:p>
          <a:p>
            <a:pPr algn="just"/>
            <a:r>
              <a:rPr lang="en-US" b="1" i="0" dirty="0">
                <a:solidFill>
                  <a:srgbClr val="4A4A4A"/>
                </a:solidFill>
                <a:effectLst/>
                <a:latin typeface="Open Sans" panose="020B0606030504020204" pitchFamily="34" charset="0"/>
              </a:rPr>
              <a:t>Proxy:</a:t>
            </a:r>
            <a:r>
              <a:rPr lang="en-US" b="0" i="0" dirty="0">
                <a:solidFill>
                  <a:srgbClr val="4A4A4A"/>
                </a:solidFill>
                <a:effectLst/>
                <a:latin typeface="Open Sans" panose="020B0606030504020204" pitchFamily="34" charset="0"/>
              </a:rPr>
              <a:t> It is an object that is created after applying advice to the target object. In clients perspective, object, the target object, and the proxy object are same.</a:t>
            </a:r>
          </a:p>
          <a:p>
            <a:pPr algn="just"/>
            <a:endParaRPr lang="en-US" b="1" i="0" dirty="0">
              <a:solidFill>
                <a:srgbClr val="4A4A4A"/>
              </a:solidFill>
              <a:effectLst/>
              <a:latin typeface="Open Sans" panose="020B0606030504020204" pitchFamily="34" charset="0"/>
            </a:endParaRPr>
          </a:p>
          <a:p>
            <a:pPr algn="just"/>
            <a:endParaRPr lang="en-US" b="1" dirty="0">
              <a:solidFill>
                <a:srgbClr val="4A4A4A"/>
              </a:solidFill>
              <a:latin typeface="Open Sans" panose="020B0606030504020204" pitchFamily="34" charset="0"/>
            </a:endParaRPr>
          </a:p>
          <a:p>
            <a:pPr algn="just"/>
            <a:r>
              <a:rPr lang="en-US" b="1" i="0" dirty="0">
                <a:solidFill>
                  <a:srgbClr val="4A4A4A"/>
                </a:solidFill>
                <a:effectLst/>
                <a:latin typeface="Open Sans" panose="020B0606030504020204" pitchFamily="34" charset="0"/>
              </a:rPr>
              <a:t>Weaving: </a:t>
            </a:r>
            <a:r>
              <a:rPr lang="en-US" b="0" i="1" dirty="0">
                <a:solidFill>
                  <a:srgbClr val="4A4A4A"/>
                </a:solidFill>
                <a:effectLst/>
                <a:latin typeface="Open Sans" panose="020B0606030504020204" pitchFamily="34" charset="0"/>
              </a:rPr>
              <a:t>Weaving</a:t>
            </a:r>
            <a:r>
              <a:rPr lang="en-US" b="0" i="0" dirty="0">
                <a:solidFill>
                  <a:srgbClr val="4A4A4A"/>
                </a:solidFill>
                <a:effectLst/>
                <a:latin typeface="Open Sans" panose="020B0606030504020204" pitchFamily="34" charset="0"/>
              </a:rPr>
              <a:t> is the process of linking an aspect with other application types or objects to create an advised object.</a:t>
            </a:r>
          </a:p>
        </p:txBody>
      </p:sp>
    </p:spTree>
    <p:extLst>
      <p:ext uri="{BB962C8B-B14F-4D97-AF65-F5344CB8AC3E}">
        <p14:creationId xmlns:p14="http://schemas.microsoft.com/office/powerpoint/2010/main" val="3223320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Advice , </a:t>
            </a:r>
            <a:r>
              <a:rPr lang="en-US" sz="2800" b="1" dirty="0" err="1">
                <a:solidFill>
                  <a:srgbClr val="CC0000"/>
                </a:solidFill>
                <a:latin typeface="+mn-lt"/>
                <a:ea typeface="+mn-ea"/>
                <a:cs typeface="+mn-cs"/>
              </a:rPr>
              <a:t>joinpoint</a:t>
            </a:r>
            <a:r>
              <a:rPr lang="en-US" sz="2800" b="1" dirty="0">
                <a:solidFill>
                  <a:srgbClr val="CC0000"/>
                </a:solidFill>
                <a:latin typeface="+mn-lt"/>
                <a:ea typeface="+mn-ea"/>
                <a:cs typeface="+mn-cs"/>
              </a:rPr>
              <a:t> , pointcut</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E32E7C28-76AB-7DB4-6DE4-6E17ECA76BDE}"/>
              </a:ext>
            </a:extLst>
          </p:cNvPr>
          <p:cNvPicPr>
            <a:picLocks noChangeAspect="1"/>
          </p:cNvPicPr>
          <p:nvPr/>
        </p:nvPicPr>
        <p:blipFill>
          <a:blip r:embed="rId3"/>
          <a:stretch>
            <a:fillRect/>
          </a:stretch>
        </p:blipFill>
        <p:spPr>
          <a:xfrm>
            <a:off x="228600" y="1828800"/>
            <a:ext cx="3905250" cy="3543300"/>
          </a:xfrm>
          <a:prstGeom prst="rect">
            <a:avLst/>
          </a:prstGeom>
        </p:spPr>
      </p:pic>
      <p:sp>
        <p:nvSpPr>
          <p:cNvPr id="6" name="TextBox 5">
            <a:extLst>
              <a:ext uri="{FF2B5EF4-FFF2-40B4-BE49-F238E27FC236}">
                <a16:creationId xmlns:a16="http://schemas.microsoft.com/office/drawing/2014/main" id="{791227C6-5193-8532-73F8-4313F8E0AB33}"/>
              </a:ext>
            </a:extLst>
          </p:cNvPr>
          <p:cNvSpPr txBox="1"/>
          <p:nvPr/>
        </p:nvSpPr>
        <p:spPr>
          <a:xfrm>
            <a:off x="4304071" y="1476791"/>
            <a:ext cx="4876800" cy="4247317"/>
          </a:xfrm>
          <a:prstGeom prst="rect">
            <a:avLst/>
          </a:prstGeom>
          <a:noFill/>
        </p:spPr>
        <p:txBody>
          <a:bodyPr wrap="square">
            <a:spAutoFit/>
          </a:bodyPr>
          <a:lstStyle/>
          <a:p>
            <a:pPr algn="l">
              <a:buFont typeface="+mj-lt"/>
              <a:buAutoNum type="arabicPeriod"/>
            </a:pPr>
            <a:r>
              <a:rPr lang="en-US" b="0" i="0" dirty="0">
                <a:solidFill>
                  <a:srgbClr val="000000"/>
                </a:solidFill>
                <a:effectLst/>
                <a:latin typeface="Raleway" pitchFamily="2" charset="0"/>
              </a:rPr>
              <a:t>An important term in AOP is </a:t>
            </a:r>
            <a:r>
              <a:rPr lang="en-US" b="1" i="0" dirty="0">
                <a:solidFill>
                  <a:srgbClr val="000000"/>
                </a:solidFill>
                <a:effectLst/>
                <a:latin typeface="Raleway" pitchFamily="2" charset="0"/>
              </a:rPr>
              <a:t>advice</a:t>
            </a:r>
            <a:r>
              <a:rPr lang="en-US" b="0" i="0" dirty="0">
                <a:solidFill>
                  <a:srgbClr val="000000"/>
                </a:solidFill>
                <a:effectLst/>
                <a:latin typeface="Raleway" pitchFamily="2" charset="0"/>
              </a:rPr>
              <a:t>. It is the action taken by an </a:t>
            </a:r>
            <a:r>
              <a:rPr lang="en-US" b="1" i="0" dirty="0">
                <a:solidFill>
                  <a:srgbClr val="000000"/>
                </a:solidFill>
                <a:effectLst/>
                <a:latin typeface="Raleway" pitchFamily="2" charset="0"/>
              </a:rPr>
              <a:t>aspect</a:t>
            </a:r>
            <a:r>
              <a:rPr lang="en-US" b="0" i="0" dirty="0">
                <a:solidFill>
                  <a:srgbClr val="000000"/>
                </a:solidFill>
                <a:effectLst/>
                <a:latin typeface="Raleway" pitchFamily="2" charset="0"/>
              </a:rPr>
              <a:t> at a particular join-point.</a:t>
            </a:r>
          </a:p>
          <a:p>
            <a:pPr algn="l">
              <a:buFont typeface="+mj-lt"/>
              <a:buAutoNum type="arabicPeriod"/>
            </a:pPr>
            <a:r>
              <a:rPr lang="en-US" b="1" i="0" dirty="0" err="1">
                <a:solidFill>
                  <a:srgbClr val="000000"/>
                </a:solidFill>
                <a:effectLst/>
                <a:latin typeface="Raleway" pitchFamily="2" charset="0"/>
              </a:rPr>
              <a:t>Joinpoint</a:t>
            </a:r>
            <a:r>
              <a:rPr lang="en-US" b="0" i="0" dirty="0">
                <a:solidFill>
                  <a:srgbClr val="000000"/>
                </a:solidFill>
                <a:effectLst/>
                <a:latin typeface="Raleway" pitchFamily="2" charset="0"/>
              </a:rPr>
              <a:t> is a point of execution of the program, such as the execution of a method or the handling of an exception. In Spring AOP, a </a:t>
            </a:r>
            <a:r>
              <a:rPr lang="en-US" b="0" i="0" dirty="0" err="1">
                <a:solidFill>
                  <a:srgbClr val="000000"/>
                </a:solidFill>
                <a:effectLst/>
                <a:latin typeface="Raleway" pitchFamily="2" charset="0"/>
              </a:rPr>
              <a:t>joinpoint</a:t>
            </a:r>
            <a:r>
              <a:rPr lang="en-US" b="0" i="0" dirty="0">
                <a:solidFill>
                  <a:srgbClr val="000000"/>
                </a:solidFill>
                <a:effectLst/>
                <a:latin typeface="Raleway" pitchFamily="2" charset="0"/>
              </a:rPr>
              <a:t> always represents a method execution.</a:t>
            </a:r>
          </a:p>
          <a:p>
            <a:pPr algn="l">
              <a:buFont typeface="+mj-lt"/>
              <a:buAutoNum type="arabicPeriod"/>
            </a:pPr>
            <a:r>
              <a:rPr lang="en-US" b="1" i="0" dirty="0">
                <a:solidFill>
                  <a:srgbClr val="000000"/>
                </a:solidFill>
                <a:effectLst/>
                <a:latin typeface="Raleway" pitchFamily="2" charset="0"/>
              </a:rPr>
              <a:t>Pointcut</a:t>
            </a:r>
            <a:r>
              <a:rPr lang="en-US" b="0" i="0" dirty="0">
                <a:solidFill>
                  <a:srgbClr val="000000"/>
                </a:solidFill>
                <a:effectLst/>
                <a:latin typeface="Raleway" pitchFamily="2" charset="0"/>
              </a:rPr>
              <a:t> is a predicate or expression that matches join points.</a:t>
            </a:r>
          </a:p>
          <a:p>
            <a:pPr algn="l">
              <a:buFont typeface="+mj-lt"/>
              <a:buAutoNum type="arabicPeriod"/>
            </a:pPr>
            <a:r>
              <a:rPr lang="en-US" b="1" i="0" dirty="0">
                <a:solidFill>
                  <a:srgbClr val="000000"/>
                </a:solidFill>
                <a:effectLst/>
                <a:latin typeface="Raleway" pitchFamily="2" charset="0"/>
              </a:rPr>
              <a:t>Advice</a:t>
            </a:r>
            <a:r>
              <a:rPr lang="en-US" b="0" i="0" dirty="0">
                <a:solidFill>
                  <a:srgbClr val="000000"/>
                </a:solidFill>
                <a:effectLst/>
                <a:latin typeface="Raleway" pitchFamily="2" charset="0"/>
              </a:rPr>
              <a:t> is associated with a pointcut expression and runs at any join point matched by the pointcut.</a:t>
            </a:r>
          </a:p>
          <a:p>
            <a:pPr algn="l">
              <a:buFont typeface="+mj-lt"/>
              <a:buAutoNum type="arabicPeriod"/>
            </a:pPr>
            <a:r>
              <a:rPr lang="en-US" b="0" i="0" dirty="0">
                <a:solidFill>
                  <a:srgbClr val="000000"/>
                </a:solidFill>
                <a:effectLst/>
                <a:latin typeface="Raleway" pitchFamily="2" charset="0"/>
              </a:rPr>
              <a:t>Spring uses the AspectJ pointcut expression language by default.</a:t>
            </a:r>
          </a:p>
        </p:txBody>
      </p:sp>
    </p:spTree>
    <p:extLst>
      <p:ext uri="{BB962C8B-B14F-4D97-AF65-F5344CB8AC3E}">
        <p14:creationId xmlns:p14="http://schemas.microsoft.com/office/powerpoint/2010/main" val="3551085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AOP Advice Types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4DBDE0F3-9375-E83C-B26F-7868515BA8CA}"/>
              </a:ext>
            </a:extLst>
          </p:cNvPr>
          <p:cNvPicPr>
            <a:picLocks noChangeAspect="1"/>
          </p:cNvPicPr>
          <p:nvPr/>
        </p:nvPicPr>
        <p:blipFill>
          <a:blip r:embed="rId3"/>
          <a:stretch>
            <a:fillRect/>
          </a:stretch>
        </p:blipFill>
        <p:spPr>
          <a:xfrm>
            <a:off x="1833256" y="1422602"/>
            <a:ext cx="5477488" cy="1974443"/>
          </a:xfrm>
          <a:prstGeom prst="rect">
            <a:avLst/>
          </a:prstGeom>
        </p:spPr>
      </p:pic>
      <p:sp>
        <p:nvSpPr>
          <p:cNvPr id="9" name="TextBox 8">
            <a:extLst>
              <a:ext uri="{FF2B5EF4-FFF2-40B4-BE49-F238E27FC236}">
                <a16:creationId xmlns:a16="http://schemas.microsoft.com/office/drawing/2014/main" id="{E5C65277-94AF-4037-DF5A-C3722A9D001C}"/>
              </a:ext>
            </a:extLst>
          </p:cNvPr>
          <p:cNvSpPr txBox="1"/>
          <p:nvPr/>
        </p:nvSpPr>
        <p:spPr>
          <a:xfrm>
            <a:off x="152400" y="3950375"/>
            <a:ext cx="8915400" cy="2031325"/>
          </a:xfrm>
          <a:prstGeom prst="rect">
            <a:avLst/>
          </a:prstGeom>
          <a:noFill/>
        </p:spPr>
        <p:txBody>
          <a:bodyPr wrap="square">
            <a:spAutoFit/>
          </a:bodyPr>
          <a:lstStyle/>
          <a:p>
            <a:pPr marL="285750" indent="-285750">
              <a:buFont typeface="Arial" panose="020B0604020202020204" pitchFamily="34" charset="0"/>
              <a:buChar char="•"/>
            </a:pPr>
            <a:r>
              <a:rPr lang="en-US" dirty="0"/>
              <a:t>Before: Run the advice before the execution of the method.</a:t>
            </a:r>
          </a:p>
          <a:p>
            <a:pPr marL="285750" indent="-285750">
              <a:buFont typeface="Arial" panose="020B0604020202020204" pitchFamily="34" charset="0"/>
              <a:buChar char="•"/>
            </a:pPr>
            <a:r>
              <a:rPr lang="en-US" dirty="0"/>
              <a:t>After: Run the advice after the execution of a method regardless of the outcome.</a:t>
            </a:r>
          </a:p>
          <a:p>
            <a:pPr marL="285750" indent="-285750">
              <a:buFont typeface="Arial" panose="020B0604020202020204" pitchFamily="34" charset="0"/>
              <a:buChar char="•"/>
            </a:pPr>
            <a:r>
              <a:rPr lang="en-US" dirty="0"/>
              <a:t>After-returning: Run the advice after the execution of the method only after the successful completion of the method.</a:t>
            </a:r>
          </a:p>
          <a:p>
            <a:pPr marL="285750" indent="-285750">
              <a:buFont typeface="Arial" panose="020B0604020202020204" pitchFamily="34" charset="0"/>
              <a:buChar char="•"/>
            </a:pPr>
            <a:r>
              <a:rPr lang="en-US" dirty="0"/>
              <a:t>After-throwing: Run the advice after execution of method only if the method exits throwing an exception.</a:t>
            </a:r>
          </a:p>
          <a:p>
            <a:pPr marL="285750" indent="-285750">
              <a:buFont typeface="Arial" panose="020B0604020202020204" pitchFamily="34" charset="0"/>
              <a:buChar char="•"/>
            </a:pPr>
            <a:r>
              <a:rPr lang="en-US" dirty="0"/>
              <a:t>Around: Run the advice before and after advice method gets invoked.</a:t>
            </a:r>
            <a:endParaRPr lang="en-IN" dirty="0"/>
          </a:p>
        </p:txBody>
      </p:sp>
    </p:spTree>
    <p:extLst>
      <p:ext uri="{BB962C8B-B14F-4D97-AF65-F5344CB8AC3E}">
        <p14:creationId xmlns:p14="http://schemas.microsoft.com/office/powerpoint/2010/main" val="713133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AOP Advice Types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29BD7E64-D816-959B-1815-006E369CEF46}"/>
              </a:ext>
            </a:extLst>
          </p:cNvPr>
          <p:cNvSpPr txBox="1"/>
          <p:nvPr/>
        </p:nvSpPr>
        <p:spPr>
          <a:xfrm>
            <a:off x="76200" y="1295400"/>
            <a:ext cx="8991600" cy="5078313"/>
          </a:xfrm>
          <a:prstGeom prst="rect">
            <a:avLst/>
          </a:prstGeom>
          <a:noFill/>
        </p:spPr>
        <p:txBody>
          <a:bodyPr wrap="square">
            <a:spAutoFit/>
          </a:bodyPr>
          <a:lstStyle/>
          <a:p>
            <a:pPr algn="l">
              <a:buFont typeface="+mj-lt"/>
              <a:buAutoNum type="arabicPeriod"/>
            </a:pPr>
            <a:r>
              <a:rPr lang="en-US" b="1" i="0" dirty="0">
                <a:solidFill>
                  <a:srgbClr val="000000"/>
                </a:solidFill>
                <a:effectLst/>
                <a:latin typeface="Raleway" pitchFamily="2" charset="0"/>
              </a:rPr>
              <a:t>Before advice</a:t>
            </a:r>
            <a:r>
              <a:rPr lang="en-US" b="0" i="0" dirty="0">
                <a:solidFill>
                  <a:srgbClr val="000000"/>
                </a:solidFill>
                <a:effectLst/>
                <a:latin typeface="Raleway" pitchFamily="2" charset="0"/>
              </a:rPr>
              <a:t>: Advice that executes before a join point, but which does not have the ability to prevent execution flow proceeding to the join point (unless it throws an exception).</a:t>
            </a:r>
          </a:p>
          <a:p>
            <a:pPr algn="l">
              <a:buFont typeface="+mj-lt"/>
              <a:buAutoNum type="arabicPeriod"/>
            </a:pPr>
            <a:endParaRPr lang="en-US" b="0" i="0" dirty="0">
              <a:solidFill>
                <a:srgbClr val="000000"/>
              </a:solidFill>
              <a:effectLst/>
              <a:latin typeface="Raleway" pitchFamily="2" charset="0"/>
            </a:endParaRPr>
          </a:p>
          <a:p>
            <a:pPr algn="l">
              <a:buFont typeface="+mj-lt"/>
              <a:buAutoNum type="arabicPeriod"/>
            </a:pPr>
            <a:r>
              <a:rPr lang="en-US" b="1" i="0" dirty="0">
                <a:solidFill>
                  <a:srgbClr val="000000"/>
                </a:solidFill>
                <a:effectLst/>
                <a:latin typeface="Raleway" pitchFamily="2" charset="0"/>
              </a:rPr>
              <a:t>After returning advice</a:t>
            </a:r>
            <a:r>
              <a:rPr lang="en-US" b="0" i="0" dirty="0">
                <a:solidFill>
                  <a:srgbClr val="000000"/>
                </a:solidFill>
                <a:effectLst/>
                <a:latin typeface="Raleway" pitchFamily="2" charset="0"/>
              </a:rPr>
              <a:t>: Advice to be executed after a join point completes normally: for example, if a method returns without throwing an exception.</a:t>
            </a:r>
          </a:p>
          <a:p>
            <a:pPr algn="l">
              <a:buFont typeface="+mj-lt"/>
              <a:buAutoNum type="arabicPeriod"/>
            </a:pPr>
            <a:endParaRPr lang="en-US" b="0" i="0" dirty="0">
              <a:solidFill>
                <a:srgbClr val="000000"/>
              </a:solidFill>
              <a:effectLst/>
              <a:latin typeface="Raleway" pitchFamily="2" charset="0"/>
            </a:endParaRPr>
          </a:p>
          <a:p>
            <a:pPr algn="l">
              <a:buFont typeface="+mj-lt"/>
              <a:buAutoNum type="arabicPeriod"/>
            </a:pPr>
            <a:r>
              <a:rPr lang="en-US" b="1" i="0" dirty="0">
                <a:solidFill>
                  <a:srgbClr val="000000"/>
                </a:solidFill>
                <a:effectLst/>
                <a:latin typeface="Raleway" pitchFamily="2" charset="0"/>
              </a:rPr>
              <a:t>After throwing advice</a:t>
            </a:r>
            <a:r>
              <a:rPr lang="en-US" b="0" i="0" dirty="0">
                <a:solidFill>
                  <a:srgbClr val="000000"/>
                </a:solidFill>
                <a:effectLst/>
                <a:latin typeface="Raleway" pitchFamily="2" charset="0"/>
              </a:rPr>
              <a:t>: Advice to be executed if a method exits by throwing an exception.</a:t>
            </a:r>
          </a:p>
          <a:p>
            <a:pPr algn="l">
              <a:buFont typeface="+mj-lt"/>
              <a:buAutoNum type="arabicPeriod"/>
            </a:pPr>
            <a:endParaRPr lang="en-US" b="0" i="0" dirty="0">
              <a:solidFill>
                <a:srgbClr val="000000"/>
              </a:solidFill>
              <a:effectLst/>
              <a:latin typeface="Raleway" pitchFamily="2" charset="0"/>
            </a:endParaRPr>
          </a:p>
          <a:p>
            <a:pPr algn="l">
              <a:buFont typeface="+mj-lt"/>
              <a:buAutoNum type="arabicPeriod"/>
            </a:pPr>
            <a:r>
              <a:rPr lang="en-US" b="1" i="0" dirty="0">
                <a:solidFill>
                  <a:srgbClr val="000000"/>
                </a:solidFill>
                <a:effectLst/>
                <a:latin typeface="Raleway" pitchFamily="2" charset="0"/>
              </a:rPr>
              <a:t>After advice</a:t>
            </a:r>
            <a:r>
              <a:rPr lang="en-US" b="0" i="0" dirty="0">
                <a:solidFill>
                  <a:srgbClr val="000000"/>
                </a:solidFill>
                <a:effectLst/>
                <a:latin typeface="Raleway" pitchFamily="2" charset="0"/>
              </a:rPr>
              <a:t>: Advice to be executed regardless of the means by which a join point exits (normal or exceptional return).</a:t>
            </a:r>
          </a:p>
          <a:p>
            <a:pPr algn="l">
              <a:buFont typeface="+mj-lt"/>
              <a:buAutoNum type="arabicPeriod"/>
            </a:pPr>
            <a:endParaRPr lang="en-US" b="0" i="0" dirty="0">
              <a:solidFill>
                <a:srgbClr val="000000"/>
              </a:solidFill>
              <a:effectLst/>
              <a:latin typeface="Raleway" pitchFamily="2" charset="0"/>
            </a:endParaRPr>
          </a:p>
          <a:p>
            <a:pPr algn="l">
              <a:buFont typeface="+mj-lt"/>
              <a:buAutoNum type="arabicPeriod"/>
            </a:pPr>
            <a:r>
              <a:rPr lang="en-US" b="1" i="0" dirty="0">
                <a:solidFill>
                  <a:srgbClr val="000000"/>
                </a:solidFill>
                <a:effectLst/>
                <a:latin typeface="Raleway" pitchFamily="2" charset="0"/>
              </a:rPr>
              <a:t>Around advice:</a:t>
            </a:r>
            <a:r>
              <a:rPr lang="en-US" b="0" i="0" dirty="0">
                <a:solidFill>
                  <a:srgbClr val="000000"/>
                </a:solidFill>
                <a:effectLst/>
                <a:latin typeface="Raleway" pitchFamily="2" charset="0"/>
              </a:rPr>
              <a:t> Advice that surrounds a join point such as a method invocation. This is the most powerful kind of advice. Around advice can perform custom behavior before and after the method invocation. It is also responsible for choosing whether to proceed to the join point or to shortcut the advised method execution by returning its own return value or throwing an exception</a:t>
            </a:r>
          </a:p>
        </p:txBody>
      </p:sp>
    </p:spTree>
    <p:extLst>
      <p:ext uri="{BB962C8B-B14F-4D97-AF65-F5344CB8AC3E}">
        <p14:creationId xmlns:p14="http://schemas.microsoft.com/office/powerpoint/2010/main" val="1910623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fontScale="90000"/>
          </a:bodyPr>
          <a:lstStyle/>
          <a:p>
            <a:pPr algn="l"/>
            <a:r>
              <a:rPr lang="en-US" sz="2800" b="1" dirty="0">
                <a:solidFill>
                  <a:srgbClr val="CC0000"/>
                </a:solidFill>
                <a:latin typeface="+mn-lt"/>
                <a:ea typeface="+mn-ea"/>
                <a:cs typeface="+mn-cs"/>
              </a:rPr>
              <a:t>AOP – Aspect Oriented Programming</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B081E770-1A5A-55AB-BFA0-D5BDB31EBEA7}"/>
              </a:ext>
            </a:extLst>
          </p:cNvPr>
          <p:cNvPicPr>
            <a:picLocks noChangeAspect="1"/>
          </p:cNvPicPr>
          <p:nvPr/>
        </p:nvPicPr>
        <p:blipFill>
          <a:blip r:embed="rId3"/>
          <a:stretch>
            <a:fillRect/>
          </a:stretch>
        </p:blipFill>
        <p:spPr>
          <a:xfrm>
            <a:off x="921703" y="1611472"/>
            <a:ext cx="7300593" cy="3635055"/>
          </a:xfrm>
          <a:prstGeom prst="rect">
            <a:avLst/>
          </a:prstGeom>
        </p:spPr>
      </p:pic>
    </p:spTree>
    <p:extLst>
      <p:ext uri="{BB962C8B-B14F-4D97-AF65-F5344CB8AC3E}">
        <p14:creationId xmlns:p14="http://schemas.microsoft.com/office/powerpoint/2010/main" val="3925409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fontScale="90000"/>
          </a:bodyPr>
          <a:lstStyle/>
          <a:p>
            <a:pPr algn="l"/>
            <a:r>
              <a:rPr lang="en-US" sz="2800" b="1" dirty="0">
                <a:solidFill>
                  <a:srgbClr val="CC0000"/>
                </a:solidFill>
                <a:latin typeface="+mn-lt"/>
                <a:ea typeface="+mn-ea"/>
                <a:cs typeface="+mn-cs"/>
              </a:rPr>
              <a:t>AOP – Aspect Oriented Programming</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0C614E71-9620-F03F-BB5A-DA9BFEA8E842}"/>
              </a:ext>
            </a:extLst>
          </p:cNvPr>
          <p:cNvPicPr>
            <a:picLocks noChangeAspect="1"/>
          </p:cNvPicPr>
          <p:nvPr/>
        </p:nvPicPr>
        <p:blipFill>
          <a:blip r:embed="rId3"/>
          <a:stretch>
            <a:fillRect/>
          </a:stretch>
        </p:blipFill>
        <p:spPr>
          <a:xfrm>
            <a:off x="132965" y="1462672"/>
            <a:ext cx="8878069" cy="4252328"/>
          </a:xfrm>
          <a:prstGeom prst="rect">
            <a:avLst/>
          </a:prstGeom>
        </p:spPr>
      </p:pic>
    </p:spTree>
    <p:extLst>
      <p:ext uri="{BB962C8B-B14F-4D97-AF65-F5344CB8AC3E}">
        <p14:creationId xmlns:p14="http://schemas.microsoft.com/office/powerpoint/2010/main" val="3322542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2514600"/>
            <a:ext cx="4495800" cy="923330"/>
          </a:xfrm>
          <a:prstGeom prst="rect">
            <a:avLst/>
          </a:prstGeom>
          <a:noFill/>
        </p:spPr>
        <p:txBody>
          <a:bodyPr wrap="square" rtlCol="0">
            <a:spAutoFit/>
          </a:bodyPr>
          <a:lstStyle/>
          <a:p>
            <a:r>
              <a:rPr lang="en-US" sz="5400" b="1" dirty="0">
                <a:solidFill>
                  <a:srgbClr val="CC0000"/>
                </a:solidFill>
              </a:rPr>
              <a:t>THANK YOU !!!</a:t>
            </a:r>
          </a:p>
        </p:txBody>
      </p:sp>
      <p:sp>
        <p:nvSpPr>
          <p:cNvPr id="3" name="Action Button: Home 2">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90600" y="3729080"/>
            <a:ext cx="6705600" cy="707886"/>
          </a:xfrm>
          <a:prstGeom prst="rect">
            <a:avLst/>
          </a:prstGeom>
          <a:noFill/>
        </p:spPr>
        <p:txBody>
          <a:bodyPr wrap="square" rtlCol="0">
            <a:spAutoFit/>
          </a:bodyPr>
          <a:lstStyle/>
          <a:p>
            <a:pPr algn="ctr"/>
            <a:r>
              <a:rPr lang="en-US" sz="4000" b="1" dirty="0">
                <a:solidFill>
                  <a:srgbClr val="CC0000"/>
                </a:solidFill>
              </a:rPr>
              <a:t>AMOL - 9822291613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51239" y="2721114"/>
            <a:ext cx="2569358" cy="707886"/>
          </a:xfrm>
          <a:prstGeom prst="rect">
            <a:avLst/>
          </a:prstGeom>
          <a:noFill/>
        </p:spPr>
        <p:txBody>
          <a:bodyPr wrap="none" rtlCol="0">
            <a:spAutoFit/>
          </a:bodyPr>
          <a:lstStyle/>
          <a:p>
            <a:pPr algn="ctr"/>
            <a:r>
              <a:rPr lang="en-PH" sz="4000" b="1" dirty="0">
                <a:latin typeface="Cocogoose" panose="02000000000000000000" pitchFamily="2" charset="0"/>
              </a:rPr>
              <a:t>Spring AOP</a:t>
            </a:r>
          </a:p>
        </p:txBody>
      </p:sp>
    </p:spTree>
    <p:extLst>
      <p:ext uri="{BB962C8B-B14F-4D97-AF65-F5344CB8AC3E}">
        <p14:creationId xmlns:p14="http://schemas.microsoft.com/office/powerpoint/2010/main" val="2550972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Understanding Concerns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3292FFAF-B4CC-9F26-B32A-2998E096636A}"/>
              </a:ext>
            </a:extLst>
          </p:cNvPr>
          <p:cNvSpPr txBox="1"/>
          <p:nvPr/>
        </p:nvSpPr>
        <p:spPr>
          <a:xfrm>
            <a:off x="609600" y="1720840"/>
            <a:ext cx="7543800" cy="3416320"/>
          </a:xfrm>
          <a:prstGeom prst="rect">
            <a:avLst/>
          </a:prstGeom>
          <a:noFill/>
        </p:spPr>
        <p:txBody>
          <a:bodyPr wrap="square">
            <a:spAutoFit/>
          </a:bodyPr>
          <a:lstStyle/>
          <a:p>
            <a:r>
              <a:rPr lang="en-IN" sz="2400" dirty="0"/>
              <a:t>A Concern is a piece of code that performs a specific task</a:t>
            </a:r>
          </a:p>
          <a:p>
            <a:endParaRPr lang="en-IN" sz="2400" dirty="0"/>
          </a:p>
          <a:p>
            <a:pPr marL="342900" indent="-342900">
              <a:buFont typeface="Arial" panose="020B0604020202020204" pitchFamily="34" charset="0"/>
              <a:buChar char="•"/>
            </a:pPr>
            <a:r>
              <a:rPr lang="en-IN" sz="2400" dirty="0"/>
              <a:t>Core Concerns are code used for  business logic </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Cross Concerns are functions that are conceptually separate from business logic but affect entire service layer</a:t>
            </a:r>
          </a:p>
          <a:p>
            <a:pPr marL="342900" indent="-342900">
              <a:buFont typeface="Arial" panose="020B0604020202020204" pitchFamily="34" charset="0"/>
              <a:buChar char="•"/>
            </a:pPr>
            <a:endParaRPr lang="en-IN" sz="2400" dirty="0"/>
          </a:p>
          <a:p>
            <a:r>
              <a:rPr lang="en-IN" sz="2400" dirty="0"/>
              <a:t>	e.g. logging , auditing , security , caching etc.</a:t>
            </a:r>
          </a:p>
        </p:txBody>
      </p:sp>
    </p:spTree>
    <p:extLst>
      <p:ext uri="{BB962C8B-B14F-4D97-AF65-F5344CB8AC3E}">
        <p14:creationId xmlns:p14="http://schemas.microsoft.com/office/powerpoint/2010/main" val="3804043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AOP</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16EC2B6-73CC-7660-3371-5DCAC9B05803}"/>
              </a:ext>
            </a:extLst>
          </p:cNvPr>
          <p:cNvSpPr txBox="1"/>
          <p:nvPr/>
        </p:nvSpPr>
        <p:spPr>
          <a:xfrm>
            <a:off x="174524" y="1305341"/>
            <a:ext cx="8762999" cy="4247317"/>
          </a:xfrm>
          <a:prstGeom prst="rect">
            <a:avLst/>
          </a:prstGeom>
          <a:noFill/>
        </p:spPr>
        <p:txBody>
          <a:bodyPr wrap="square">
            <a:spAutoFit/>
          </a:bodyPr>
          <a:lstStyle/>
          <a:p>
            <a:pPr marL="285750" indent="-285750" algn="l">
              <a:buFont typeface="Arial" panose="020B0604020202020204" pitchFamily="34" charset="0"/>
              <a:buChar char="•"/>
            </a:pPr>
            <a:endParaRPr lang="en-US" b="1" i="0" dirty="0">
              <a:solidFill>
                <a:srgbClr val="000000"/>
              </a:solidFill>
              <a:effectLst/>
              <a:latin typeface="Raleway" pitchFamily="2" charset="0"/>
            </a:endParaRPr>
          </a:p>
          <a:p>
            <a:pPr marL="285750" indent="-285750" algn="l">
              <a:buFont typeface="Arial" panose="020B0604020202020204" pitchFamily="34" charset="0"/>
              <a:buChar char="•"/>
            </a:pPr>
            <a:r>
              <a:rPr lang="en-US" b="1" i="0" dirty="0">
                <a:solidFill>
                  <a:srgbClr val="000000"/>
                </a:solidFill>
                <a:effectLst/>
                <a:latin typeface="Raleway" pitchFamily="2" charset="0"/>
              </a:rPr>
              <a:t>AOP is a programming paradigm that aims to increase modularity by allowing the separation of cross-cutting concerns.</a:t>
            </a:r>
          </a:p>
          <a:p>
            <a:pPr marL="285750" indent="-285750" algn="l">
              <a:buFont typeface="Arial" panose="020B0604020202020204" pitchFamily="34" charset="0"/>
              <a:buChar char="•"/>
            </a:pPr>
            <a:endParaRPr lang="en-US" b="1" dirty="0">
              <a:solidFill>
                <a:srgbClr val="000000"/>
              </a:solidFill>
              <a:latin typeface="Raleway" pitchFamily="2" charset="0"/>
            </a:endParaRPr>
          </a:p>
          <a:p>
            <a:pPr marL="285750" indent="-285750" algn="l">
              <a:buFont typeface="Arial" panose="020B0604020202020204" pitchFamily="34" charset="0"/>
              <a:buChar char="•"/>
            </a:pPr>
            <a:endParaRPr lang="en-US" b="1" i="0" dirty="0">
              <a:solidFill>
                <a:srgbClr val="000000"/>
              </a:solidFill>
              <a:effectLst/>
              <a:latin typeface="Raleway" pitchFamily="2" charset="0"/>
            </a:endParaRPr>
          </a:p>
          <a:p>
            <a:pPr marL="285750" indent="-285750" algn="l">
              <a:buFont typeface="Arial" panose="020B0604020202020204" pitchFamily="34" charset="0"/>
              <a:buChar char="•"/>
            </a:pPr>
            <a:r>
              <a:rPr lang="en-US" b="1" i="0" dirty="0">
                <a:solidFill>
                  <a:srgbClr val="000000"/>
                </a:solidFill>
                <a:effectLst/>
                <a:latin typeface="Raleway" pitchFamily="2" charset="0"/>
              </a:rPr>
              <a:t> It does this by adding additional behavior to existing code without modifying the code itself. Instead, we can declare the new code and the new behaviors separately.</a:t>
            </a:r>
          </a:p>
          <a:p>
            <a:pPr marL="285750" indent="-285750" algn="l">
              <a:buFont typeface="Arial" panose="020B0604020202020204" pitchFamily="34" charset="0"/>
              <a:buChar char="•"/>
            </a:pPr>
            <a:endParaRPr lang="en-US" b="1" i="0" dirty="0">
              <a:solidFill>
                <a:srgbClr val="000000"/>
              </a:solidFill>
              <a:effectLst/>
              <a:latin typeface="Raleway" pitchFamily="2" charset="0"/>
            </a:endParaRPr>
          </a:p>
          <a:p>
            <a:pPr marL="285750" indent="-285750" algn="l">
              <a:buFont typeface="Arial" panose="020B0604020202020204" pitchFamily="34" charset="0"/>
              <a:buChar char="•"/>
            </a:pPr>
            <a:r>
              <a:rPr lang="en-US" b="1" i="0" dirty="0">
                <a:solidFill>
                  <a:srgbClr val="000000"/>
                </a:solidFill>
                <a:effectLst/>
                <a:latin typeface="Raleway" pitchFamily="2" charset="0"/>
              </a:rPr>
              <a:t>Spring's </a:t>
            </a:r>
            <a:r>
              <a:rPr lang="en-US" b="1" i="0" u="none" strike="noStrike" dirty="0">
                <a:solidFill>
                  <a:srgbClr val="267438"/>
                </a:solidFill>
                <a:effectLst/>
                <a:latin typeface="Raleway" pitchFamily="2" charset="0"/>
                <a:hlinkClick r:id="rId3"/>
              </a:rPr>
              <a:t>AOP framework</a:t>
            </a:r>
            <a:r>
              <a:rPr lang="en-US" b="1" i="0" dirty="0">
                <a:solidFill>
                  <a:srgbClr val="000000"/>
                </a:solidFill>
                <a:effectLst/>
                <a:latin typeface="Raleway" pitchFamily="2" charset="0"/>
              </a:rPr>
              <a:t> helps us implement these cross-cutting concerns.</a:t>
            </a:r>
          </a:p>
          <a:p>
            <a:pPr marL="285750" indent="-285750" algn="l">
              <a:buFont typeface="Arial" panose="020B0604020202020204" pitchFamily="34" charset="0"/>
              <a:buChar char="•"/>
            </a:pPr>
            <a:endParaRPr lang="en-US" b="1" dirty="0">
              <a:solidFill>
                <a:srgbClr val="000000"/>
              </a:solidFill>
              <a:latin typeface="Raleway" pitchFamily="2" charset="0"/>
            </a:endParaRPr>
          </a:p>
          <a:p>
            <a:pPr marL="285750" indent="-285750" algn="l">
              <a:buFont typeface="Arial" panose="020B0604020202020204" pitchFamily="34" charset="0"/>
              <a:buChar char="•"/>
            </a:pPr>
            <a:r>
              <a:rPr lang="en-US" b="1" i="0" dirty="0">
                <a:solidFill>
                  <a:srgbClr val="000000"/>
                </a:solidFill>
                <a:effectLst/>
                <a:latin typeface="Raleway" pitchFamily="2" charset="0"/>
              </a:rPr>
              <a:t>AOP provides the way to dynamically add the cross-cutting concern before, after or around the actual logic using simple pluggable configurations. It makes easy to maintain code in the present and future as well. You can add/remove concerns without recompiling complete source code </a:t>
            </a:r>
          </a:p>
        </p:txBody>
      </p:sp>
    </p:spTree>
    <p:extLst>
      <p:ext uri="{BB962C8B-B14F-4D97-AF65-F5344CB8AC3E}">
        <p14:creationId xmlns:p14="http://schemas.microsoft.com/office/powerpoint/2010/main" val="4007261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Cross Cutting Concerns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a:extLst>
              <a:ext uri="{FF2B5EF4-FFF2-40B4-BE49-F238E27FC236}">
                <a16:creationId xmlns:a16="http://schemas.microsoft.com/office/drawing/2014/main" id="{A995D614-B5CB-5A04-2DD7-834C75ACA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971" y="2133600"/>
            <a:ext cx="7424057"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368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Cross Cutting Concerns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1491F046-BDE3-4DCE-35D8-F01BF4E8A11D}"/>
              </a:ext>
            </a:extLst>
          </p:cNvPr>
          <p:cNvSpPr txBox="1"/>
          <p:nvPr/>
        </p:nvSpPr>
        <p:spPr>
          <a:xfrm>
            <a:off x="291280" y="1295400"/>
            <a:ext cx="8445910" cy="1631216"/>
          </a:xfrm>
          <a:prstGeom prst="rect">
            <a:avLst/>
          </a:prstGeom>
          <a:noFill/>
        </p:spPr>
        <p:txBody>
          <a:bodyPr wrap="square">
            <a:spAutoFit/>
          </a:bodyPr>
          <a:lstStyle/>
          <a:p>
            <a:r>
              <a:rPr lang="en-US" sz="2000" b="0" i="0" dirty="0">
                <a:solidFill>
                  <a:srgbClr val="444444"/>
                </a:solidFill>
                <a:effectLst/>
                <a:latin typeface="Georgia" panose="02040502050405020303" pitchFamily="18" charset="0"/>
              </a:rPr>
              <a:t>The cross-cutting concerns help in increasing the modularity and separate it from the business logic of an application. Also, a cross-cutting is a concern that affects the whole application and it should be centralized in one location in code as possible such as authentication, transaction management, logging etc.</a:t>
            </a:r>
            <a:endParaRPr lang="en-IN" sz="2000" dirty="0"/>
          </a:p>
        </p:txBody>
      </p:sp>
      <p:pic>
        <p:nvPicPr>
          <p:cNvPr id="6" name="Picture 5">
            <a:extLst>
              <a:ext uri="{FF2B5EF4-FFF2-40B4-BE49-F238E27FC236}">
                <a16:creationId xmlns:a16="http://schemas.microsoft.com/office/drawing/2014/main" id="{B7C924C9-FA35-3D43-434F-6F07E2F9DAC5}"/>
              </a:ext>
            </a:extLst>
          </p:cNvPr>
          <p:cNvPicPr>
            <a:picLocks noChangeAspect="1"/>
          </p:cNvPicPr>
          <p:nvPr/>
        </p:nvPicPr>
        <p:blipFill>
          <a:blip r:embed="rId3"/>
          <a:stretch>
            <a:fillRect/>
          </a:stretch>
        </p:blipFill>
        <p:spPr>
          <a:xfrm>
            <a:off x="2667000" y="3408350"/>
            <a:ext cx="3605212" cy="2534839"/>
          </a:xfrm>
          <a:prstGeom prst="rect">
            <a:avLst/>
          </a:prstGeom>
        </p:spPr>
      </p:pic>
    </p:spTree>
    <p:extLst>
      <p:ext uri="{BB962C8B-B14F-4D97-AF65-F5344CB8AC3E}">
        <p14:creationId xmlns:p14="http://schemas.microsoft.com/office/powerpoint/2010/main" val="2015882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Spring AOP</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5591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AOP Concepts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Core AOP Concepts - Spring AOP Tutorial - Edureka">
            <a:extLst>
              <a:ext uri="{FF2B5EF4-FFF2-40B4-BE49-F238E27FC236}">
                <a16:creationId xmlns:a16="http://schemas.microsoft.com/office/drawing/2014/main" id="{B218F18E-7E8E-BEDC-A042-29C80334DB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174954"/>
            <a:ext cx="4876800" cy="4823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497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AOP Concepts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B586E2A-ADEC-B13A-87BB-00B8093A14E3}"/>
              </a:ext>
            </a:extLst>
          </p:cNvPr>
          <p:cNvSpPr txBox="1"/>
          <p:nvPr/>
        </p:nvSpPr>
        <p:spPr>
          <a:xfrm>
            <a:off x="228600" y="1387019"/>
            <a:ext cx="8839200" cy="4401205"/>
          </a:xfrm>
          <a:prstGeom prst="rect">
            <a:avLst/>
          </a:prstGeom>
          <a:noFill/>
        </p:spPr>
        <p:txBody>
          <a:bodyPr wrap="square">
            <a:spAutoFit/>
          </a:bodyPr>
          <a:lstStyle/>
          <a:p>
            <a:pPr marL="342900" indent="-342900">
              <a:buFont typeface="Arial" panose="020B0604020202020204" pitchFamily="34" charset="0"/>
              <a:buChar char="•"/>
            </a:pPr>
            <a:r>
              <a:rPr lang="en-US" sz="2000" b="1" dirty="0"/>
              <a:t>Aspect: </a:t>
            </a:r>
            <a:r>
              <a:rPr lang="en-US" sz="2000" dirty="0"/>
              <a:t>It is a POJO class. It has the logic and the logic is common across modules. @Aspect annotation is generally used to spot an aspect.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Join point: </a:t>
            </a:r>
            <a:r>
              <a:rPr lang="en-US" sz="2000" dirty="0"/>
              <a:t>It refers to the point in the app execution where the aspect can be applied. For example we can say the aspect needs to be called when a method invocation happens or an exception is thrown.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Advice :</a:t>
            </a:r>
            <a:r>
              <a:rPr lang="en-US" sz="2000" dirty="0"/>
              <a:t> This says when and where an aspect needs to be invoked. There are "around," "before" and "after" advice types. The actual execution of aspect logic happens here. The before advice applies before the joining point.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Point cut:</a:t>
            </a:r>
            <a:r>
              <a:rPr lang="en-US" sz="2000" dirty="0"/>
              <a:t> Point cuts are specified using expressions or patterns which say where an aspect is to be executed. Mostly, Advice is accompanied by a Pointcut expression. Also, it runs at any </a:t>
            </a:r>
            <a:r>
              <a:rPr lang="en-US" sz="2000" dirty="0" err="1"/>
              <a:t>Joinpoint</a:t>
            </a:r>
            <a:r>
              <a:rPr lang="en-US" sz="2000" dirty="0"/>
              <a:t> in correspondence with the Pointcut.</a:t>
            </a:r>
            <a:endParaRPr lang="en-IN" sz="2000" dirty="0"/>
          </a:p>
        </p:txBody>
      </p:sp>
    </p:spTree>
    <p:extLst>
      <p:ext uri="{BB962C8B-B14F-4D97-AF65-F5344CB8AC3E}">
        <p14:creationId xmlns:p14="http://schemas.microsoft.com/office/powerpoint/2010/main" val="1054943868"/>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6705</TotalTime>
  <Words>872</Words>
  <Application>Microsoft Office PowerPoint</Application>
  <PresentationFormat>On-screen Show (4:3)</PresentationFormat>
  <Paragraphs>70</Paragraphs>
  <Slides>16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Cocogoose</vt:lpstr>
      <vt:lpstr>Georgia</vt:lpstr>
      <vt:lpstr>Open Sans</vt:lpstr>
      <vt:lpstr>Raleway</vt:lpstr>
      <vt:lpstr>2_Office Theme</vt:lpstr>
      <vt:lpstr>1_Office Theme</vt:lpstr>
      <vt:lpstr>PowerPoint Presentation</vt:lpstr>
      <vt:lpstr>PowerPoint Presentation</vt:lpstr>
      <vt:lpstr>Understanding Concerns</vt:lpstr>
      <vt:lpstr>AOP</vt:lpstr>
      <vt:lpstr>Cross Cutting Concerns</vt:lpstr>
      <vt:lpstr>Cross Cutting Concerns</vt:lpstr>
      <vt:lpstr>Spring AOP</vt:lpstr>
      <vt:lpstr>AOP Concepts</vt:lpstr>
      <vt:lpstr>AOP Concepts</vt:lpstr>
      <vt:lpstr>AOP Concepts</vt:lpstr>
      <vt:lpstr>Advice , joinpoint , pointcut</vt:lpstr>
      <vt:lpstr>AOP Advice Types</vt:lpstr>
      <vt:lpstr>AOP Advice Types</vt:lpstr>
      <vt:lpstr>AOP – Aspect Oriented Programming</vt:lpstr>
      <vt:lpstr>AOP – Aspect Oriented Programming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Ramakant Rode</dc:creator>
  <cp:lastModifiedBy>Amol Patil</cp:lastModifiedBy>
  <cp:revision>349</cp:revision>
  <dcterms:created xsi:type="dcterms:W3CDTF">2014-07-01T10:28:01Z</dcterms:created>
  <dcterms:modified xsi:type="dcterms:W3CDTF">2022-08-27T03:24:09Z</dcterms:modified>
</cp:coreProperties>
</file>