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8DD35E4-CEF6-4FF9-8108-D8B26B76E0E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540000" y="360000"/>
            <a:ext cx="6479640" cy="485964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40000" y="5400000"/>
            <a:ext cx="6479640" cy="4859640"/>
          </a:xfrm>
          <a:prstGeom prst="rect">
            <a:avLst/>
          </a:prstGeom>
        </p:spPr>
        <p:txBody>
          <a:bodyPr lIns="72000" rIns="72000" tIns="72000" bIns="72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400" spc="-1" strike="noStrike">
                <a:latin typeface="Times New Roman"/>
              </a:rPr>
              <a:t>It is Friedrich-Alexander University Erlangen-Nürnberg – FAU, in short.</a:t>
            </a:r>
            <a:endParaRPr b="0" lang="en-US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400" spc="-1" strike="noStrike">
                <a:latin typeface="Times New Roman"/>
              </a:rPr>
              <a:t>Corporate identity wants us to say “Friedrich-Alexander University”.</a:t>
            </a:r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540000" y="360000"/>
            <a:ext cx="6479640" cy="48596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540000" y="5400000"/>
            <a:ext cx="6479640" cy="4859640"/>
          </a:xfrm>
          <a:prstGeom prst="rect">
            <a:avLst/>
          </a:prstGeom>
        </p:spPr>
        <p:txBody>
          <a:bodyPr lIns="72000" rIns="72000" tIns="72000" bIns="7200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6644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75252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000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6644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75252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9640" cy="291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6644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75252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8000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46644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75252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9640" cy="291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6644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75252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8000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46644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75252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9640" cy="291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46644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75252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18000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46644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75252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9640" cy="291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9640" cy="291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46644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75252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18000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346644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675252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0079640" cy="291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346644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752520" y="81000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18000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346644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body"/>
          </p:nvPr>
        </p:nvSpPr>
        <p:spPr>
          <a:xfrm>
            <a:off x="6752520" y="2925360"/>
            <a:ext cx="312948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404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60600" y="292536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300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0000" y="2925360"/>
            <a:ext cx="9719640" cy="193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18000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18000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18000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9719640" cy="404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18000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ffffff"/>
          </a:solidFill>
          <a:ln w="36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079640" cy="629640"/>
          </a:xfrm>
          <a:prstGeom prst="rect">
            <a:avLst/>
          </a:prstGeom>
        </p:spPr>
        <p:txBody>
          <a:bodyPr lIns="180000" rIns="0" tIns="0" bIns="0" anchor="ctr">
            <a:norm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80000" y="810000"/>
            <a:ext cx="4742640" cy="404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60600" y="810000"/>
            <a:ext cx="4742640" cy="404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/4.0/" TargetMode="Externa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osr.cs.fau.de/2012/03/10/english-or-german-deutsch-oder-englisch/" TargetMode="Externa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mailto:dirk.riehle@fau.de" TargetMode="External"/><Relationship Id="rId2" Type="http://schemas.openxmlformats.org/officeDocument/2006/relationships/hyperlink" Target="http://osr.cs.fau.de/" TargetMode="External"/><Relationship Id="rId3" Type="http://schemas.openxmlformats.org/officeDocument/2006/relationships/hyperlink" Target="mailto:dirk@riehle.org" TargetMode="External"/><Relationship Id="rId4" Type="http://schemas.openxmlformats.org/officeDocument/2006/relationships/hyperlink" Target="http://dirkriehle.com/" TargetMode="External"/><Relationship Id="rId5" Type="http://schemas.openxmlformats.org/officeDocument/2006/relationships/hyperlink" Target="http://twitter.com/dirkriehle" TargetMode="Externa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/4.0/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osr.cs.fau.de/teaching/course-resources/grading-schemes-and-scales/" TargetMode="External"/><Relationship Id="rId2" Type="http://schemas.openxmlformats.org/officeDocument/2006/relationships/slideLayout" Target="../slideLayouts/slideLayout6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osr.cs.fau.de/teaching/course-resources/grading-schemes-and-scales/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p.me/PDU66-2bx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0" y="540000"/>
            <a:ext cx="10079640" cy="215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The AMOS Project</a:t>
            </a:r>
            <a:br/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Course Introduction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180000" y="2880000"/>
            <a:ext cx="971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50000"/>
              </a:lnSpc>
            </a:pPr>
            <a:r>
              <a:rPr b="1" lang="de-DE" sz="3200" spc="-1" strike="noStrike">
                <a:latin typeface="Arial"/>
              </a:rPr>
              <a:t>Prof. Dr. Dirk Riehle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  <a:spcAft>
                <a:spcPts val="1417"/>
              </a:spcAft>
            </a:pPr>
            <a:r>
              <a:rPr b="1" lang="de-DE" sz="2400" spc="-1" strike="noStrike">
                <a:latin typeface="Arial"/>
              </a:rPr>
              <a:t>Friedrich-Alexander University Erlangen-Nürnberg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de-DE" sz="3200" spc="-1" strike="noStrike">
                <a:latin typeface="Arial"/>
              </a:rPr>
              <a:t>AMOS A01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de-DE" sz="1800" spc="-1" strike="noStrike">
                <a:latin typeface="Arial"/>
                <a:ea typeface="WenQuanYi Zen Hei"/>
              </a:rPr>
              <a:t>Licensed under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WenQuanYi Zen Hei"/>
                <a:hlinkClick r:id="rId1"/>
              </a:rPr>
              <a:t>CC BY 4.0 International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Course Language [1]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0" y="4320000"/>
            <a:ext cx="6839640" cy="1349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[1]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http://osr.cs.fau.de/2012/03/10/english-or-german-deutsch-oder-englisch/</a:t>
            </a:r>
            <a:r>
              <a:rPr b="0" lang="en-US" sz="1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180000" y="810000"/>
            <a:ext cx="9719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Class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Lecturer: English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Student: Choice of German or English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Project and exercises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Team: Choice of German or English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Submissions: Choice of industry partner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Course Information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80000" y="810000"/>
            <a:ext cx="9719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Course index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See link in course management system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540000"/>
            <a:ext cx="10079640" cy="215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</a:rPr>
              <a:t>Thank you! Questions?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4230000"/>
            <a:ext cx="7199640" cy="1439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180000" y="2880000"/>
            <a:ext cx="971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0" bIns="0">
            <a:noAutofit/>
          </a:bodyPr>
          <a:p>
            <a:pPr algn="ctr">
              <a:lnSpc>
                <a:spcPct val="100000"/>
              </a:lnSpc>
            </a:pPr>
            <a:r>
              <a:rPr b="1" lang="de-DE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dirk.riehle@fau.de</a:t>
            </a:r>
            <a:r>
              <a:rPr b="1" lang="de-DE" sz="3200" spc="-1" strike="noStrike">
                <a:solidFill>
                  <a:srgbClr val="0000ff"/>
                </a:solidFill>
                <a:latin typeface="Arial"/>
              </a:rPr>
              <a:t> – </a:t>
            </a:r>
            <a:r>
              <a:rPr b="1" lang="de-DE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http://osr.cs.fau.de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dirk@riehle.org</a:t>
            </a:r>
            <a:r>
              <a:rPr b="0" lang="de-DE" sz="3200" spc="-1" strike="noStrike">
                <a:solidFill>
                  <a:srgbClr val="0000ff"/>
                </a:solidFill>
                <a:latin typeface="Arial"/>
              </a:rPr>
              <a:t> – </a:t>
            </a:r>
            <a:r>
              <a:rPr b="0" lang="de-DE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http://dirkriehle.com</a:t>
            </a:r>
            <a:r>
              <a:rPr b="0" lang="de-DE" sz="3200" spc="-1" strike="noStrike">
                <a:solidFill>
                  <a:srgbClr val="0000ff"/>
                </a:solidFill>
                <a:latin typeface="Arial"/>
              </a:rPr>
              <a:t> – </a:t>
            </a:r>
            <a:r>
              <a:rPr b="0" lang="de-DE" sz="32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@dirkriehle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Credits and License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80000" y="810000"/>
            <a:ext cx="9719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Original version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© 2012-2020 Dirk Riehle, some rights reserved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Licensed under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Creative Commons Attribution 4.0 International License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Contributions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Course Learning Goals 1 / 2 [1] [2] [3] [4]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0" y="4230000"/>
            <a:ext cx="7199640" cy="1439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[1]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Professional = ambition + collaboration with external partner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[2]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Agile methods = our focus here, specifically Scrum + XP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[3]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We teach both overall processes as well as best practices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[4]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Useful software is software that has value to someone!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80000" y="810000"/>
            <a:ext cx="9719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20000" rIns="720000" tIns="0" bIns="0" anchor="ctr" anchorCtr="1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1" lang="en-US" sz="3200" spc="-1" strike="noStrike">
                <a:latin typeface="Arial"/>
              </a:rPr>
              <a:t>To </a:t>
            </a:r>
            <a:r>
              <a:rPr b="1" lang="en-US" sz="3200" spc="-1" strike="noStrike">
                <a:solidFill>
                  <a:srgbClr val="b62118"/>
                </a:solidFill>
                <a:latin typeface="Arial"/>
              </a:rPr>
              <a:t>introduce students to agile methods by creating useful software.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Course Learning Goals 2 / 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80000" y="810000"/>
            <a:ext cx="9719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Learning objectives (lectures / tutorials, projects)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Gain conceptual understanding and practical skills of using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agile software development methods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software project management tools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software development tools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Learn how to work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with an external stakeholder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in a (student) project team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Project objectives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Develop useful software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Perform a great demo on demo-day!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567"/>
              </a:spcAft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Skills Required for Course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80000" y="810000"/>
            <a:ext cx="9719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General skills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Willingness and ability to work in a team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Ability to acquire skills during the project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Role-specific skills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Product owner (PO) role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Strong conceptual thinking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Ability to communicate well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Affinity to technology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Software developer (SD) role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Technology stack (specific to project)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Development tools like git and GitHub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Test-driven development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Scrum master (SM) role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Strong organizational skills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Course Position in Curriculum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973080" y="810000"/>
            <a:ext cx="8133120" cy="404964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360" y="-1080"/>
            <a:ext cx="10079280" cy="566928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Course Grading [1] (Separate Roles)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80000" y="810000"/>
            <a:ext cx="4742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OSS-AMOS-PO (Product Owner)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Theory (lectures) = 20% of grade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2 SWS in 5 ECTS = 20%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As measured by class quizzes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Grading scale is [0..10] points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Practice (project) = 80% of grade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Individual contribution to teamwork = 50%</a:t>
            </a:r>
            <a:endParaRPr b="0" lang="en-US" sz="12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As measured in team meetings</a:t>
            </a:r>
            <a:endParaRPr b="0" lang="en-US" sz="10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Grading scale is [0|1|2|3]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Independent work = 50%</a:t>
            </a:r>
            <a:endParaRPr b="0" lang="en-US" sz="12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As measured by artifacts provided</a:t>
            </a:r>
            <a:endParaRPr b="0" lang="en-US" sz="10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Grading scale is [0|1|2|3]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4590000"/>
            <a:ext cx="6839640" cy="1079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[1]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Also see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http://osr.cs.fau.de/teaching/course-resources/grading-schemes-and-scales/</a:t>
            </a:r>
            <a:r>
              <a:rPr b="0" lang="en-US" sz="1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5160600" y="810000"/>
            <a:ext cx="4742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OSS-AMOS-SD (Software Developer)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Theory (lectures) = 10% of grade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2 SWS in 10 ECTS = 10%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As measured by class quizzes</a:t>
            </a:r>
            <a:endParaRPr b="0" lang="en-US" sz="1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Grading scale is [0..10] points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Practice (project) = 90% of grade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Individual contribution to teamwork = 50%</a:t>
            </a:r>
            <a:endParaRPr b="0" lang="en-US" sz="12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As measured in team meetings</a:t>
            </a:r>
            <a:endParaRPr b="0" lang="en-US" sz="10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Grading scale is [0|1|2|3]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0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Aft>
                <a:spcPts val="283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200" spc="-1" strike="noStrike">
                <a:latin typeface="Arial"/>
              </a:rPr>
              <a:t>Independent work = 50%</a:t>
            </a:r>
            <a:endParaRPr b="0" lang="en-US" sz="12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As measured by artifacts provided</a:t>
            </a:r>
            <a:endParaRPr b="0" lang="en-US" sz="1000" spc="-1" strike="noStrike"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Grading scale is [0|1|2|3]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sngStrike">
                <a:solidFill>
                  <a:srgbClr val="ffffff"/>
                </a:solidFill>
                <a:latin typeface="Arial"/>
              </a:rPr>
              <a:t>Course Grading [1] (Integrated Roles)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80000" y="810000"/>
            <a:ext cx="9719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sngStrike">
                <a:latin typeface="Arial"/>
              </a:rPr>
              <a:t>Individual contribution to teamwork = 50%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sngStrike">
                <a:latin typeface="Arial"/>
              </a:rPr>
              <a:t>As measured in team meetings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sngStrike">
                <a:latin typeface="Arial"/>
              </a:rPr>
              <a:t>Grading scale is [0|1|2|3]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sngStrike">
                <a:latin typeface="Arial"/>
              </a:rPr>
              <a:t>Independent work = 50%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sngStrike">
                <a:latin typeface="Arial"/>
              </a:rPr>
              <a:t>As measured by artifacts provided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sngStrike">
                <a:latin typeface="Arial"/>
              </a:rPr>
              <a:t>Grading scale is [0|1|2|3]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4590000"/>
            <a:ext cx="6839640" cy="10796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b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[1]</a:t>
            </a:r>
            <a:r>
              <a:rPr b="0" lang="en-US" sz="1200" spc="-1" strike="noStrike">
                <a:latin typeface="Arial"/>
              </a:rPr>
              <a:t>	</a:t>
            </a:r>
            <a:r>
              <a:rPr b="0" lang="en-US" sz="1200" spc="-1" strike="noStrike">
                <a:latin typeface="Arial"/>
              </a:rPr>
              <a:t>Also see </a:t>
            </a:r>
            <a:r>
              <a:rPr b="0" lang="en-US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http://osr.cs.fau.de/teaching/course-resources/grading-schemes-and-scales/</a:t>
            </a:r>
            <a:r>
              <a:rPr b="0" lang="en-US" sz="1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0" y="0"/>
            <a:ext cx="10079640" cy="629640"/>
          </a:xfrm>
          <a:prstGeom prst="rect">
            <a:avLst/>
          </a:prstGeom>
          <a:solidFill>
            <a:srgbClr val="b6211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0" tIns="0" bIns="0" anchor="ctr">
            <a:norm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Receiving a Grade for the Course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80000" y="810000"/>
            <a:ext cx="9719640" cy="404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you want to receive a grade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You must register through the course management system before the deadline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If you cannot register through the course management system</a:t>
            </a:r>
            <a:endParaRPr b="0" lang="en-US" sz="1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Please follow these instructions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https://wp.me/PDU66-2bx</a:t>
            </a:r>
            <a:r>
              <a:rPr b="0" lang="en-US" sz="15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"/>
              </a:spcBef>
            </a:pPr>
            <a:endParaRPr b="0" lang="en-US" sz="15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Otherwise: No grade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True Blue Presentation</Template>
  <TotalTime>600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2013-03-13T23:40:22Z</dcterms:created>
  <dc:creator>Dirk Riehle</dc:creator>
  <dc:description/>
  <dc:language>en-US</dc:language>
  <cp:lastModifiedBy/>
  <cp:lastPrinted>2013-05-04T19:19:21Z</cp:lastPrinted>
  <dcterms:modified xsi:type="dcterms:W3CDTF">2020-05-14T14:25:34Z</dcterms:modified>
  <cp:revision>189</cp:revision>
  <dc:subject/>
  <dc:title/>
</cp:coreProperties>
</file>